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1.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67"/>
  </p:notesMasterIdLst>
  <p:handoutMasterIdLst>
    <p:handoutMasterId r:id="rId68"/>
  </p:handoutMasterIdLst>
  <p:sldIdLst>
    <p:sldId id="659" r:id="rId5"/>
    <p:sldId id="574" r:id="rId6"/>
    <p:sldId id="500" r:id="rId7"/>
    <p:sldId id="501" r:id="rId8"/>
    <p:sldId id="503" r:id="rId9"/>
    <p:sldId id="504" r:id="rId10"/>
    <p:sldId id="506" r:id="rId11"/>
    <p:sldId id="523" r:id="rId12"/>
    <p:sldId id="524" r:id="rId13"/>
    <p:sldId id="525" r:id="rId14"/>
    <p:sldId id="629" r:id="rId15"/>
    <p:sldId id="656" r:id="rId16"/>
    <p:sldId id="543" r:id="rId17"/>
    <p:sldId id="544" r:id="rId18"/>
    <p:sldId id="576" r:id="rId19"/>
    <p:sldId id="561" r:id="rId20"/>
    <p:sldId id="630" r:id="rId21"/>
    <p:sldId id="563" r:id="rId22"/>
    <p:sldId id="603" r:id="rId23"/>
    <p:sldId id="564" r:id="rId24"/>
    <p:sldId id="621" r:id="rId25"/>
    <p:sldId id="617" r:id="rId26"/>
    <p:sldId id="567" r:id="rId27"/>
    <p:sldId id="582" r:id="rId28"/>
    <p:sldId id="583" r:id="rId29"/>
    <p:sldId id="652" r:id="rId30"/>
    <p:sldId id="644" r:id="rId31"/>
    <p:sldId id="669" r:id="rId32"/>
    <p:sldId id="670" r:id="rId33"/>
    <p:sldId id="655" r:id="rId34"/>
    <p:sldId id="612" r:id="rId35"/>
    <p:sldId id="611" r:id="rId36"/>
    <p:sldId id="509" r:id="rId37"/>
    <p:sldId id="643" r:id="rId38"/>
    <p:sldId id="605" r:id="rId39"/>
    <p:sldId id="604" r:id="rId40"/>
    <p:sldId id="674" r:id="rId41"/>
    <p:sldId id="585" r:id="rId42"/>
    <p:sldId id="518" r:id="rId43"/>
    <p:sldId id="646" r:id="rId44"/>
    <p:sldId id="260" r:id="rId45"/>
    <p:sldId id="520" r:id="rId46"/>
    <p:sldId id="671" r:id="rId47"/>
    <p:sldId id="587" r:id="rId48"/>
    <p:sldId id="625" r:id="rId49"/>
    <p:sldId id="626" r:id="rId50"/>
    <p:sldId id="654" r:id="rId51"/>
    <p:sldId id="672" r:id="rId52"/>
    <p:sldId id="623" r:id="rId53"/>
    <p:sldId id="609" r:id="rId54"/>
    <p:sldId id="663" r:id="rId55"/>
    <p:sldId id="591" r:id="rId56"/>
    <p:sldId id="540" r:id="rId57"/>
    <p:sldId id="634" r:id="rId58"/>
    <p:sldId id="635" r:id="rId59"/>
    <p:sldId id="528" r:id="rId60"/>
    <p:sldId id="657" r:id="rId61"/>
    <p:sldId id="648" r:id="rId62"/>
    <p:sldId id="673" r:id="rId63"/>
    <p:sldId id="600" r:id="rId64"/>
    <p:sldId id="601" r:id="rId65"/>
    <p:sldId id="548" r:id="rId66"/>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woday Finland" id="{096BF634-D25C-1E41-A95B-FDD3C87B0880}">
          <p14:sldIdLst>
            <p14:sldId id="659"/>
            <p14:sldId id="574"/>
            <p14:sldId id="500"/>
            <p14:sldId id="501"/>
            <p14:sldId id="503"/>
            <p14:sldId id="504"/>
            <p14:sldId id="506"/>
          </p14:sldIdLst>
        </p14:section>
        <p14:section name="Digital strategy  Create future-proof organisations &amp;  digital roadmaps" id="{A4964AD9-3885-441E-870B-6A6CDDEC5D6B}">
          <p14:sldIdLst>
            <p14:sldId id="523"/>
            <p14:sldId id="524"/>
            <p14:sldId id="525"/>
            <p14:sldId id="629"/>
            <p14:sldId id="656"/>
          </p14:sldIdLst>
        </p14:section>
        <p14:section name="Business applications  Ensure top-quality sales, marketing, service processes  &amp; customer journeys" id="{5C4A3E21-F3FB-4103-BDC0-182749AB02BB}">
          <p14:sldIdLst>
            <p14:sldId id="543"/>
            <p14:sldId id="544"/>
            <p14:sldId id="576"/>
            <p14:sldId id="561"/>
            <p14:sldId id="630"/>
            <p14:sldId id="563"/>
            <p14:sldId id="603"/>
            <p14:sldId id="564"/>
            <p14:sldId id="621"/>
            <p14:sldId id="617"/>
            <p14:sldId id="567"/>
            <p14:sldId id="582"/>
            <p14:sldId id="583"/>
            <p14:sldId id="652"/>
            <p14:sldId id="644"/>
            <p14:sldId id="669"/>
            <p14:sldId id="670"/>
            <p14:sldId id="655"/>
            <p14:sldId id="612"/>
            <p14:sldId id="611"/>
          </p14:sldIdLst>
        </p14:section>
        <p14:section name="Digital experiences &amp; Software engineering  Develop modern solutions  &amp; digital experiences" id="{C3288596-13BA-4430-A1DE-875E872EB773}">
          <p14:sldIdLst>
            <p14:sldId id="509"/>
            <p14:sldId id="643"/>
            <p14:sldId id="605"/>
            <p14:sldId id="604"/>
            <p14:sldId id="674"/>
            <p14:sldId id="585"/>
          </p14:sldIdLst>
        </p14:section>
        <p14:section name="Data &amp; analytics  Drive your business  with data strategically" id="{A7A50DC2-EFF4-4720-836F-8564CDBFF62D}">
          <p14:sldIdLst>
            <p14:sldId id="518"/>
            <p14:sldId id="646"/>
            <p14:sldId id="260"/>
            <p14:sldId id="520"/>
            <p14:sldId id="671"/>
            <p14:sldId id="587"/>
          </p14:sldIdLst>
        </p14:section>
        <p14:section name="Process development, automation, AI &amp; optimisation  Enable smooth, automated &amp; optimised processes " id="{85BB9CDC-E399-4497-BC8B-EE1E80FD94F9}">
          <p14:sldIdLst>
            <p14:sldId id="625"/>
            <p14:sldId id="626"/>
            <p14:sldId id="654"/>
            <p14:sldId id="672"/>
            <p14:sldId id="623"/>
            <p14:sldId id="609"/>
            <p14:sldId id="663"/>
            <p14:sldId id="591"/>
            <p14:sldId id="540"/>
            <p14:sldId id="634"/>
            <p14:sldId id="635"/>
          </p14:sldIdLst>
        </p14:section>
        <p14:section name="eGovernment  Digitalise public sector services successfully" id="{D44B4265-CD83-4ABC-B734-F1158B7F97BC}">
          <p14:sldIdLst>
            <p14:sldId id="528"/>
            <p14:sldId id="657"/>
            <p14:sldId id="648"/>
            <p14:sldId id="673"/>
            <p14:sldId id="600"/>
            <p14:sldId id="601"/>
            <p14:sldId id="548"/>
          </p14:sldIdLst>
        </p14:section>
      </p14:sectionLst>
    </p:ext>
    <p:ext uri="{EFAFB233-063F-42B5-8137-9DF3F51BA10A}">
      <p15:sldGuideLst xmlns:p15="http://schemas.microsoft.com/office/powerpoint/2012/main">
        <p15:guide id="2" pos="3840" userDrawn="1">
          <p15:clr>
            <a:srgbClr val="A4A3A4"/>
          </p15:clr>
        </p15:guide>
        <p15:guide id="3" orient="horz" pos="229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17BD932-E306-C34C-03C5-4C74196B20CE}" name="Mikko Katara" initials="MK" userId="S::mikko.katara@twoday.com::619114d2-aade-4efd-ab4b-15a6c851ee4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Flemming Klausen" initials="FK" lastIdx="3" clrIdx="0">
    <p:extLst>
      <p:ext uri="{19B8F6BF-5375-455C-9EA6-DF929625EA0E}">
        <p15:presenceInfo xmlns:p15="http://schemas.microsoft.com/office/powerpoint/2012/main" userId="S::fk@co3.dk::fb1a588f-98fa-472c-88b4-656565d1eef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442"/>
    <a:srgbClr val="171717"/>
    <a:srgbClr val="00E277"/>
    <a:srgbClr val="00173A"/>
    <a:srgbClr val="FFBC57"/>
    <a:srgbClr val="003E25"/>
    <a:srgbClr val="173AFF"/>
    <a:srgbClr val="FF8439"/>
    <a:srgbClr val="FAED98"/>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4848D1F-03F1-1446-82D3-6FB712253AA8}" v="1" dt="2024-02-26T08:07:45.904"/>
    <p1510:client id="{B158AA3F-84AB-8F96-2675-7AF651BAB262}" v="9" dt="2024-02-26T07:13:52.161"/>
  </p1510:revLst>
</p1510:revInfo>
</file>

<file path=ppt/tableStyles.xml><?xml version="1.0" encoding="utf-8"?>
<a:tblStyleLst xmlns:a="http://schemas.openxmlformats.org/drawingml/2006/main" def="{9D7B26C5-4107-4FEC-AEDC-1716B250A1EF}">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66" d="100"/>
          <a:sy n="66" d="100"/>
        </p:scale>
        <p:origin x="0" y="0"/>
      </p:cViewPr>
      <p:guideLst>
        <p:guide pos="3840"/>
        <p:guide orient="horz" pos="2296"/>
      </p:guideLst>
    </p:cSldViewPr>
  </p:slide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microsoft.com/office/2015/10/relationships/revisionInfo" Target="revisionInfo.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presProps" Target="presProps.xml"/><Relationship Id="rId75"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a:extLst>
              <a:ext uri="{FF2B5EF4-FFF2-40B4-BE49-F238E27FC236}">
                <a16:creationId xmlns:a16="http://schemas.microsoft.com/office/drawing/2014/main" id="{0225ED3D-903C-4A12-59B6-7947A6EDA11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latin typeface="Bookman Old Style" panose="02050604050505020204" pitchFamily="18" charset="0"/>
            </a:endParaRPr>
          </a:p>
        </p:txBody>
      </p:sp>
      <p:sp>
        <p:nvSpPr>
          <p:cNvPr id="3" name="Pladsholder til dato 2">
            <a:extLst>
              <a:ext uri="{FF2B5EF4-FFF2-40B4-BE49-F238E27FC236}">
                <a16:creationId xmlns:a16="http://schemas.microsoft.com/office/drawing/2014/main" id="{9C1B9D63-5FFF-51B0-3CD7-B0AED13DFA4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C04663B-FEE7-664C-B9D4-2F0BF88A66B0}" type="datetimeFigureOut">
              <a:rPr lang="da-DK" smtClean="0">
                <a:latin typeface="Bookman Old Style" panose="02050604050505020204" pitchFamily="18" charset="0"/>
              </a:rPr>
              <a:t>26-02-2024</a:t>
            </a:fld>
            <a:endParaRPr lang="da-DK">
              <a:latin typeface="Bookman Old Style" panose="02050604050505020204" pitchFamily="18" charset="0"/>
            </a:endParaRPr>
          </a:p>
        </p:txBody>
      </p:sp>
      <p:sp>
        <p:nvSpPr>
          <p:cNvPr id="4" name="Pladsholder til sidefod 3">
            <a:extLst>
              <a:ext uri="{FF2B5EF4-FFF2-40B4-BE49-F238E27FC236}">
                <a16:creationId xmlns:a16="http://schemas.microsoft.com/office/drawing/2014/main" id="{D63E2F80-39D3-D27A-23C6-46C84D70148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latin typeface="Bookman Old Style" panose="02050604050505020204" pitchFamily="18" charset="0"/>
            </a:endParaRPr>
          </a:p>
        </p:txBody>
      </p:sp>
      <p:sp>
        <p:nvSpPr>
          <p:cNvPr id="5" name="Pladsholder til slidenummer 4">
            <a:extLst>
              <a:ext uri="{FF2B5EF4-FFF2-40B4-BE49-F238E27FC236}">
                <a16:creationId xmlns:a16="http://schemas.microsoft.com/office/drawing/2014/main" id="{B23F09B5-64C1-63C5-2C11-76D28919636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09878C9-EF7D-714F-81C0-4E521CE6B032}" type="slidenum">
              <a:rPr lang="da-DK" smtClean="0">
                <a:latin typeface="Bookman Old Style" panose="02050604050505020204" pitchFamily="18" charset="0"/>
              </a:rPr>
              <a:t>‹#›</a:t>
            </a:fld>
            <a:endParaRPr lang="da-DK">
              <a:latin typeface="Bookman Old Style" panose="02050604050505020204" pitchFamily="18" charset="0"/>
            </a:endParaRPr>
          </a:p>
        </p:txBody>
      </p:sp>
    </p:spTree>
    <p:extLst>
      <p:ext uri="{BB962C8B-B14F-4D97-AF65-F5344CB8AC3E}">
        <p14:creationId xmlns:p14="http://schemas.microsoft.com/office/powerpoint/2010/main" val="1476384234"/>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Bookman Old Style" panose="02050604050505020204" pitchFamily="18" charset="0"/>
              </a:defRPr>
            </a:lvl1pPr>
          </a:lstStyle>
          <a:p>
            <a:endParaRPr lang="da-DK"/>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Bookman Old Style" panose="02050604050505020204" pitchFamily="18" charset="0"/>
              </a:defRPr>
            </a:lvl1pPr>
          </a:lstStyle>
          <a:p>
            <a:fld id="{31CCB0FD-1419-0D48-A304-C403B1B0B509}" type="datetimeFigureOut">
              <a:rPr lang="da-DK" smtClean="0"/>
              <a:pPr/>
              <a:t>26-02-2024</a:t>
            </a:fld>
            <a:endParaRPr lang="da-DK"/>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a-DK"/>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Bookman Old Style" panose="02050604050505020204" pitchFamily="18" charset="0"/>
              </a:defRPr>
            </a:lvl1pPr>
          </a:lstStyle>
          <a:p>
            <a:endParaRPr lang="da-DK"/>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Bookman Old Style" panose="02050604050505020204" pitchFamily="18" charset="0"/>
              </a:defRPr>
            </a:lvl1pPr>
          </a:lstStyle>
          <a:p>
            <a:fld id="{D80310F4-F6B0-5941-BC5D-62D89A3CC146}" type="slidenum">
              <a:rPr lang="da-DK" smtClean="0"/>
              <a:pPr/>
              <a:t>‹#›</a:t>
            </a:fld>
            <a:endParaRPr lang="da-DK"/>
          </a:p>
        </p:txBody>
      </p:sp>
    </p:spTree>
    <p:extLst>
      <p:ext uri="{BB962C8B-B14F-4D97-AF65-F5344CB8AC3E}">
        <p14:creationId xmlns:p14="http://schemas.microsoft.com/office/powerpoint/2010/main" val="79146951"/>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Bookman Old Style" panose="02050604050505020204" pitchFamily="18" charset="0"/>
        <a:ea typeface="+mn-ea"/>
        <a:cs typeface="+mn-cs"/>
      </a:defRPr>
    </a:lvl1pPr>
    <a:lvl2pPr marL="457200" algn="l" defTabSz="914400" rtl="0" eaLnBrk="1" latinLnBrk="0" hangingPunct="1">
      <a:defRPr sz="1200" b="0" i="0" kern="1200">
        <a:solidFill>
          <a:schemeClr val="tx1"/>
        </a:solidFill>
        <a:latin typeface="Bookman Old Style" panose="02050604050505020204" pitchFamily="18" charset="0"/>
        <a:ea typeface="+mn-ea"/>
        <a:cs typeface="+mn-cs"/>
      </a:defRPr>
    </a:lvl2pPr>
    <a:lvl3pPr marL="914400" algn="l" defTabSz="914400" rtl="0" eaLnBrk="1" latinLnBrk="0" hangingPunct="1">
      <a:defRPr sz="1200" b="0" i="0" kern="1200">
        <a:solidFill>
          <a:schemeClr val="tx1"/>
        </a:solidFill>
        <a:latin typeface="Bookman Old Style" panose="02050604050505020204" pitchFamily="18" charset="0"/>
        <a:ea typeface="+mn-ea"/>
        <a:cs typeface="+mn-cs"/>
      </a:defRPr>
    </a:lvl3pPr>
    <a:lvl4pPr marL="1371600" algn="l" defTabSz="914400" rtl="0" eaLnBrk="1" latinLnBrk="0" hangingPunct="1">
      <a:defRPr sz="1200" b="0" i="0" kern="1200">
        <a:solidFill>
          <a:schemeClr val="tx1"/>
        </a:solidFill>
        <a:latin typeface="Bookman Old Style" panose="02050604050505020204" pitchFamily="18" charset="0"/>
        <a:ea typeface="+mn-ea"/>
        <a:cs typeface="+mn-cs"/>
      </a:defRPr>
    </a:lvl4pPr>
    <a:lvl5pPr marL="1828800" algn="l" defTabSz="914400" rtl="0" eaLnBrk="1" latinLnBrk="0" hangingPunct="1">
      <a:defRPr sz="1200" b="0" i="0" kern="1200">
        <a:solidFill>
          <a:schemeClr val="tx1"/>
        </a:solidFill>
        <a:latin typeface="Bookman Old Style" panose="020506040505050202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D80310F4-F6B0-5941-BC5D-62D89A3CC146}" type="slidenum">
              <a:rPr lang="da-DK" smtClean="0"/>
              <a:pPr/>
              <a:t>4</a:t>
            </a:fld>
            <a:endParaRPr lang="da-DK"/>
          </a:p>
        </p:txBody>
      </p:sp>
    </p:spTree>
    <p:extLst>
      <p:ext uri="{BB962C8B-B14F-4D97-AF65-F5344CB8AC3E}">
        <p14:creationId xmlns:p14="http://schemas.microsoft.com/office/powerpoint/2010/main" val="41009786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310F4-F6B0-5941-BC5D-62D89A3CC146}" type="slidenum">
              <a:rPr kumimoji="0" lang="da-DK" sz="1200" b="0" i="0" u="none" strike="noStrike" kern="1200" cap="none" spc="0" normalizeH="0" baseline="0" noProof="0" smtClean="0">
                <a:ln>
                  <a:noFill/>
                </a:ln>
                <a:solidFill>
                  <a:prstClr val="black"/>
                </a:solidFill>
                <a:effectLst/>
                <a:uLnTx/>
                <a:uFillTx/>
                <a:latin typeface="Bookman Old Style" panose="020506040505050202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da-DK" sz="1200" b="0" i="0" u="none" strike="noStrike" kern="1200" cap="none" spc="0" normalizeH="0" baseline="0" noProof="0">
              <a:ln>
                <a:noFill/>
              </a:ln>
              <a:solidFill>
                <a:prstClr val="black"/>
              </a:solidFill>
              <a:effectLst/>
              <a:uLnTx/>
              <a:uFillTx/>
              <a:latin typeface="Bookman Old Style" panose="02050604050505020204" pitchFamily="18" charset="0"/>
              <a:ea typeface="+mn-ea"/>
              <a:cs typeface="+mn-cs"/>
            </a:endParaRPr>
          </a:p>
        </p:txBody>
      </p:sp>
    </p:spTree>
    <p:extLst>
      <p:ext uri="{BB962C8B-B14F-4D97-AF65-F5344CB8AC3E}">
        <p14:creationId xmlns:p14="http://schemas.microsoft.com/office/powerpoint/2010/main" val="38953544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310F4-F6B0-5941-BC5D-62D89A3CC146}" type="slidenum">
              <a:rPr kumimoji="0" lang="da-DK" sz="1200" b="0" i="0" u="none" strike="noStrike" kern="1200" cap="none" spc="0" normalizeH="0" baseline="0" noProof="0" smtClean="0">
                <a:ln>
                  <a:noFill/>
                </a:ln>
                <a:solidFill>
                  <a:prstClr val="black"/>
                </a:solidFill>
                <a:effectLst/>
                <a:uLnTx/>
                <a:uFillTx/>
                <a:latin typeface="Bookman Old Style" panose="020506040505050202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da-DK" sz="1200" b="0" i="0" u="none" strike="noStrike" kern="1200" cap="none" spc="0" normalizeH="0" baseline="0" noProof="0">
              <a:ln>
                <a:noFill/>
              </a:ln>
              <a:solidFill>
                <a:prstClr val="black"/>
              </a:solidFill>
              <a:effectLst/>
              <a:uLnTx/>
              <a:uFillTx/>
              <a:latin typeface="Bookman Old Style" panose="02050604050505020204" pitchFamily="18" charset="0"/>
              <a:ea typeface="+mn-ea"/>
              <a:cs typeface="+mn-cs"/>
            </a:endParaRPr>
          </a:p>
        </p:txBody>
      </p:sp>
    </p:spTree>
    <p:extLst>
      <p:ext uri="{BB962C8B-B14F-4D97-AF65-F5344CB8AC3E}">
        <p14:creationId xmlns:p14="http://schemas.microsoft.com/office/powerpoint/2010/main" val="41064248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310F4-F6B0-5941-BC5D-62D89A3CC146}" type="slidenum">
              <a:rPr kumimoji="0" lang="da-DK" sz="1200" b="0" i="0" u="none" strike="noStrike" kern="1200" cap="none" spc="0" normalizeH="0" baseline="0" noProof="0" smtClean="0">
                <a:ln>
                  <a:noFill/>
                </a:ln>
                <a:solidFill>
                  <a:prstClr val="black"/>
                </a:solidFill>
                <a:effectLst/>
                <a:uLnTx/>
                <a:uFillTx/>
                <a:latin typeface="Bookman Old Style" panose="020506040505050202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da-DK" sz="1200" b="0" i="0" u="none" strike="noStrike" kern="1200" cap="none" spc="0" normalizeH="0" baseline="0" noProof="0">
              <a:ln>
                <a:noFill/>
              </a:ln>
              <a:solidFill>
                <a:prstClr val="black"/>
              </a:solidFill>
              <a:effectLst/>
              <a:uLnTx/>
              <a:uFillTx/>
              <a:latin typeface="Bookman Old Style" panose="02050604050505020204" pitchFamily="18" charset="0"/>
              <a:ea typeface="+mn-ea"/>
              <a:cs typeface="+mn-cs"/>
            </a:endParaRPr>
          </a:p>
        </p:txBody>
      </p:sp>
    </p:spTree>
    <p:extLst>
      <p:ext uri="{BB962C8B-B14F-4D97-AF65-F5344CB8AC3E}">
        <p14:creationId xmlns:p14="http://schemas.microsoft.com/office/powerpoint/2010/main" val="38371433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1"/>
        <p:cNvGrpSpPr/>
        <p:nvPr/>
      </p:nvGrpSpPr>
      <p:grpSpPr>
        <a:xfrm>
          <a:off x="0" y="0"/>
          <a:ext cx="0" cy="0"/>
          <a:chOff x="0" y="0"/>
          <a:chExt cx="0" cy="0"/>
        </a:xfrm>
      </p:grpSpPr>
      <p:sp>
        <p:nvSpPr>
          <p:cNvPr id="2052" name="Google Shape;2052;g21b701ffda0_0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3" name="Google Shape;2053;g21b701ffda0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D80310F4-F6B0-5941-BC5D-62D89A3CC146}" type="slidenum">
              <a:rPr lang="da-DK" smtClean="0"/>
              <a:pPr/>
              <a:t>42</a:t>
            </a:fld>
            <a:endParaRPr lang="da-DK"/>
          </a:p>
        </p:txBody>
      </p:sp>
    </p:spTree>
    <p:extLst>
      <p:ext uri="{BB962C8B-B14F-4D97-AF65-F5344CB8AC3E}">
        <p14:creationId xmlns:p14="http://schemas.microsoft.com/office/powerpoint/2010/main" val="35167659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D80310F4-F6B0-5941-BC5D-62D89A3CC146}" type="slidenum">
              <a:rPr lang="da-DK" smtClean="0"/>
              <a:pPr/>
              <a:t>44</a:t>
            </a:fld>
            <a:endParaRPr lang="da-DK"/>
          </a:p>
        </p:txBody>
      </p:sp>
    </p:spTree>
    <p:extLst>
      <p:ext uri="{BB962C8B-B14F-4D97-AF65-F5344CB8AC3E}">
        <p14:creationId xmlns:p14="http://schemas.microsoft.com/office/powerpoint/2010/main" val="10103174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310F4-F6B0-5941-BC5D-62D89A3CC146}" type="slidenum">
              <a:rPr kumimoji="0" lang="da-DK" sz="1200" b="0" i="0" u="none" strike="noStrike" kern="1200" cap="none" spc="0" normalizeH="0" baseline="0" noProof="0" smtClean="0">
                <a:ln>
                  <a:noFill/>
                </a:ln>
                <a:solidFill>
                  <a:prstClr val="black"/>
                </a:solidFill>
                <a:effectLst/>
                <a:uLnTx/>
                <a:uFillTx/>
                <a:latin typeface="Bookman Old Style" panose="020506040505050202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da-DK" sz="1200" b="0" i="0" u="none" strike="noStrike" kern="1200" cap="none" spc="0" normalizeH="0" baseline="0" noProof="0">
              <a:ln>
                <a:noFill/>
              </a:ln>
              <a:solidFill>
                <a:prstClr val="black"/>
              </a:solidFill>
              <a:effectLst/>
              <a:uLnTx/>
              <a:uFillTx/>
              <a:latin typeface="Bookman Old Style" panose="02050604050505020204" pitchFamily="18" charset="0"/>
              <a:ea typeface="+mn-ea"/>
              <a:cs typeface="+mn-cs"/>
            </a:endParaRPr>
          </a:p>
        </p:txBody>
      </p:sp>
    </p:spTree>
    <p:extLst>
      <p:ext uri="{BB962C8B-B14F-4D97-AF65-F5344CB8AC3E}">
        <p14:creationId xmlns:p14="http://schemas.microsoft.com/office/powerpoint/2010/main" val="26751265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D80310F4-F6B0-5941-BC5D-62D89A3CC146}" type="slidenum">
              <a:rPr lang="da-DK" smtClean="0"/>
              <a:pPr/>
              <a:t>51</a:t>
            </a:fld>
            <a:endParaRPr lang="da-DK"/>
          </a:p>
        </p:txBody>
      </p:sp>
    </p:spTree>
    <p:extLst>
      <p:ext uri="{BB962C8B-B14F-4D97-AF65-F5344CB8AC3E}">
        <p14:creationId xmlns:p14="http://schemas.microsoft.com/office/powerpoint/2010/main" val="26669253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310F4-F6B0-5941-BC5D-62D89A3CC146}" type="slidenum">
              <a:rPr kumimoji="0" lang="da-DK" sz="1200" b="0" i="0" u="none" strike="noStrike" kern="1200" cap="none" spc="0" normalizeH="0" baseline="0" noProof="0" smtClean="0">
                <a:ln>
                  <a:noFill/>
                </a:ln>
                <a:solidFill>
                  <a:prstClr val="black"/>
                </a:solidFill>
                <a:effectLst/>
                <a:uLnTx/>
                <a:uFillTx/>
                <a:latin typeface="Bookman Old Style" panose="020506040505050202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da-DK" sz="1200" b="0" i="0" u="none" strike="noStrike" kern="1200" cap="none" spc="0" normalizeH="0" baseline="0" noProof="0">
              <a:ln>
                <a:noFill/>
              </a:ln>
              <a:solidFill>
                <a:prstClr val="black"/>
              </a:solidFill>
              <a:effectLst/>
              <a:uLnTx/>
              <a:uFillTx/>
              <a:latin typeface="Bookman Old Style" panose="02050604050505020204" pitchFamily="18" charset="0"/>
              <a:ea typeface="+mn-ea"/>
              <a:cs typeface="+mn-cs"/>
            </a:endParaRPr>
          </a:p>
        </p:txBody>
      </p:sp>
    </p:spTree>
    <p:extLst>
      <p:ext uri="{BB962C8B-B14F-4D97-AF65-F5344CB8AC3E}">
        <p14:creationId xmlns:p14="http://schemas.microsoft.com/office/powerpoint/2010/main" val="10508651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D80310F4-F6B0-5941-BC5D-62D89A3CC146}" type="slidenum">
              <a:rPr lang="da-DK" smtClean="0"/>
              <a:pPr/>
              <a:t>5</a:t>
            </a:fld>
            <a:endParaRPr lang="da-DK"/>
          </a:p>
        </p:txBody>
      </p:sp>
    </p:spTree>
    <p:extLst>
      <p:ext uri="{BB962C8B-B14F-4D97-AF65-F5344CB8AC3E}">
        <p14:creationId xmlns:p14="http://schemas.microsoft.com/office/powerpoint/2010/main" val="36592355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latin typeface="Bookman Old Style"/>
              </a:rPr>
              <a:t>Me ollaan </a:t>
            </a:r>
            <a:r>
              <a:rPr lang="fi-FI" err="1">
                <a:latin typeface="Bookman Old Style"/>
              </a:rPr>
              <a:t>ratkasutalo</a:t>
            </a:r>
            <a:r>
              <a:rPr lang="fi-FI">
                <a:latin typeface="Bookman Old Style"/>
              </a:rPr>
              <a:t> tarjotaan laajaa osaamista jossa me tiedetään että on tarpeita.</a:t>
            </a:r>
          </a:p>
          <a:p>
            <a:endParaRPr lang="fi-FI"/>
          </a:p>
          <a:p>
            <a:r>
              <a:rPr lang="fi-FI">
                <a:latin typeface="Bookman Old Style"/>
              </a:rPr>
              <a:t>Meidän tavoita on olla näkemyksellinen kumppani</a:t>
            </a:r>
          </a:p>
          <a:p>
            <a:endParaRPr lang="fi-FI"/>
          </a:p>
          <a:p>
            <a:br>
              <a:rPr lang="fi-FI"/>
            </a:br>
            <a:r>
              <a:rPr lang="fi-FI">
                <a:latin typeface="Bookman Old Style"/>
              </a:rPr>
              <a:t>Digistrategia -&gt; kokonaiskuva </a:t>
            </a:r>
            <a:r>
              <a:rPr lang="fi-FI" err="1">
                <a:latin typeface="Bookman Old Style"/>
              </a:rPr>
              <a:t>roadmap</a:t>
            </a:r>
            <a:r>
              <a:rPr lang="fi-FI">
                <a:latin typeface="Bookman Old Style"/>
              </a:rPr>
              <a:t> tulevaisuuteen</a:t>
            </a:r>
          </a:p>
          <a:p>
            <a:endParaRPr lang="fi-FI"/>
          </a:p>
          <a:p>
            <a:r>
              <a:rPr lang="fi-FI">
                <a:latin typeface="Bookman Old Style"/>
              </a:rPr>
              <a:t>Business </a:t>
            </a:r>
            <a:r>
              <a:rPr lang="fi-FI" err="1">
                <a:latin typeface="Bookman Old Style"/>
              </a:rPr>
              <a:t>applications</a:t>
            </a:r>
            <a:r>
              <a:rPr lang="fi-FI">
                <a:latin typeface="Bookman Old Style"/>
              </a:rPr>
              <a:t> -&gt; kolmannen osapuolen järjestelmät jolla voidaan kehittää prosesseja</a:t>
            </a:r>
          </a:p>
          <a:p>
            <a:endParaRPr lang="fi-FI"/>
          </a:p>
          <a:p>
            <a:r>
              <a:rPr lang="fi-FI">
                <a:latin typeface="Bookman Old Style"/>
              </a:rPr>
              <a:t>Räätälitekeminen -&gt; jossa tehdään räätälöityjä järjestelmiä kun ei löydy valmista</a:t>
            </a:r>
          </a:p>
          <a:p>
            <a:endParaRPr lang="fi-FI"/>
          </a:p>
          <a:p>
            <a:r>
              <a:rPr lang="fi-FI">
                <a:latin typeface="Bookman Old Style"/>
              </a:rPr>
              <a:t>Automaatio, AI ja optimointi -&gt; data-alusta ja </a:t>
            </a:r>
            <a:r>
              <a:rPr lang="fi-FI" err="1">
                <a:latin typeface="Bookman Old Style"/>
              </a:rPr>
              <a:t>platta</a:t>
            </a:r>
            <a:r>
              <a:rPr lang="fi-FI">
                <a:latin typeface="Bookman Old Style"/>
              </a:rPr>
              <a:t>, </a:t>
            </a:r>
            <a:r>
              <a:rPr lang="fi-FI" err="1">
                <a:latin typeface="Bookman Old Style"/>
              </a:rPr>
              <a:t>analytiika</a:t>
            </a:r>
            <a:r>
              <a:rPr lang="fi-FI">
                <a:latin typeface="Bookman Old Style"/>
              </a:rPr>
              <a:t> </a:t>
            </a:r>
            <a:r>
              <a:rPr lang="fi-FI" err="1">
                <a:latin typeface="Bookman Old Style"/>
              </a:rPr>
              <a:t>optomointi</a:t>
            </a:r>
            <a:r>
              <a:rPr lang="fi-FI">
                <a:latin typeface="Bookman Old Style"/>
              </a:rPr>
              <a:t> ja tekoäly/koneoppimisen </a:t>
            </a:r>
          </a:p>
          <a:p>
            <a:endParaRPr lang="fi-FI"/>
          </a:p>
          <a:p>
            <a:endParaRPr lang="fi-FI"/>
          </a:p>
          <a:p>
            <a:r>
              <a:rPr lang="fi-FI">
                <a:latin typeface="Bookman Old Style"/>
              </a:rPr>
              <a:t>Kunnilla inka paljon </a:t>
            </a:r>
            <a:r>
              <a:rPr lang="fi-FI" err="1">
                <a:latin typeface="Bookman Old Style"/>
              </a:rPr>
              <a:t>py</a:t>
            </a:r>
            <a:endParaRPr lang="fi-FI" err="1"/>
          </a:p>
          <a:p>
            <a:endParaRPr lang="fi-FI"/>
          </a:p>
          <a:p>
            <a:endParaRPr lang="fi-FI"/>
          </a:p>
        </p:txBody>
      </p:sp>
      <p:sp>
        <p:nvSpPr>
          <p:cNvPr id="4" name="Dian numeron paikkamerkki 3"/>
          <p:cNvSpPr>
            <a:spLocks noGrp="1"/>
          </p:cNvSpPr>
          <p:nvPr>
            <p:ph type="sldNum" sz="quarter" idx="5"/>
          </p:nvPr>
        </p:nvSpPr>
        <p:spPr/>
        <p:txBody>
          <a:bodyPr/>
          <a:lstStyle/>
          <a:p>
            <a:fld id="{D80310F4-F6B0-5941-BC5D-62D89A3CC146}" type="slidenum">
              <a:rPr lang="da-DK" smtClean="0"/>
              <a:pPr/>
              <a:t>7</a:t>
            </a:fld>
            <a:endParaRPr lang="da-DK"/>
          </a:p>
        </p:txBody>
      </p:sp>
    </p:spTree>
    <p:extLst>
      <p:ext uri="{BB962C8B-B14F-4D97-AF65-F5344CB8AC3E}">
        <p14:creationId xmlns:p14="http://schemas.microsoft.com/office/powerpoint/2010/main" val="2963759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D80310F4-F6B0-5941-BC5D-62D89A3CC146}" type="slidenum">
              <a:rPr lang="da-DK" smtClean="0"/>
              <a:pPr/>
              <a:t>8</a:t>
            </a:fld>
            <a:endParaRPr lang="da-DK"/>
          </a:p>
        </p:txBody>
      </p:sp>
    </p:spTree>
    <p:extLst>
      <p:ext uri="{BB962C8B-B14F-4D97-AF65-F5344CB8AC3E}">
        <p14:creationId xmlns:p14="http://schemas.microsoft.com/office/powerpoint/2010/main" val="27140905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D80310F4-F6B0-5941-BC5D-62D89A3CC146}" type="slidenum">
              <a:rPr lang="da-DK" smtClean="0"/>
              <a:pPr/>
              <a:t>14</a:t>
            </a:fld>
            <a:endParaRPr lang="da-DK"/>
          </a:p>
        </p:txBody>
      </p:sp>
    </p:spTree>
    <p:extLst>
      <p:ext uri="{BB962C8B-B14F-4D97-AF65-F5344CB8AC3E}">
        <p14:creationId xmlns:p14="http://schemas.microsoft.com/office/powerpoint/2010/main" val="13398056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D80310F4-F6B0-5941-BC5D-62D89A3CC146}" type="slidenum">
              <a:rPr lang="da-DK" smtClean="0"/>
              <a:pPr/>
              <a:t>17</a:t>
            </a:fld>
            <a:endParaRPr lang="da-DK"/>
          </a:p>
        </p:txBody>
      </p:sp>
    </p:spTree>
    <p:extLst>
      <p:ext uri="{BB962C8B-B14F-4D97-AF65-F5344CB8AC3E}">
        <p14:creationId xmlns:p14="http://schemas.microsoft.com/office/powerpoint/2010/main" val="19693294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D80310F4-F6B0-5941-BC5D-62D89A3CC146}" type="slidenum">
              <a:rPr lang="da-DK" smtClean="0"/>
              <a:pPr/>
              <a:t>18</a:t>
            </a:fld>
            <a:endParaRPr lang="da-DK"/>
          </a:p>
        </p:txBody>
      </p:sp>
    </p:spTree>
    <p:extLst>
      <p:ext uri="{BB962C8B-B14F-4D97-AF65-F5344CB8AC3E}">
        <p14:creationId xmlns:p14="http://schemas.microsoft.com/office/powerpoint/2010/main" val="3901286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D80310F4-F6B0-5941-BC5D-62D89A3CC146}" type="slidenum">
              <a:rPr lang="da-DK" smtClean="0"/>
              <a:pPr/>
              <a:t>22</a:t>
            </a:fld>
            <a:endParaRPr lang="da-DK"/>
          </a:p>
        </p:txBody>
      </p:sp>
    </p:spTree>
    <p:extLst>
      <p:ext uri="{BB962C8B-B14F-4D97-AF65-F5344CB8AC3E}">
        <p14:creationId xmlns:p14="http://schemas.microsoft.com/office/powerpoint/2010/main" val="3775737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D80310F4-F6B0-5941-BC5D-62D89A3CC146}" type="slidenum">
              <a:rPr lang="da-DK" smtClean="0"/>
              <a:pPr/>
              <a:t>25</a:t>
            </a:fld>
            <a:endParaRPr lang="da-DK"/>
          </a:p>
        </p:txBody>
      </p:sp>
    </p:spTree>
    <p:extLst>
      <p:ext uri="{BB962C8B-B14F-4D97-AF65-F5344CB8AC3E}">
        <p14:creationId xmlns:p14="http://schemas.microsoft.com/office/powerpoint/2010/main" val="530924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02 Frontpag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144FE9EF-7F6B-1DF8-DFCB-AF783079DA2C}"/>
              </a:ext>
            </a:extLst>
          </p:cNvPr>
          <p:cNvSpPr/>
          <p:nvPr userDrawn="1"/>
        </p:nvSpPr>
        <p:spPr>
          <a:xfrm>
            <a:off x="0" y="0"/>
            <a:ext cx="12192000" cy="685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solidFill>
                <a:srgbClr val="FFFFFF"/>
              </a:solidFill>
            </a:endParaRPr>
          </a:p>
        </p:txBody>
      </p:sp>
      <p:pic>
        <p:nvPicPr>
          <p:cNvPr id="5" name="Billede 4">
            <a:extLst>
              <a:ext uri="{FF2B5EF4-FFF2-40B4-BE49-F238E27FC236}">
                <a16:creationId xmlns:a16="http://schemas.microsoft.com/office/drawing/2014/main" id="{47DDF34E-921F-1660-55FD-24A8C2DC0E4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07A5F9B-838F-4540-932F-C6885C5B77B3}"/>
              </a:ext>
            </a:extLst>
          </p:cNvPr>
          <p:cNvSpPr>
            <a:spLocks noGrp="1"/>
          </p:cNvSpPr>
          <p:nvPr>
            <p:ph type="ctrTitle" hasCustomPrompt="1"/>
          </p:nvPr>
        </p:nvSpPr>
        <p:spPr>
          <a:xfrm>
            <a:off x="1524000" y="1484313"/>
            <a:ext cx="4464050" cy="3889375"/>
          </a:xfrm>
          <a:prstGeom prst="rect">
            <a:avLst/>
          </a:prstGeom>
        </p:spPr>
        <p:txBody>
          <a:bodyPr anchor="ctr" anchorCtr="0">
            <a:noAutofit/>
          </a:bodyPr>
          <a:lstStyle>
            <a:lvl1pPr algn="l">
              <a:lnSpc>
                <a:spcPts val="6000"/>
              </a:lnSpc>
              <a:defRPr sz="5000">
                <a:solidFill>
                  <a:srgbClr val="FFFFFF"/>
                </a:solidFill>
              </a:defRPr>
            </a:lvl1pPr>
          </a:lstStyle>
          <a:p>
            <a:r>
              <a:rPr lang="en-GB"/>
              <a:t>Click to edit title</a:t>
            </a:r>
            <a:endParaRPr lang="da-DK"/>
          </a:p>
        </p:txBody>
      </p:sp>
      <p:pic>
        <p:nvPicPr>
          <p:cNvPr id="3" name="Grafik 2">
            <a:extLst>
              <a:ext uri="{FF2B5EF4-FFF2-40B4-BE49-F238E27FC236}">
                <a16:creationId xmlns:a16="http://schemas.microsoft.com/office/drawing/2014/main" id="{9806E0E7-A289-9E79-C342-F5F0EE75EF4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87375" y="481330"/>
            <a:ext cx="1443600" cy="412040"/>
          </a:xfrm>
          <a:prstGeom prst="rect">
            <a:avLst/>
          </a:prstGeom>
        </p:spPr>
      </p:pic>
    </p:spTree>
    <p:extLst>
      <p:ext uri="{BB962C8B-B14F-4D97-AF65-F5344CB8AC3E}">
        <p14:creationId xmlns:p14="http://schemas.microsoft.com/office/powerpoint/2010/main" val="737234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07 Frontpage">
    <p:bg>
      <p:bgPr>
        <a:solidFill>
          <a:schemeClr val="accent2"/>
        </a:solidFill>
        <a:effectLst/>
      </p:bgPr>
    </p:bg>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6006666B-326E-74A1-0EF7-DAD6778ADDF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07A5F9B-838F-4540-932F-C6885C5B77B3}"/>
              </a:ext>
            </a:extLst>
          </p:cNvPr>
          <p:cNvSpPr>
            <a:spLocks noGrp="1"/>
          </p:cNvSpPr>
          <p:nvPr>
            <p:ph type="ctrTitle" hasCustomPrompt="1"/>
          </p:nvPr>
        </p:nvSpPr>
        <p:spPr>
          <a:xfrm>
            <a:off x="1524000" y="3500437"/>
            <a:ext cx="4464050" cy="2376487"/>
          </a:xfrm>
          <a:prstGeom prst="rect">
            <a:avLst/>
          </a:prstGeom>
        </p:spPr>
        <p:txBody>
          <a:bodyPr anchor="b" anchorCtr="0">
            <a:noAutofit/>
          </a:bodyPr>
          <a:lstStyle>
            <a:lvl1pPr algn="l">
              <a:lnSpc>
                <a:spcPts val="6000"/>
              </a:lnSpc>
              <a:defRPr sz="5000">
                <a:solidFill>
                  <a:schemeClr val="bg1"/>
                </a:solidFill>
              </a:defRPr>
            </a:lvl1pPr>
          </a:lstStyle>
          <a:p>
            <a:r>
              <a:rPr lang="en-GB"/>
              <a:t>Click to edit title</a:t>
            </a:r>
            <a:endParaRPr lang="da-DK"/>
          </a:p>
        </p:txBody>
      </p:sp>
      <p:sp>
        <p:nvSpPr>
          <p:cNvPr id="5" name="Grafik 3">
            <a:extLst>
              <a:ext uri="{FF2B5EF4-FFF2-40B4-BE49-F238E27FC236}">
                <a16:creationId xmlns:a16="http://schemas.microsoft.com/office/drawing/2014/main" id="{B72315F6-E422-36BF-8B33-FE58170E6AAC}"/>
              </a:ext>
            </a:extLst>
          </p:cNvPr>
          <p:cNvSpPr/>
          <p:nvPr/>
        </p:nvSpPr>
        <p:spPr>
          <a:xfrm>
            <a:off x="587376" y="481330"/>
            <a:ext cx="1438951" cy="411012"/>
          </a:xfrm>
          <a:custGeom>
            <a:avLst/>
            <a:gdLst>
              <a:gd name="connsiteX0" fmla="*/ 1261562 w 1438951"/>
              <a:gd name="connsiteY0" fmla="*/ 99208 h 411012"/>
              <a:gd name="connsiteX1" fmla="*/ 1201362 w 1438951"/>
              <a:gd name="connsiteY1" fmla="*/ 99208 h 411012"/>
              <a:gd name="connsiteX2" fmla="*/ 1295235 w 1438951"/>
              <a:gd name="connsiteY2" fmla="*/ 316305 h 411012"/>
              <a:gd name="connsiteX3" fmla="*/ 1290712 w 1438951"/>
              <a:gd name="connsiteY3" fmla="*/ 326613 h 411012"/>
              <a:gd name="connsiteX4" fmla="*/ 1237635 w 1438951"/>
              <a:gd name="connsiteY4" fmla="*/ 364626 h 411012"/>
              <a:gd name="connsiteX5" fmla="*/ 1214976 w 1438951"/>
              <a:gd name="connsiteY5" fmla="*/ 361408 h 411012"/>
              <a:gd name="connsiteX6" fmla="*/ 1214976 w 1438951"/>
              <a:gd name="connsiteY6" fmla="*/ 407794 h 411012"/>
              <a:gd name="connsiteX7" fmla="*/ 1244103 w 1438951"/>
              <a:gd name="connsiteY7" fmla="*/ 411012 h 411012"/>
              <a:gd name="connsiteX8" fmla="*/ 1347678 w 1438951"/>
              <a:gd name="connsiteY8" fmla="*/ 324047 h 411012"/>
              <a:gd name="connsiteX9" fmla="*/ 1438951 w 1438951"/>
              <a:gd name="connsiteY9" fmla="*/ 99208 h 411012"/>
              <a:gd name="connsiteX10" fmla="*/ 1378751 w 1438951"/>
              <a:gd name="connsiteY10" fmla="*/ 99208 h 411012"/>
              <a:gd name="connsiteX11" fmla="*/ 1323729 w 1438951"/>
              <a:gd name="connsiteY11" fmla="*/ 258981 h 411012"/>
              <a:gd name="connsiteX12" fmla="*/ 1261584 w 1438951"/>
              <a:gd name="connsiteY12" fmla="*/ 99208 h 411012"/>
              <a:gd name="connsiteX13" fmla="*/ 1069315 w 1438951"/>
              <a:gd name="connsiteY13" fmla="*/ 261547 h 411012"/>
              <a:gd name="connsiteX14" fmla="*/ 1128226 w 1438951"/>
              <a:gd name="connsiteY14" fmla="*/ 224817 h 411012"/>
              <a:gd name="connsiteX15" fmla="*/ 1152175 w 1438951"/>
              <a:gd name="connsiteY15" fmla="*/ 223534 h 411012"/>
              <a:gd name="connsiteX16" fmla="*/ 1152175 w 1438951"/>
              <a:gd name="connsiteY16" fmla="*/ 236408 h 411012"/>
              <a:gd name="connsiteX17" fmla="*/ 1102988 w 1438951"/>
              <a:gd name="connsiteY17" fmla="*/ 286665 h 411012"/>
              <a:gd name="connsiteX18" fmla="*/ 1069337 w 1438951"/>
              <a:gd name="connsiteY18" fmla="*/ 261547 h 411012"/>
              <a:gd name="connsiteX19" fmla="*/ 1004591 w 1438951"/>
              <a:gd name="connsiteY19" fmla="*/ 181019 h 411012"/>
              <a:gd name="connsiteX20" fmla="*/ 1055090 w 1438951"/>
              <a:gd name="connsiteY20" fmla="*/ 186173 h 411012"/>
              <a:gd name="connsiteX21" fmla="*/ 1104277 w 1438951"/>
              <a:gd name="connsiteY21" fmla="*/ 139788 h 411012"/>
              <a:gd name="connsiteX22" fmla="*/ 1150230 w 1438951"/>
              <a:gd name="connsiteY22" fmla="*/ 185521 h 411012"/>
              <a:gd name="connsiteX23" fmla="*/ 1150230 w 1438951"/>
              <a:gd name="connsiteY23" fmla="*/ 190022 h 411012"/>
              <a:gd name="connsiteX24" fmla="*/ 1124992 w 1438951"/>
              <a:gd name="connsiteY24" fmla="*/ 191305 h 411012"/>
              <a:gd name="connsiteX25" fmla="*/ 1015582 w 1438951"/>
              <a:gd name="connsiteY25" fmla="*/ 265396 h 411012"/>
              <a:gd name="connsiteX26" fmla="*/ 1088085 w 1438951"/>
              <a:gd name="connsiteY26" fmla="*/ 326591 h 411012"/>
              <a:gd name="connsiteX27" fmla="*/ 1154120 w 1438951"/>
              <a:gd name="connsiteY27" fmla="*/ 288578 h 411012"/>
              <a:gd name="connsiteX28" fmla="*/ 1154120 w 1438951"/>
              <a:gd name="connsiteY28" fmla="*/ 322068 h 411012"/>
              <a:gd name="connsiteX29" fmla="*/ 1204618 w 1438951"/>
              <a:gd name="connsiteY29" fmla="*/ 322068 h 411012"/>
              <a:gd name="connsiteX30" fmla="*/ 1204618 w 1438951"/>
              <a:gd name="connsiteY30" fmla="*/ 191936 h 411012"/>
              <a:gd name="connsiteX31" fmla="*/ 1104932 w 1438951"/>
              <a:gd name="connsiteY31" fmla="*/ 94663 h 411012"/>
              <a:gd name="connsiteX32" fmla="*/ 1004591 w 1438951"/>
              <a:gd name="connsiteY32" fmla="*/ 180998 h 411012"/>
              <a:gd name="connsiteX33" fmla="*/ 806509 w 1438951"/>
              <a:gd name="connsiteY33" fmla="*/ 211291 h 411012"/>
              <a:gd name="connsiteX34" fmla="*/ 871233 w 1438951"/>
              <a:gd name="connsiteY34" fmla="*/ 139788 h 411012"/>
              <a:gd name="connsiteX35" fmla="*/ 935323 w 1438951"/>
              <a:gd name="connsiteY35" fmla="*/ 211291 h 411012"/>
              <a:gd name="connsiteX36" fmla="*/ 871233 w 1438951"/>
              <a:gd name="connsiteY36" fmla="*/ 282794 h 411012"/>
              <a:gd name="connsiteX37" fmla="*/ 806509 w 1438951"/>
              <a:gd name="connsiteY37" fmla="*/ 211291 h 411012"/>
              <a:gd name="connsiteX38" fmla="*/ 751488 w 1438951"/>
              <a:gd name="connsiteY38" fmla="*/ 211291 h 411012"/>
              <a:gd name="connsiteX39" fmla="*/ 862820 w 1438951"/>
              <a:gd name="connsiteY39" fmla="*/ 326613 h 411012"/>
              <a:gd name="connsiteX40" fmla="*/ 934667 w 1438951"/>
              <a:gd name="connsiteY40" fmla="*/ 291188 h 411012"/>
              <a:gd name="connsiteX41" fmla="*/ 934667 w 1438951"/>
              <a:gd name="connsiteY41" fmla="*/ 322112 h 411012"/>
              <a:gd name="connsiteX42" fmla="*/ 985799 w 1438951"/>
              <a:gd name="connsiteY42" fmla="*/ 322112 h 411012"/>
              <a:gd name="connsiteX43" fmla="*/ 985799 w 1438951"/>
              <a:gd name="connsiteY43" fmla="*/ 0 h 411012"/>
              <a:gd name="connsiteX44" fmla="*/ 932067 w 1438951"/>
              <a:gd name="connsiteY44" fmla="*/ 0 h 411012"/>
              <a:gd name="connsiteX45" fmla="*/ 932067 w 1438951"/>
              <a:gd name="connsiteY45" fmla="*/ 130132 h 411012"/>
              <a:gd name="connsiteX46" fmla="*/ 862798 w 1438951"/>
              <a:gd name="connsiteY46" fmla="*/ 94707 h 411012"/>
              <a:gd name="connsiteX47" fmla="*/ 751466 w 1438951"/>
              <a:gd name="connsiteY47" fmla="*/ 211312 h 411012"/>
              <a:gd name="connsiteX48" fmla="*/ 555984 w 1438951"/>
              <a:gd name="connsiteY48" fmla="*/ 210638 h 411012"/>
              <a:gd name="connsiteX49" fmla="*/ 618129 w 1438951"/>
              <a:gd name="connsiteY49" fmla="*/ 140418 h 411012"/>
              <a:gd name="connsiteX50" fmla="*/ 680930 w 1438951"/>
              <a:gd name="connsiteY50" fmla="*/ 210638 h 411012"/>
              <a:gd name="connsiteX51" fmla="*/ 618129 w 1438951"/>
              <a:gd name="connsiteY51" fmla="*/ 280858 h 411012"/>
              <a:gd name="connsiteX52" fmla="*/ 555984 w 1438951"/>
              <a:gd name="connsiteY52" fmla="*/ 210638 h 411012"/>
              <a:gd name="connsiteX53" fmla="*/ 500963 w 1438951"/>
              <a:gd name="connsiteY53" fmla="*/ 210638 h 411012"/>
              <a:gd name="connsiteX54" fmla="*/ 618129 w 1438951"/>
              <a:gd name="connsiteY54" fmla="*/ 326591 h 411012"/>
              <a:gd name="connsiteX55" fmla="*/ 735951 w 1438951"/>
              <a:gd name="connsiteY55" fmla="*/ 210638 h 411012"/>
              <a:gd name="connsiteX56" fmla="*/ 618129 w 1438951"/>
              <a:gd name="connsiteY56" fmla="*/ 94685 h 411012"/>
              <a:gd name="connsiteX57" fmla="*/ 500963 w 1438951"/>
              <a:gd name="connsiteY57" fmla="*/ 210638 h 411012"/>
              <a:gd name="connsiteX58" fmla="*/ 166288 w 1438951"/>
              <a:gd name="connsiteY58" fmla="*/ 145572 h 411012"/>
              <a:gd name="connsiteX59" fmla="*/ 224544 w 1438951"/>
              <a:gd name="connsiteY59" fmla="*/ 322090 h 411012"/>
              <a:gd name="connsiteX60" fmla="*/ 289923 w 1438951"/>
              <a:gd name="connsiteY60" fmla="*/ 322090 h 411012"/>
              <a:gd name="connsiteX61" fmla="*/ 332642 w 1438951"/>
              <a:gd name="connsiteY61" fmla="*/ 155880 h 411012"/>
              <a:gd name="connsiteX62" fmla="*/ 374728 w 1438951"/>
              <a:gd name="connsiteY62" fmla="*/ 322090 h 411012"/>
              <a:gd name="connsiteX63" fmla="*/ 438162 w 1438951"/>
              <a:gd name="connsiteY63" fmla="*/ 322090 h 411012"/>
              <a:gd name="connsiteX64" fmla="*/ 511954 w 1438951"/>
              <a:gd name="connsiteY64" fmla="*/ 99187 h 411012"/>
              <a:gd name="connsiteX65" fmla="*/ 455643 w 1438951"/>
              <a:gd name="connsiteY65" fmla="*/ 99187 h 411012"/>
              <a:gd name="connsiteX66" fmla="*/ 406456 w 1438951"/>
              <a:gd name="connsiteY66" fmla="*/ 267984 h 411012"/>
              <a:gd name="connsiteX67" fmla="*/ 366971 w 1438951"/>
              <a:gd name="connsiteY67" fmla="*/ 99187 h 411012"/>
              <a:gd name="connsiteX68" fmla="*/ 297702 w 1438951"/>
              <a:gd name="connsiteY68" fmla="*/ 99187 h 411012"/>
              <a:gd name="connsiteX69" fmla="*/ 258217 w 1438951"/>
              <a:gd name="connsiteY69" fmla="*/ 267984 h 411012"/>
              <a:gd name="connsiteX70" fmla="*/ 209029 w 1438951"/>
              <a:gd name="connsiteY70" fmla="*/ 99187 h 411012"/>
              <a:gd name="connsiteX71" fmla="*/ 124290 w 1438951"/>
              <a:gd name="connsiteY71" fmla="*/ 99187 h 411012"/>
              <a:gd name="connsiteX72" fmla="*/ 148239 w 1438951"/>
              <a:gd name="connsiteY72" fmla="*/ 39927 h 411012"/>
              <a:gd name="connsiteX73" fmla="*/ 100975 w 1438951"/>
              <a:gd name="connsiteY73" fmla="*/ 21246 h 411012"/>
              <a:gd name="connsiteX74" fmla="*/ 70558 w 1438951"/>
              <a:gd name="connsiteY74" fmla="*/ 99208 h 411012"/>
              <a:gd name="connsiteX75" fmla="*/ 0 w 1438951"/>
              <a:gd name="connsiteY75" fmla="*/ 99208 h 411012"/>
              <a:gd name="connsiteX76" fmla="*/ 0 w 1438951"/>
              <a:gd name="connsiteY76" fmla="*/ 145594 h 411012"/>
              <a:gd name="connsiteX77" fmla="*/ 53077 w 1438951"/>
              <a:gd name="connsiteY77" fmla="*/ 145594 h 411012"/>
              <a:gd name="connsiteX78" fmla="*/ 40775 w 1438951"/>
              <a:gd name="connsiteY78" fmla="*/ 175865 h 411012"/>
              <a:gd name="connsiteX79" fmla="*/ 23293 w 1438951"/>
              <a:gd name="connsiteY79" fmla="*/ 248021 h 411012"/>
              <a:gd name="connsiteX80" fmla="*/ 106154 w 1438951"/>
              <a:gd name="connsiteY80" fmla="*/ 326613 h 411012"/>
              <a:gd name="connsiteX81" fmla="*/ 161831 w 1438951"/>
              <a:gd name="connsiteY81" fmla="*/ 313087 h 411012"/>
              <a:gd name="connsiteX82" fmla="*/ 148895 w 1438951"/>
              <a:gd name="connsiteY82" fmla="*/ 271855 h 411012"/>
              <a:gd name="connsiteX83" fmla="*/ 112643 w 1438951"/>
              <a:gd name="connsiteY83" fmla="*/ 281511 h 411012"/>
              <a:gd name="connsiteX84" fmla="*/ 76392 w 1438951"/>
              <a:gd name="connsiteY84" fmla="*/ 244780 h 411012"/>
              <a:gd name="connsiteX85" fmla="*/ 87405 w 1438951"/>
              <a:gd name="connsiteY85" fmla="*/ 193893 h 411012"/>
              <a:gd name="connsiteX86" fmla="*/ 106175 w 1438951"/>
              <a:gd name="connsiteY86" fmla="*/ 145572 h 411012"/>
              <a:gd name="connsiteX87" fmla="*/ 166288 w 1438951"/>
              <a:gd name="connsiteY87" fmla="*/ 145572 h 411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438951" h="411012">
                <a:moveTo>
                  <a:pt x="1261562" y="99208"/>
                </a:moveTo>
                <a:lnTo>
                  <a:pt x="1201362" y="99208"/>
                </a:lnTo>
                <a:lnTo>
                  <a:pt x="1295235" y="316305"/>
                </a:lnTo>
                <a:lnTo>
                  <a:pt x="1290712" y="326613"/>
                </a:lnTo>
                <a:cubicBezTo>
                  <a:pt x="1279699" y="351100"/>
                  <a:pt x="1265474" y="364626"/>
                  <a:pt x="1237635" y="364626"/>
                </a:cubicBezTo>
                <a:cubicBezTo>
                  <a:pt x="1230512" y="364626"/>
                  <a:pt x="1222099" y="363343"/>
                  <a:pt x="1214976" y="361408"/>
                </a:cubicBezTo>
                <a:lnTo>
                  <a:pt x="1214976" y="407794"/>
                </a:lnTo>
                <a:cubicBezTo>
                  <a:pt x="1224044" y="410360"/>
                  <a:pt x="1233090" y="411012"/>
                  <a:pt x="1244103" y="411012"/>
                </a:cubicBezTo>
                <a:cubicBezTo>
                  <a:pt x="1295891" y="411012"/>
                  <a:pt x="1327619" y="372999"/>
                  <a:pt x="1347678" y="324047"/>
                </a:cubicBezTo>
                <a:lnTo>
                  <a:pt x="1438951" y="99208"/>
                </a:lnTo>
                <a:lnTo>
                  <a:pt x="1378751" y="99208"/>
                </a:lnTo>
                <a:lnTo>
                  <a:pt x="1323729" y="258981"/>
                </a:lnTo>
                <a:lnTo>
                  <a:pt x="1261584" y="99208"/>
                </a:lnTo>
                <a:close/>
                <a:moveTo>
                  <a:pt x="1069315" y="261547"/>
                </a:moveTo>
                <a:cubicBezTo>
                  <a:pt x="1069315" y="237060"/>
                  <a:pt x="1101043" y="226752"/>
                  <a:pt x="1128226" y="224817"/>
                </a:cubicBezTo>
                <a:lnTo>
                  <a:pt x="1152175" y="223534"/>
                </a:lnTo>
                <a:lnTo>
                  <a:pt x="1152175" y="236408"/>
                </a:lnTo>
                <a:cubicBezTo>
                  <a:pt x="1152175" y="259590"/>
                  <a:pt x="1132115" y="286665"/>
                  <a:pt x="1102988" y="286665"/>
                </a:cubicBezTo>
                <a:cubicBezTo>
                  <a:pt x="1084873" y="286665"/>
                  <a:pt x="1069337" y="278945"/>
                  <a:pt x="1069337" y="261547"/>
                </a:cubicBezTo>
                <a:close/>
                <a:moveTo>
                  <a:pt x="1004591" y="181019"/>
                </a:moveTo>
                <a:lnTo>
                  <a:pt x="1055090" y="186173"/>
                </a:lnTo>
                <a:cubicBezTo>
                  <a:pt x="1057034" y="157185"/>
                  <a:pt x="1075149" y="139788"/>
                  <a:pt x="1104277" y="139788"/>
                </a:cubicBezTo>
                <a:cubicBezTo>
                  <a:pt x="1133405" y="139788"/>
                  <a:pt x="1150230" y="157185"/>
                  <a:pt x="1150230" y="185521"/>
                </a:cubicBezTo>
                <a:lnTo>
                  <a:pt x="1150230" y="190022"/>
                </a:lnTo>
                <a:lnTo>
                  <a:pt x="1124992" y="191305"/>
                </a:lnTo>
                <a:cubicBezTo>
                  <a:pt x="1071260" y="194524"/>
                  <a:pt x="1015582" y="215792"/>
                  <a:pt x="1015582" y="265396"/>
                </a:cubicBezTo>
                <a:cubicBezTo>
                  <a:pt x="1015582" y="304693"/>
                  <a:pt x="1046655" y="326591"/>
                  <a:pt x="1088085" y="326591"/>
                </a:cubicBezTo>
                <a:cubicBezTo>
                  <a:pt x="1119158" y="326591"/>
                  <a:pt x="1146341" y="310477"/>
                  <a:pt x="1154120" y="288578"/>
                </a:cubicBezTo>
                <a:lnTo>
                  <a:pt x="1154120" y="322068"/>
                </a:lnTo>
                <a:lnTo>
                  <a:pt x="1204618" y="322068"/>
                </a:lnTo>
                <a:lnTo>
                  <a:pt x="1204618" y="191936"/>
                </a:lnTo>
                <a:cubicBezTo>
                  <a:pt x="1204618" y="130089"/>
                  <a:pt x="1160610" y="94663"/>
                  <a:pt x="1104932" y="94663"/>
                </a:cubicBezTo>
                <a:cubicBezTo>
                  <a:pt x="1049255" y="94663"/>
                  <a:pt x="1007825" y="128153"/>
                  <a:pt x="1004591" y="180998"/>
                </a:cubicBezTo>
                <a:close/>
                <a:moveTo>
                  <a:pt x="806509" y="211291"/>
                </a:moveTo>
                <a:cubicBezTo>
                  <a:pt x="806509" y="172647"/>
                  <a:pt x="831114" y="139788"/>
                  <a:pt x="871233" y="139788"/>
                </a:cubicBezTo>
                <a:cubicBezTo>
                  <a:pt x="911352" y="139788"/>
                  <a:pt x="935323" y="170711"/>
                  <a:pt x="935323" y="211291"/>
                </a:cubicBezTo>
                <a:cubicBezTo>
                  <a:pt x="935323" y="251870"/>
                  <a:pt x="910718" y="282794"/>
                  <a:pt x="871233" y="282794"/>
                </a:cubicBezTo>
                <a:cubicBezTo>
                  <a:pt x="831748" y="282794"/>
                  <a:pt x="806509" y="248651"/>
                  <a:pt x="806509" y="211291"/>
                </a:cubicBezTo>
                <a:close/>
                <a:moveTo>
                  <a:pt x="751488" y="211291"/>
                </a:moveTo>
                <a:cubicBezTo>
                  <a:pt x="751488" y="277640"/>
                  <a:pt x="801331" y="326613"/>
                  <a:pt x="862820" y="326613"/>
                </a:cubicBezTo>
                <a:cubicBezTo>
                  <a:pt x="891292" y="326613"/>
                  <a:pt x="921076" y="316305"/>
                  <a:pt x="934667" y="291188"/>
                </a:cubicBezTo>
                <a:lnTo>
                  <a:pt x="934667" y="322112"/>
                </a:lnTo>
                <a:lnTo>
                  <a:pt x="985799" y="322112"/>
                </a:lnTo>
                <a:lnTo>
                  <a:pt x="985799" y="0"/>
                </a:lnTo>
                <a:lnTo>
                  <a:pt x="932067" y="0"/>
                </a:lnTo>
                <a:lnTo>
                  <a:pt x="932067" y="130132"/>
                </a:lnTo>
                <a:cubicBezTo>
                  <a:pt x="918475" y="105015"/>
                  <a:pt x="888058" y="94707"/>
                  <a:pt x="862798" y="94707"/>
                </a:cubicBezTo>
                <a:cubicBezTo>
                  <a:pt x="798708" y="94707"/>
                  <a:pt x="751466" y="146246"/>
                  <a:pt x="751466" y="211312"/>
                </a:cubicBezTo>
                <a:close/>
                <a:moveTo>
                  <a:pt x="555984" y="210638"/>
                </a:moveTo>
                <a:cubicBezTo>
                  <a:pt x="555984" y="171994"/>
                  <a:pt x="580589" y="140418"/>
                  <a:pt x="618129" y="140418"/>
                </a:cubicBezTo>
                <a:cubicBezTo>
                  <a:pt x="655670" y="140418"/>
                  <a:pt x="680930" y="171994"/>
                  <a:pt x="680930" y="210638"/>
                </a:cubicBezTo>
                <a:cubicBezTo>
                  <a:pt x="680930" y="249282"/>
                  <a:pt x="656325" y="280858"/>
                  <a:pt x="618129" y="280858"/>
                </a:cubicBezTo>
                <a:cubicBezTo>
                  <a:pt x="579933" y="280858"/>
                  <a:pt x="555984" y="249282"/>
                  <a:pt x="555984" y="210638"/>
                </a:cubicBezTo>
                <a:close/>
                <a:moveTo>
                  <a:pt x="500963" y="210638"/>
                </a:moveTo>
                <a:cubicBezTo>
                  <a:pt x="500963" y="278923"/>
                  <a:pt x="555329" y="326591"/>
                  <a:pt x="618129" y="326591"/>
                </a:cubicBezTo>
                <a:cubicBezTo>
                  <a:pt x="680930" y="326591"/>
                  <a:pt x="735951" y="278923"/>
                  <a:pt x="735951" y="210638"/>
                </a:cubicBezTo>
                <a:cubicBezTo>
                  <a:pt x="735951" y="142354"/>
                  <a:pt x="681585" y="94685"/>
                  <a:pt x="618129" y="94685"/>
                </a:cubicBezTo>
                <a:cubicBezTo>
                  <a:pt x="554673" y="94685"/>
                  <a:pt x="500963" y="142354"/>
                  <a:pt x="500963" y="210638"/>
                </a:cubicBezTo>
                <a:close/>
                <a:moveTo>
                  <a:pt x="166288" y="145572"/>
                </a:moveTo>
                <a:lnTo>
                  <a:pt x="224544" y="322090"/>
                </a:lnTo>
                <a:lnTo>
                  <a:pt x="289923" y="322090"/>
                </a:lnTo>
                <a:lnTo>
                  <a:pt x="332642" y="155880"/>
                </a:lnTo>
                <a:lnTo>
                  <a:pt x="374728" y="322090"/>
                </a:lnTo>
                <a:lnTo>
                  <a:pt x="438162" y="322090"/>
                </a:lnTo>
                <a:lnTo>
                  <a:pt x="511954" y="99187"/>
                </a:lnTo>
                <a:lnTo>
                  <a:pt x="455643" y="99187"/>
                </a:lnTo>
                <a:lnTo>
                  <a:pt x="406456" y="267984"/>
                </a:lnTo>
                <a:lnTo>
                  <a:pt x="366971" y="99187"/>
                </a:lnTo>
                <a:lnTo>
                  <a:pt x="297702" y="99187"/>
                </a:lnTo>
                <a:lnTo>
                  <a:pt x="258217" y="267984"/>
                </a:lnTo>
                <a:lnTo>
                  <a:pt x="209029" y="99187"/>
                </a:lnTo>
                <a:lnTo>
                  <a:pt x="124290" y="99187"/>
                </a:lnTo>
                <a:lnTo>
                  <a:pt x="148239" y="39927"/>
                </a:lnTo>
                <a:lnTo>
                  <a:pt x="100975" y="21246"/>
                </a:lnTo>
                <a:lnTo>
                  <a:pt x="70558" y="99208"/>
                </a:lnTo>
                <a:lnTo>
                  <a:pt x="0" y="99208"/>
                </a:lnTo>
                <a:lnTo>
                  <a:pt x="0" y="145594"/>
                </a:lnTo>
                <a:lnTo>
                  <a:pt x="53077" y="145594"/>
                </a:lnTo>
                <a:lnTo>
                  <a:pt x="40775" y="175865"/>
                </a:lnTo>
                <a:cubicBezTo>
                  <a:pt x="29128" y="204854"/>
                  <a:pt x="23293" y="229340"/>
                  <a:pt x="23293" y="248021"/>
                </a:cubicBezTo>
                <a:cubicBezTo>
                  <a:pt x="23293" y="295059"/>
                  <a:pt x="57600" y="326613"/>
                  <a:pt x="106154" y="326613"/>
                </a:cubicBezTo>
                <a:cubicBezTo>
                  <a:pt x="123635" y="326613"/>
                  <a:pt x="146294" y="321459"/>
                  <a:pt x="161831" y="313087"/>
                </a:cubicBezTo>
                <a:lnTo>
                  <a:pt x="148895" y="271855"/>
                </a:lnTo>
                <a:cubicBezTo>
                  <a:pt x="141137" y="275726"/>
                  <a:pt x="124290" y="281511"/>
                  <a:pt x="112643" y="281511"/>
                </a:cubicBezTo>
                <a:cubicBezTo>
                  <a:pt x="92584" y="281511"/>
                  <a:pt x="76392" y="269267"/>
                  <a:pt x="76392" y="244780"/>
                </a:cubicBezTo>
                <a:cubicBezTo>
                  <a:pt x="76392" y="228666"/>
                  <a:pt x="80282" y="212574"/>
                  <a:pt x="87405" y="193893"/>
                </a:cubicBezTo>
                <a:lnTo>
                  <a:pt x="106175" y="145572"/>
                </a:lnTo>
                <a:lnTo>
                  <a:pt x="166288" y="145572"/>
                </a:lnTo>
                <a:close/>
              </a:path>
            </a:pathLst>
          </a:custGeom>
          <a:solidFill>
            <a:schemeClr val="bg1"/>
          </a:solidFill>
          <a:ln w="2183" cap="flat">
            <a:noFill/>
            <a:prstDash val="solid"/>
            <a:miter/>
          </a:ln>
        </p:spPr>
        <p:txBody>
          <a:bodyPr rtlCol="0" anchor="ctr"/>
          <a:lstStyle/>
          <a:p>
            <a:endParaRPr lang="da-DK" b="0" i="0">
              <a:latin typeface="Franklin Gothic Book" panose="020B0503020102020204" pitchFamily="34" charset="0"/>
            </a:endParaRPr>
          </a:p>
        </p:txBody>
      </p:sp>
    </p:spTree>
    <p:extLst>
      <p:ext uri="{BB962C8B-B14F-4D97-AF65-F5344CB8AC3E}">
        <p14:creationId xmlns:p14="http://schemas.microsoft.com/office/powerpoint/2010/main" val="15155332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0 Agenda // title + text">
    <p:bg>
      <p:bgPr>
        <a:solidFill>
          <a:schemeClr val="tx1"/>
        </a:solidFill>
        <a:effectLst/>
      </p:bgPr>
    </p:bg>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9AD5483F-2B25-73DB-92B8-84F1F12AC0B8}"/>
              </a:ext>
            </a:extLst>
          </p:cNvPr>
          <p:cNvSpPr>
            <a:spLocks noGrp="1"/>
          </p:cNvSpPr>
          <p:nvPr>
            <p:ph type="title" hasCustomPrompt="1"/>
          </p:nvPr>
        </p:nvSpPr>
        <p:spPr>
          <a:xfrm>
            <a:off x="587375" y="476250"/>
            <a:ext cx="11017250" cy="865188"/>
          </a:xfrm>
        </p:spPr>
        <p:txBody>
          <a:bodyPr/>
          <a:lstStyle>
            <a:lvl1pPr>
              <a:defRPr>
                <a:solidFill>
                  <a:schemeClr val="bg1"/>
                </a:solidFill>
              </a:defRPr>
            </a:lvl1pPr>
          </a:lstStyle>
          <a:p>
            <a:r>
              <a:rPr lang="en-GB"/>
              <a:t>Click to edit title</a:t>
            </a:r>
            <a:endParaRPr lang="da-DK"/>
          </a:p>
        </p:txBody>
      </p:sp>
      <p:sp>
        <p:nvSpPr>
          <p:cNvPr id="2" name="Grafik 2">
            <a:extLst>
              <a:ext uri="{FF2B5EF4-FFF2-40B4-BE49-F238E27FC236}">
                <a16:creationId xmlns:a16="http://schemas.microsoft.com/office/drawing/2014/main" id="{49675F37-5217-5AC9-2E49-F1C6AE1D015E}"/>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
        <p:nvSpPr>
          <p:cNvPr id="4" name="Pladsholder til tekst 3">
            <a:extLst>
              <a:ext uri="{FF2B5EF4-FFF2-40B4-BE49-F238E27FC236}">
                <a16:creationId xmlns:a16="http://schemas.microsoft.com/office/drawing/2014/main" id="{6F3BF414-0B10-F7FB-0BC2-A2A61E67BED9}"/>
              </a:ext>
            </a:extLst>
          </p:cNvPr>
          <p:cNvSpPr>
            <a:spLocks noGrp="1"/>
          </p:cNvSpPr>
          <p:nvPr>
            <p:ph type="body" sz="quarter" idx="10"/>
          </p:nvPr>
        </p:nvSpPr>
        <p:spPr>
          <a:xfrm>
            <a:off x="587375" y="1989138"/>
            <a:ext cx="11015663" cy="3887787"/>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1250169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4 Title + text and image, black">
    <p:bg>
      <p:bgPr>
        <a:solidFill>
          <a:schemeClr val="tx1"/>
        </a:solidFill>
        <a:effectLst/>
      </p:bgPr>
    </p:bg>
    <p:spTree>
      <p:nvGrpSpPr>
        <p:cNvPr id="1" name=""/>
        <p:cNvGrpSpPr/>
        <p:nvPr/>
      </p:nvGrpSpPr>
      <p:grpSpPr>
        <a:xfrm>
          <a:off x="0" y="0"/>
          <a:ext cx="0" cy="0"/>
          <a:chOff x="0" y="0"/>
          <a:chExt cx="0" cy="0"/>
        </a:xfrm>
      </p:grpSpPr>
      <p:sp>
        <p:nvSpPr>
          <p:cNvPr id="52" name="Pladsholder til billede 51">
            <a:extLst>
              <a:ext uri="{FF2B5EF4-FFF2-40B4-BE49-F238E27FC236}">
                <a16:creationId xmlns:a16="http://schemas.microsoft.com/office/drawing/2014/main" id="{1335F2BC-358C-57AB-E7AB-47B700A51E1D}"/>
              </a:ext>
            </a:extLst>
          </p:cNvPr>
          <p:cNvSpPr>
            <a:spLocks noGrp="1"/>
          </p:cNvSpPr>
          <p:nvPr>
            <p:ph type="pic" sz="quarter" idx="14" hasCustomPrompt="1"/>
          </p:nvPr>
        </p:nvSpPr>
        <p:spPr>
          <a:xfrm>
            <a:off x="6924675" y="0"/>
            <a:ext cx="6325499" cy="6858000"/>
          </a:xfrm>
          <a:custGeom>
            <a:avLst/>
            <a:gdLst>
              <a:gd name="connsiteX0" fmla="*/ 4444291 w 6325499"/>
              <a:gd name="connsiteY0" fmla="*/ 6302927 h 6858000"/>
              <a:gd name="connsiteX1" fmla="*/ 4444291 w 6325499"/>
              <a:gd name="connsiteY1" fmla="*/ 6313451 h 6858000"/>
              <a:gd name="connsiteX2" fmla="*/ 4404080 w 6325499"/>
              <a:gd name="connsiteY2" fmla="*/ 6354536 h 6858000"/>
              <a:gd name="connsiteX3" fmla="*/ 4376571 w 6325499"/>
              <a:gd name="connsiteY3" fmla="*/ 6334003 h 6858000"/>
              <a:gd name="connsiteX4" fmla="*/ 4376553 w 6325499"/>
              <a:gd name="connsiteY4" fmla="*/ 6334003 h 6858000"/>
              <a:gd name="connsiteX5" fmla="*/ 4424713 w 6325499"/>
              <a:gd name="connsiteY5" fmla="*/ 6303976 h 6858000"/>
              <a:gd name="connsiteX6" fmla="*/ 4007709 w 6325499"/>
              <a:gd name="connsiteY6" fmla="*/ 6234980 h 6858000"/>
              <a:gd name="connsiteX7" fmla="*/ 4059048 w 6325499"/>
              <a:gd name="connsiteY7" fmla="*/ 6292385 h 6858000"/>
              <a:gd name="connsiteX8" fmla="*/ 4007709 w 6325499"/>
              <a:gd name="connsiteY8" fmla="*/ 6349789 h 6858000"/>
              <a:gd name="connsiteX9" fmla="*/ 3956905 w 6325499"/>
              <a:gd name="connsiteY9" fmla="*/ 6292385 h 6858000"/>
              <a:gd name="connsiteX10" fmla="*/ 4007709 w 6325499"/>
              <a:gd name="connsiteY10" fmla="*/ 6234980 h 6858000"/>
              <a:gd name="connsiteX11" fmla="*/ 4214621 w 6325499"/>
              <a:gd name="connsiteY11" fmla="*/ 6234464 h 6858000"/>
              <a:gd name="connsiteX12" fmla="*/ 4267014 w 6325499"/>
              <a:gd name="connsiteY12" fmla="*/ 6292918 h 6858000"/>
              <a:gd name="connsiteX13" fmla="*/ 4214621 w 6325499"/>
              <a:gd name="connsiteY13" fmla="*/ 6351372 h 6858000"/>
              <a:gd name="connsiteX14" fmla="*/ 4161709 w 6325499"/>
              <a:gd name="connsiteY14" fmla="*/ 6292918 h 6858000"/>
              <a:gd name="connsiteX15" fmla="*/ 4214621 w 6325499"/>
              <a:gd name="connsiteY15" fmla="*/ 6234464 h 6858000"/>
              <a:gd name="connsiteX16" fmla="*/ 4484501 w 6325499"/>
              <a:gd name="connsiteY16" fmla="*/ 6201291 h 6858000"/>
              <a:gd name="connsiteX17" fmla="*/ 4561243 w 6325499"/>
              <a:gd name="connsiteY17" fmla="*/ 6378767 h 6858000"/>
              <a:gd name="connsiteX18" fmla="*/ 4557545 w 6325499"/>
              <a:gd name="connsiteY18" fmla="*/ 6387194 h 6858000"/>
              <a:gd name="connsiteX19" fmla="*/ 4514155 w 6325499"/>
              <a:gd name="connsiteY19" fmla="*/ 6418270 h 6858000"/>
              <a:gd name="connsiteX20" fmla="*/ 4495630 w 6325499"/>
              <a:gd name="connsiteY20" fmla="*/ 6415639 h 6858000"/>
              <a:gd name="connsiteX21" fmla="*/ 4495630 w 6325499"/>
              <a:gd name="connsiteY21" fmla="*/ 6453559 h 6858000"/>
              <a:gd name="connsiteX22" fmla="*/ 4519442 w 6325499"/>
              <a:gd name="connsiteY22" fmla="*/ 6456190 h 6858000"/>
              <a:gd name="connsiteX23" fmla="*/ 4604115 w 6325499"/>
              <a:gd name="connsiteY23" fmla="*/ 6385096 h 6858000"/>
              <a:gd name="connsiteX24" fmla="*/ 4678731 w 6325499"/>
              <a:gd name="connsiteY24" fmla="*/ 6201291 h 6858000"/>
              <a:gd name="connsiteX25" fmla="*/ 4629517 w 6325499"/>
              <a:gd name="connsiteY25" fmla="*/ 6201291 h 6858000"/>
              <a:gd name="connsiteX26" fmla="*/ 4584537 w 6325499"/>
              <a:gd name="connsiteY26" fmla="*/ 6331905 h 6858000"/>
              <a:gd name="connsiteX27" fmla="*/ 4533733 w 6325499"/>
              <a:gd name="connsiteY27" fmla="*/ 6201291 h 6858000"/>
              <a:gd name="connsiteX28" fmla="*/ 4533715 w 6325499"/>
              <a:gd name="connsiteY28" fmla="*/ 6201291 h 6858000"/>
              <a:gd name="connsiteX29" fmla="*/ 4007709 w 6325499"/>
              <a:gd name="connsiteY29" fmla="*/ 6197593 h 6858000"/>
              <a:gd name="connsiteX30" fmla="*/ 3911925 w 6325499"/>
              <a:gd name="connsiteY30" fmla="*/ 6292385 h 6858000"/>
              <a:gd name="connsiteX31" fmla="*/ 4007709 w 6325499"/>
              <a:gd name="connsiteY31" fmla="*/ 6387176 h 6858000"/>
              <a:gd name="connsiteX32" fmla="*/ 4104028 w 6325499"/>
              <a:gd name="connsiteY32" fmla="*/ 6292385 h 6858000"/>
              <a:gd name="connsiteX33" fmla="*/ 4007709 w 6325499"/>
              <a:gd name="connsiteY33" fmla="*/ 6197593 h 6858000"/>
              <a:gd name="connsiteX34" fmla="*/ 4405670 w 6325499"/>
              <a:gd name="connsiteY34" fmla="*/ 6197575 h 6858000"/>
              <a:gd name="connsiteX35" fmla="*/ 4323641 w 6325499"/>
              <a:gd name="connsiteY35" fmla="*/ 6268153 h 6858000"/>
              <a:gd name="connsiteX36" fmla="*/ 4323641 w 6325499"/>
              <a:gd name="connsiteY36" fmla="*/ 6268171 h 6858000"/>
              <a:gd name="connsiteX37" fmla="*/ 4364924 w 6325499"/>
              <a:gd name="connsiteY37" fmla="*/ 6272384 h 6858000"/>
              <a:gd name="connsiteX38" fmla="*/ 4405134 w 6325499"/>
              <a:gd name="connsiteY38" fmla="*/ 6234464 h 6858000"/>
              <a:gd name="connsiteX39" fmla="*/ 4442701 w 6325499"/>
              <a:gd name="connsiteY39" fmla="*/ 6271851 h 6858000"/>
              <a:gd name="connsiteX40" fmla="*/ 4442701 w 6325499"/>
              <a:gd name="connsiteY40" fmla="*/ 6275531 h 6858000"/>
              <a:gd name="connsiteX41" fmla="*/ 4422069 w 6325499"/>
              <a:gd name="connsiteY41" fmla="*/ 6276580 h 6858000"/>
              <a:gd name="connsiteX42" fmla="*/ 4332627 w 6325499"/>
              <a:gd name="connsiteY42" fmla="*/ 6337149 h 6858000"/>
              <a:gd name="connsiteX43" fmla="*/ 4391898 w 6325499"/>
              <a:gd name="connsiteY43" fmla="*/ 6387176 h 6858000"/>
              <a:gd name="connsiteX44" fmla="*/ 4445881 w 6325499"/>
              <a:gd name="connsiteY44" fmla="*/ 6356101 h 6858000"/>
              <a:gd name="connsiteX45" fmla="*/ 4445881 w 6325499"/>
              <a:gd name="connsiteY45" fmla="*/ 6383478 h 6858000"/>
              <a:gd name="connsiteX46" fmla="*/ 4487163 w 6325499"/>
              <a:gd name="connsiteY46" fmla="*/ 6383478 h 6858000"/>
              <a:gd name="connsiteX47" fmla="*/ 4487163 w 6325499"/>
              <a:gd name="connsiteY47" fmla="*/ 6277096 h 6858000"/>
              <a:gd name="connsiteX48" fmla="*/ 4405670 w 6325499"/>
              <a:gd name="connsiteY48" fmla="*/ 6197575 h 6858000"/>
              <a:gd name="connsiteX49" fmla="*/ 3584935 w 6325499"/>
              <a:gd name="connsiteY49" fmla="*/ 6137557 h 6858000"/>
              <a:gd name="connsiteX50" fmla="*/ 3560069 w 6325499"/>
              <a:gd name="connsiteY50" fmla="*/ 6201291 h 6858000"/>
              <a:gd name="connsiteX51" fmla="*/ 3502388 w 6325499"/>
              <a:gd name="connsiteY51" fmla="*/ 6201291 h 6858000"/>
              <a:gd name="connsiteX52" fmla="*/ 3502388 w 6325499"/>
              <a:gd name="connsiteY52" fmla="*/ 6239211 h 6858000"/>
              <a:gd name="connsiteX53" fmla="*/ 3545778 w 6325499"/>
              <a:gd name="connsiteY53" fmla="*/ 6239211 h 6858000"/>
              <a:gd name="connsiteX54" fmla="*/ 3535721 w 6325499"/>
              <a:gd name="connsiteY54" fmla="*/ 6263958 h 6858000"/>
              <a:gd name="connsiteX55" fmla="*/ 3521430 w 6325499"/>
              <a:gd name="connsiteY55" fmla="*/ 6322945 h 6858000"/>
              <a:gd name="connsiteX56" fmla="*/ 3589169 w 6325499"/>
              <a:gd name="connsiteY56" fmla="*/ 6387194 h 6858000"/>
              <a:gd name="connsiteX57" fmla="*/ 3634685 w 6325499"/>
              <a:gd name="connsiteY57" fmla="*/ 6376136 h 6858000"/>
              <a:gd name="connsiteX58" fmla="*/ 3624109 w 6325499"/>
              <a:gd name="connsiteY58" fmla="*/ 6342429 h 6858000"/>
              <a:gd name="connsiteX59" fmla="*/ 3594474 w 6325499"/>
              <a:gd name="connsiteY59" fmla="*/ 6350323 h 6858000"/>
              <a:gd name="connsiteX60" fmla="*/ 3564839 w 6325499"/>
              <a:gd name="connsiteY60" fmla="*/ 6320296 h 6858000"/>
              <a:gd name="connsiteX61" fmla="*/ 3573842 w 6325499"/>
              <a:gd name="connsiteY61" fmla="*/ 6278696 h 6858000"/>
              <a:gd name="connsiteX62" fmla="*/ 3589186 w 6325499"/>
              <a:gd name="connsiteY62" fmla="*/ 6239193 h 6858000"/>
              <a:gd name="connsiteX63" fmla="*/ 3638329 w 6325499"/>
              <a:gd name="connsiteY63" fmla="*/ 6239193 h 6858000"/>
              <a:gd name="connsiteX64" fmla="*/ 3685953 w 6325499"/>
              <a:gd name="connsiteY64" fmla="*/ 6383496 h 6858000"/>
              <a:gd name="connsiteX65" fmla="*/ 3739400 w 6325499"/>
              <a:gd name="connsiteY65" fmla="*/ 6383496 h 6858000"/>
              <a:gd name="connsiteX66" fmla="*/ 3774323 w 6325499"/>
              <a:gd name="connsiteY66" fmla="*/ 6247620 h 6858000"/>
              <a:gd name="connsiteX67" fmla="*/ 3808728 w 6325499"/>
              <a:gd name="connsiteY67" fmla="*/ 6383496 h 6858000"/>
              <a:gd name="connsiteX68" fmla="*/ 3860586 w 6325499"/>
              <a:gd name="connsiteY68" fmla="*/ 6383496 h 6858000"/>
              <a:gd name="connsiteX69" fmla="*/ 3920910 w 6325499"/>
              <a:gd name="connsiteY69" fmla="*/ 6201273 h 6858000"/>
              <a:gd name="connsiteX70" fmla="*/ 3874876 w 6325499"/>
              <a:gd name="connsiteY70" fmla="*/ 6201273 h 6858000"/>
              <a:gd name="connsiteX71" fmla="*/ 3834666 w 6325499"/>
              <a:gd name="connsiteY71" fmla="*/ 6339265 h 6858000"/>
              <a:gd name="connsiteX72" fmla="*/ 3802386 w 6325499"/>
              <a:gd name="connsiteY72" fmla="*/ 6201273 h 6858000"/>
              <a:gd name="connsiteX73" fmla="*/ 3745759 w 6325499"/>
              <a:gd name="connsiteY73" fmla="*/ 6201273 h 6858000"/>
              <a:gd name="connsiteX74" fmla="*/ 3713480 w 6325499"/>
              <a:gd name="connsiteY74" fmla="*/ 6339265 h 6858000"/>
              <a:gd name="connsiteX75" fmla="*/ 3673270 w 6325499"/>
              <a:gd name="connsiteY75" fmla="*/ 6201273 h 6858000"/>
              <a:gd name="connsiteX76" fmla="*/ 3603995 w 6325499"/>
              <a:gd name="connsiteY76" fmla="*/ 6201273 h 6858000"/>
              <a:gd name="connsiteX77" fmla="*/ 3623574 w 6325499"/>
              <a:gd name="connsiteY77" fmla="*/ 6152828 h 6858000"/>
              <a:gd name="connsiteX78" fmla="*/ 4264353 w 6325499"/>
              <a:gd name="connsiteY78" fmla="*/ 6120188 h 6858000"/>
              <a:gd name="connsiteX79" fmla="*/ 4264353 w 6325499"/>
              <a:gd name="connsiteY79" fmla="*/ 6226571 h 6858000"/>
              <a:gd name="connsiteX80" fmla="*/ 4207726 w 6325499"/>
              <a:gd name="connsiteY80" fmla="*/ 6197611 h 6858000"/>
              <a:gd name="connsiteX81" fmla="*/ 4116711 w 6325499"/>
              <a:gd name="connsiteY81" fmla="*/ 6292936 h 6858000"/>
              <a:gd name="connsiteX82" fmla="*/ 4116729 w 6325499"/>
              <a:gd name="connsiteY82" fmla="*/ 6292918 h 6858000"/>
              <a:gd name="connsiteX83" fmla="*/ 4207743 w 6325499"/>
              <a:gd name="connsiteY83" fmla="*/ 6387194 h 6858000"/>
              <a:gd name="connsiteX84" fmla="*/ 4266478 w 6325499"/>
              <a:gd name="connsiteY84" fmla="*/ 6358234 h 6858000"/>
              <a:gd name="connsiteX85" fmla="*/ 4266478 w 6325499"/>
              <a:gd name="connsiteY85" fmla="*/ 6383514 h 6858000"/>
              <a:gd name="connsiteX86" fmla="*/ 4308279 w 6325499"/>
              <a:gd name="connsiteY86" fmla="*/ 6383514 h 6858000"/>
              <a:gd name="connsiteX87" fmla="*/ 4308279 w 6325499"/>
              <a:gd name="connsiteY87" fmla="*/ 6120188 h 6858000"/>
              <a:gd name="connsiteX88" fmla="*/ 657472 w 6325499"/>
              <a:gd name="connsiteY88" fmla="*/ 0 h 6858000"/>
              <a:gd name="connsiteX89" fmla="*/ 5668027 w 6325499"/>
              <a:gd name="connsiteY89" fmla="*/ 0 h 6858000"/>
              <a:gd name="connsiteX90" fmla="*/ 6325499 w 6325499"/>
              <a:gd name="connsiteY90" fmla="*/ 657472 h 6858000"/>
              <a:gd name="connsiteX91" fmla="*/ 6325499 w 6325499"/>
              <a:gd name="connsiteY91" fmla="*/ 6200528 h 6858000"/>
              <a:gd name="connsiteX92" fmla="*/ 5668027 w 6325499"/>
              <a:gd name="connsiteY92" fmla="*/ 6858000 h 6858000"/>
              <a:gd name="connsiteX93" fmla="*/ 657472 w 6325499"/>
              <a:gd name="connsiteY93" fmla="*/ 6858000 h 6858000"/>
              <a:gd name="connsiteX94" fmla="*/ 0 w 6325499"/>
              <a:gd name="connsiteY94" fmla="*/ 6200528 h 6858000"/>
              <a:gd name="connsiteX95" fmla="*/ 0 w 6325499"/>
              <a:gd name="connsiteY95" fmla="*/ 657472 h 6858000"/>
              <a:gd name="connsiteX96" fmla="*/ 657472 w 6325499"/>
              <a:gd name="connsiteY9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6325499" h="6858000">
                <a:moveTo>
                  <a:pt x="4444291" y="6302927"/>
                </a:moveTo>
                <a:lnTo>
                  <a:pt x="4444291" y="6313451"/>
                </a:lnTo>
                <a:cubicBezTo>
                  <a:pt x="4444291" y="6332403"/>
                  <a:pt x="4427892" y="6354536"/>
                  <a:pt x="4404080" y="6354536"/>
                </a:cubicBezTo>
                <a:cubicBezTo>
                  <a:pt x="4389272" y="6354536"/>
                  <a:pt x="4376571" y="6348225"/>
                  <a:pt x="4376571" y="6334003"/>
                </a:cubicBezTo>
                <a:lnTo>
                  <a:pt x="4376553" y="6334003"/>
                </a:lnTo>
                <a:cubicBezTo>
                  <a:pt x="4376553" y="6313985"/>
                  <a:pt x="4402491" y="6305558"/>
                  <a:pt x="4424713" y="6303976"/>
                </a:cubicBezTo>
                <a:close/>
                <a:moveTo>
                  <a:pt x="4007709" y="6234980"/>
                </a:moveTo>
                <a:cubicBezTo>
                  <a:pt x="4038398" y="6234980"/>
                  <a:pt x="4059048" y="6260793"/>
                  <a:pt x="4059048" y="6292385"/>
                </a:cubicBezTo>
                <a:cubicBezTo>
                  <a:pt x="4059048" y="6323976"/>
                  <a:pt x="4038934" y="6349789"/>
                  <a:pt x="4007709" y="6349789"/>
                </a:cubicBezTo>
                <a:cubicBezTo>
                  <a:pt x="3976483" y="6349789"/>
                  <a:pt x="3956905" y="6323976"/>
                  <a:pt x="3956905" y="6292385"/>
                </a:cubicBezTo>
                <a:cubicBezTo>
                  <a:pt x="3956905" y="6260793"/>
                  <a:pt x="3977019" y="6234980"/>
                  <a:pt x="4007709" y="6234980"/>
                </a:cubicBezTo>
                <a:close/>
                <a:moveTo>
                  <a:pt x="4214621" y="6234464"/>
                </a:moveTo>
                <a:cubicBezTo>
                  <a:pt x="4247418" y="6234464"/>
                  <a:pt x="4267014" y="6259744"/>
                  <a:pt x="4267014" y="6292918"/>
                </a:cubicBezTo>
                <a:cubicBezTo>
                  <a:pt x="4267014" y="6326091"/>
                  <a:pt x="4246900" y="6351372"/>
                  <a:pt x="4214621" y="6351372"/>
                </a:cubicBezTo>
                <a:cubicBezTo>
                  <a:pt x="4182342" y="6351372"/>
                  <a:pt x="4161709" y="6323460"/>
                  <a:pt x="4161709" y="6292918"/>
                </a:cubicBezTo>
                <a:cubicBezTo>
                  <a:pt x="4161709" y="6261327"/>
                  <a:pt x="4181824" y="6234464"/>
                  <a:pt x="4214621" y="6234464"/>
                </a:cubicBezTo>
                <a:close/>
                <a:moveTo>
                  <a:pt x="4484501" y="6201291"/>
                </a:moveTo>
                <a:lnTo>
                  <a:pt x="4561243" y="6378767"/>
                </a:lnTo>
                <a:lnTo>
                  <a:pt x="4557545" y="6387194"/>
                </a:lnTo>
                <a:cubicBezTo>
                  <a:pt x="4548542" y="6407212"/>
                  <a:pt x="4536913" y="6418270"/>
                  <a:pt x="4514155" y="6418270"/>
                </a:cubicBezTo>
                <a:cubicBezTo>
                  <a:pt x="4508331" y="6418270"/>
                  <a:pt x="4501454" y="6417221"/>
                  <a:pt x="4495630" y="6415639"/>
                </a:cubicBezTo>
                <a:lnTo>
                  <a:pt x="4495630" y="6453559"/>
                </a:lnTo>
                <a:cubicBezTo>
                  <a:pt x="4503044" y="6455657"/>
                  <a:pt x="4510439" y="6456190"/>
                  <a:pt x="4519442" y="6456190"/>
                </a:cubicBezTo>
                <a:cubicBezTo>
                  <a:pt x="4561779" y="6456190"/>
                  <a:pt x="4587716" y="6425114"/>
                  <a:pt x="4604115" y="6385096"/>
                </a:cubicBezTo>
                <a:lnTo>
                  <a:pt x="4678731" y="6201291"/>
                </a:lnTo>
                <a:lnTo>
                  <a:pt x="4629517" y="6201291"/>
                </a:lnTo>
                <a:lnTo>
                  <a:pt x="4584537" y="6331905"/>
                </a:lnTo>
                <a:lnTo>
                  <a:pt x="4533733" y="6201291"/>
                </a:lnTo>
                <a:lnTo>
                  <a:pt x="4533715" y="6201291"/>
                </a:lnTo>
                <a:close/>
                <a:moveTo>
                  <a:pt x="4007709" y="6197593"/>
                </a:moveTo>
                <a:cubicBezTo>
                  <a:pt x="3955833" y="6197593"/>
                  <a:pt x="3911925" y="6236562"/>
                  <a:pt x="3911925" y="6292385"/>
                </a:cubicBezTo>
                <a:cubicBezTo>
                  <a:pt x="3911925" y="6348207"/>
                  <a:pt x="3956369" y="6387176"/>
                  <a:pt x="4007709" y="6387176"/>
                </a:cubicBezTo>
                <a:cubicBezTo>
                  <a:pt x="4059048" y="6387176"/>
                  <a:pt x="4104028" y="6348207"/>
                  <a:pt x="4104028" y="6292385"/>
                </a:cubicBezTo>
                <a:cubicBezTo>
                  <a:pt x="4104028" y="6236562"/>
                  <a:pt x="4059584" y="6197593"/>
                  <a:pt x="4007709" y="6197593"/>
                </a:cubicBezTo>
                <a:close/>
                <a:moveTo>
                  <a:pt x="4405670" y="6197575"/>
                </a:moveTo>
                <a:cubicBezTo>
                  <a:pt x="4360154" y="6197575"/>
                  <a:pt x="4326285" y="6224953"/>
                  <a:pt x="4323641" y="6268153"/>
                </a:cubicBezTo>
                <a:lnTo>
                  <a:pt x="4323641" y="6268171"/>
                </a:lnTo>
                <a:lnTo>
                  <a:pt x="4364924" y="6272384"/>
                </a:lnTo>
                <a:cubicBezTo>
                  <a:pt x="4366514" y="6248687"/>
                  <a:pt x="4381322" y="6234464"/>
                  <a:pt x="4405134" y="6234464"/>
                </a:cubicBezTo>
                <a:cubicBezTo>
                  <a:pt x="4428946" y="6234464"/>
                  <a:pt x="4442701" y="6248687"/>
                  <a:pt x="4442701" y="6271851"/>
                </a:cubicBezTo>
                <a:lnTo>
                  <a:pt x="4442701" y="6275531"/>
                </a:lnTo>
                <a:lnTo>
                  <a:pt x="4422069" y="6276580"/>
                </a:lnTo>
                <a:cubicBezTo>
                  <a:pt x="4378143" y="6279211"/>
                  <a:pt x="4332627" y="6296598"/>
                  <a:pt x="4332627" y="6337149"/>
                </a:cubicBezTo>
                <a:cubicBezTo>
                  <a:pt x="4332627" y="6369274"/>
                  <a:pt x="4358028" y="6387176"/>
                  <a:pt x="4391898" y="6387176"/>
                </a:cubicBezTo>
                <a:cubicBezTo>
                  <a:pt x="4417299" y="6387176"/>
                  <a:pt x="4439521" y="6374003"/>
                  <a:pt x="4445881" y="6356101"/>
                </a:cubicBezTo>
                <a:lnTo>
                  <a:pt x="4445881" y="6383478"/>
                </a:lnTo>
                <a:lnTo>
                  <a:pt x="4487163" y="6383478"/>
                </a:lnTo>
                <a:lnTo>
                  <a:pt x="4487163" y="6277096"/>
                </a:lnTo>
                <a:cubicBezTo>
                  <a:pt x="4487163" y="6226535"/>
                  <a:pt x="4451186" y="6197575"/>
                  <a:pt x="4405670" y="6197575"/>
                </a:cubicBezTo>
                <a:close/>
                <a:moveTo>
                  <a:pt x="3584935" y="6137557"/>
                </a:moveTo>
                <a:lnTo>
                  <a:pt x="3560069" y="6201291"/>
                </a:lnTo>
                <a:lnTo>
                  <a:pt x="3502388" y="6201291"/>
                </a:lnTo>
                <a:lnTo>
                  <a:pt x="3502388" y="6239211"/>
                </a:lnTo>
                <a:lnTo>
                  <a:pt x="3545778" y="6239211"/>
                </a:lnTo>
                <a:lnTo>
                  <a:pt x="3535721" y="6263958"/>
                </a:lnTo>
                <a:cubicBezTo>
                  <a:pt x="3526200" y="6287656"/>
                  <a:pt x="3521430" y="6307674"/>
                  <a:pt x="3521430" y="6322945"/>
                </a:cubicBezTo>
                <a:cubicBezTo>
                  <a:pt x="3521430" y="6361398"/>
                  <a:pt x="3549476" y="6387194"/>
                  <a:pt x="3589169" y="6387194"/>
                </a:cubicBezTo>
                <a:cubicBezTo>
                  <a:pt x="3603459" y="6387194"/>
                  <a:pt x="3621984" y="6382981"/>
                  <a:pt x="3634685" y="6376136"/>
                </a:cubicBezTo>
                <a:lnTo>
                  <a:pt x="3624109" y="6342429"/>
                </a:lnTo>
                <a:cubicBezTo>
                  <a:pt x="3617768" y="6345594"/>
                  <a:pt x="3603995" y="6350323"/>
                  <a:pt x="3594474" y="6350323"/>
                </a:cubicBezTo>
                <a:cubicBezTo>
                  <a:pt x="3578075" y="6350323"/>
                  <a:pt x="3564839" y="6340314"/>
                  <a:pt x="3564839" y="6320296"/>
                </a:cubicBezTo>
                <a:cubicBezTo>
                  <a:pt x="3564839" y="6307122"/>
                  <a:pt x="3568018" y="6293967"/>
                  <a:pt x="3573842" y="6278696"/>
                </a:cubicBezTo>
                <a:lnTo>
                  <a:pt x="3589186" y="6239193"/>
                </a:lnTo>
                <a:lnTo>
                  <a:pt x="3638329" y="6239193"/>
                </a:lnTo>
                <a:lnTo>
                  <a:pt x="3685953" y="6383496"/>
                </a:lnTo>
                <a:lnTo>
                  <a:pt x="3739400" y="6383496"/>
                </a:lnTo>
                <a:lnTo>
                  <a:pt x="3774323" y="6247620"/>
                </a:lnTo>
                <a:lnTo>
                  <a:pt x="3808728" y="6383496"/>
                </a:lnTo>
                <a:lnTo>
                  <a:pt x="3860586" y="6383496"/>
                </a:lnTo>
                <a:lnTo>
                  <a:pt x="3920910" y="6201273"/>
                </a:lnTo>
                <a:lnTo>
                  <a:pt x="3874876" y="6201273"/>
                </a:lnTo>
                <a:lnTo>
                  <a:pt x="3834666" y="6339265"/>
                </a:lnTo>
                <a:lnTo>
                  <a:pt x="3802386" y="6201273"/>
                </a:lnTo>
                <a:lnTo>
                  <a:pt x="3745759" y="6201273"/>
                </a:lnTo>
                <a:lnTo>
                  <a:pt x="3713480" y="6339265"/>
                </a:lnTo>
                <a:lnTo>
                  <a:pt x="3673270" y="6201273"/>
                </a:lnTo>
                <a:lnTo>
                  <a:pt x="3603995" y="6201273"/>
                </a:lnTo>
                <a:lnTo>
                  <a:pt x="3623574" y="6152828"/>
                </a:lnTo>
                <a:close/>
                <a:moveTo>
                  <a:pt x="4264353" y="6120188"/>
                </a:moveTo>
                <a:lnTo>
                  <a:pt x="4264353" y="6226571"/>
                </a:lnTo>
                <a:cubicBezTo>
                  <a:pt x="4253242" y="6206037"/>
                  <a:pt x="4228376" y="6197611"/>
                  <a:pt x="4207726" y="6197611"/>
                </a:cubicBezTo>
                <a:cubicBezTo>
                  <a:pt x="4155332" y="6197611"/>
                  <a:pt x="4116711" y="6239744"/>
                  <a:pt x="4116711" y="6292936"/>
                </a:cubicBezTo>
                <a:lnTo>
                  <a:pt x="4116729" y="6292918"/>
                </a:lnTo>
                <a:cubicBezTo>
                  <a:pt x="4116729" y="6347158"/>
                  <a:pt x="4157476" y="6387194"/>
                  <a:pt x="4207743" y="6387194"/>
                </a:cubicBezTo>
                <a:cubicBezTo>
                  <a:pt x="4231019" y="6387194"/>
                  <a:pt x="4255367" y="6378767"/>
                  <a:pt x="4266478" y="6358234"/>
                </a:cubicBezTo>
                <a:lnTo>
                  <a:pt x="4266478" y="6383514"/>
                </a:lnTo>
                <a:lnTo>
                  <a:pt x="4308279" y="6383514"/>
                </a:lnTo>
                <a:lnTo>
                  <a:pt x="4308279" y="6120188"/>
                </a:lnTo>
                <a:close/>
                <a:moveTo>
                  <a:pt x="657472" y="0"/>
                </a:moveTo>
                <a:lnTo>
                  <a:pt x="5668027" y="0"/>
                </a:lnTo>
                <a:cubicBezTo>
                  <a:pt x="6031139" y="0"/>
                  <a:pt x="6325499" y="294360"/>
                  <a:pt x="6325499" y="657472"/>
                </a:cubicBezTo>
                <a:lnTo>
                  <a:pt x="6325499" y="6200528"/>
                </a:lnTo>
                <a:cubicBezTo>
                  <a:pt x="6325499" y="6563640"/>
                  <a:pt x="6031139" y="6858000"/>
                  <a:pt x="5668027" y="6858000"/>
                </a:cubicBezTo>
                <a:lnTo>
                  <a:pt x="657472" y="6858000"/>
                </a:lnTo>
                <a:cubicBezTo>
                  <a:pt x="294360" y="6858000"/>
                  <a:pt x="0" y="6563640"/>
                  <a:pt x="0" y="6200528"/>
                </a:cubicBezTo>
                <a:lnTo>
                  <a:pt x="0" y="657472"/>
                </a:lnTo>
                <a:cubicBezTo>
                  <a:pt x="0" y="294360"/>
                  <a:pt x="294360" y="0"/>
                  <a:pt x="657472" y="0"/>
                </a:cubicBezTo>
                <a:close/>
              </a:path>
            </a:pathLst>
          </a:custGeom>
          <a:solidFill>
            <a:schemeClr val="bg1"/>
          </a:solidFill>
        </p:spPr>
        <p:txBody>
          <a:bodyPr wrap="square" anchor="ctr">
            <a:noAutofit/>
          </a:bodyPr>
          <a:lstStyle>
            <a:lvl1pPr marL="0" indent="0" algn="ctr">
              <a:buNone/>
              <a:defRPr>
                <a:solidFill>
                  <a:schemeClr val="tx1"/>
                </a:solidFill>
              </a:defRPr>
            </a:lvl1pPr>
          </a:lstStyle>
          <a:p>
            <a:r>
              <a:rPr lang="da-DK" err="1"/>
              <a:t>Insert</a:t>
            </a:r>
            <a:r>
              <a:rPr lang="da-DK"/>
              <a:t> image</a:t>
            </a:r>
          </a:p>
        </p:txBody>
      </p:sp>
      <p:sp>
        <p:nvSpPr>
          <p:cNvPr id="2" name="Title 1">
            <a:extLst>
              <a:ext uri="{FF2B5EF4-FFF2-40B4-BE49-F238E27FC236}">
                <a16:creationId xmlns:a16="http://schemas.microsoft.com/office/drawing/2014/main" id="{3F971876-9E3C-0245-A990-C16FA8024FEE}"/>
              </a:ext>
            </a:extLst>
          </p:cNvPr>
          <p:cNvSpPr>
            <a:spLocks noGrp="1"/>
          </p:cNvSpPr>
          <p:nvPr>
            <p:ph type="title" hasCustomPrompt="1"/>
          </p:nvPr>
        </p:nvSpPr>
        <p:spPr>
          <a:xfrm>
            <a:off x="587375" y="476249"/>
            <a:ext cx="5400674" cy="1368425"/>
          </a:xfrm>
          <a:prstGeom prst="rect">
            <a:avLst/>
          </a:prstGeom>
        </p:spPr>
        <p:txBody>
          <a:bodyPr/>
          <a:lstStyle>
            <a:lvl1pPr>
              <a:defRPr>
                <a:solidFill>
                  <a:schemeClr val="bg1"/>
                </a:solidFill>
              </a:defRPr>
            </a:lvl1pPr>
          </a:lstStyle>
          <a:p>
            <a:r>
              <a:rPr lang="en-GB"/>
              <a:t>Click to edit title</a:t>
            </a:r>
            <a:endParaRPr lang="da-DK"/>
          </a:p>
        </p:txBody>
      </p:sp>
      <p:sp>
        <p:nvSpPr>
          <p:cNvPr id="3" name="Grafik 2">
            <a:extLst>
              <a:ext uri="{FF2B5EF4-FFF2-40B4-BE49-F238E27FC236}">
                <a16:creationId xmlns:a16="http://schemas.microsoft.com/office/drawing/2014/main" id="{B9CE63DE-4268-ECC7-EE27-8338EF16A94A}"/>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
        <p:nvSpPr>
          <p:cNvPr id="4" name="Pladsholder til tekst 5">
            <a:extLst>
              <a:ext uri="{FF2B5EF4-FFF2-40B4-BE49-F238E27FC236}">
                <a16:creationId xmlns:a16="http://schemas.microsoft.com/office/drawing/2014/main" id="{E2F47AD6-B478-5C2D-2563-421364E4759F}"/>
              </a:ext>
            </a:extLst>
          </p:cNvPr>
          <p:cNvSpPr>
            <a:spLocks noGrp="1"/>
          </p:cNvSpPr>
          <p:nvPr>
            <p:ph type="body" sz="quarter" idx="13"/>
          </p:nvPr>
        </p:nvSpPr>
        <p:spPr>
          <a:xfrm>
            <a:off x="587374" y="2531450"/>
            <a:ext cx="5400674" cy="3345475"/>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404910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4 Title + 2 columns box">
    <p:spTree>
      <p:nvGrpSpPr>
        <p:cNvPr id="1" name=""/>
        <p:cNvGrpSpPr/>
        <p:nvPr/>
      </p:nvGrpSpPr>
      <p:grpSpPr>
        <a:xfrm>
          <a:off x="0" y="0"/>
          <a:ext cx="0" cy="0"/>
          <a:chOff x="0" y="0"/>
          <a:chExt cx="0" cy="0"/>
        </a:xfrm>
      </p:grpSpPr>
      <p:sp>
        <p:nvSpPr>
          <p:cNvPr id="22" name="Pladsholder til billede 21">
            <a:extLst>
              <a:ext uri="{FF2B5EF4-FFF2-40B4-BE49-F238E27FC236}">
                <a16:creationId xmlns:a16="http://schemas.microsoft.com/office/drawing/2014/main" id="{25DB55D5-778C-FBE9-39C1-297F1D081471}"/>
              </a:ext>
            </a:extLst>
          </p:cNvPr>
          <p:cNvSpPr>
            <a:spLocks noGrp="1"/>
          </p:cNvSpPr>
          <p:nvPr>
            <p:ph type="pic" sz="quarter" idx="14" hasCustomPrompt="1"/>
          </p:nvPr>
        </p:nvSpPr>
        <p:spPr>
          <a:xfrm>
            <a:off x="587376" y="4005263"/>
            <a:ext cx="5400675" cy="1871662"/>
          </a:xfrm>
          <a:custGeom>
            <a:avLst/>
            <a:gdLst>
              <a:gd name="connsiteX0" fmla="*/ 311950 w 5400675"/>
              <a:gd name="connsiteY0" fmla="*/ 0 h 1871662"/>
              <a:gd name="connsiteX1" fmla="*/ 5088725 w 5400675"/>
              <a:gd name="connsiteY1" fmla="*/ 0 h 1871662"/>
              <a:gd name="connsiteX2" fmla="*/ 5400675 w 5400675"/>
              <a:gd name="connsiteY2" fmla="*/ 311950 h 1871662"/>
              <a:gd name="connsiteX3" fmla="*/ 5400675 w 5400675"/>
              <a:gd name="connsiteY3" fmla="*/ 1559712 h 1871662"/>
              <a:gd name="connsiteX4" fmla="*/ 5088725 w 5400675"/>
              <a:gd name="connsiteY4" fmla="*/ 1871662 h 1871662"/>
              <a:gd name="connsiteX5" fmla="*/ 311950 w 5400675"/>
              <a:gd name="connsiteY5" fmla="*/ 1871662 h 1871662"/>
              <a:gd name="connsiteX6" fmla="*/ 0 w 5400675"/>
              <a:gd name="connsiteY6" fmla="*/ 1559712 h 1871662"/>
              <a:gd name="connsiteX7" fmla="*/ 0 w 5400675"/>
              <a:gd name="connsiteY7" fmla="*/ 311950 h 1871662"/>
              <a:gd name="connsiteX8" fmla="*/ 311950 w 5400675"/>
              <a:gd name="connsiteY8" fmla="*/ 0 h 1871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00675" h="1871662">
                <a:moveTo>
                  <a:pt x="311950" y="0"/>
                </a:moveTo>
                <a:lnTo>
                  <a:pt x="5088725" y="0"/>
                </a:lnTo>
                <a:cubicBezTo>
                  <a:pt x="5261010" y="0"/>
                  <a:pt x="5400675" y="139665"/>
                  <a:pt x="5400675" y="311950"/>
                </a:cubicBezTo>
                <a:lnTo>
                  <a:pt x="5400675" y="1559712"/>
                </a:lnTo>
                <a:cubicBezTo>
                  <a:pt x="5400675" y="1731997"/>
                  <a:pt x="5261010" y="1871662"/>
                  <a:pt x="5088725" y="1871662"/>
                </a:cubicBezTo>
                <a:lnTo>
                  <a:pt x="311950" y="1871662"/>
                </a:lnTo>
                <a:cubicBezTo>
                  <a:pt x="139665" y="1871662"/>
                  <a:pt x="0" y="1731997"/>
                  <a:pt x="0" y="1559712"/>
                </a:cubicBezTo>
                <a:lnTo>
                  <a:pt x="0" y="311950"/>
                </a:lnTo>
                <a:cubicBezTo>
                  <a:pt x="0" y="139665"/>
                  <a:pt x="139665" y="0"/>
                  <a:pt x="311950" y="0"/>
                </a:cubicBezTo>
                <a:close/>
              </a:path>
            </a:pathLst>
          </a:custGeom>
          <a:solidFill>
            <a:schemeClr val="accent1"/>
          </a:solidFill>
        </p:spPr>
        <p:txBody>
          <a:bodyPr wrap="square">
            <a:noAutofit/>
          </a:bodyPr>
          <a:lstStyle>
            <a:lvl1pPr marL="0" indent="0">
              <a:buNone/>
              <a:defRPr/>
            </a:lvl1pPr>
          </a:lstStyle>
          <a:p>
            <a:r>
              <a:rPr lang="da-DK"/>
              <a:t> </a:t>
            </a:r>
          </a:p>
        </p:txBody>
      </p:sp>
      <p:sp>
        <p:nvSpPr>
          <p:cNvPr id="2" name="Title 1">
            <a:extLst>
              <a:ext uri="{FF2B5EF4-FFF2-40B4-BE49-F238E27FC236}">
                <a16:creationId xmlns:a16="http://schemas.microsoft.com/office/drawing/2014/main" id="{3F971876-9E3C-0245-A990-C16FA8024FEE}"/>
              </a:ext>
            </a:extLst>
          </p:cNvPr>
          <p:cNvSpPr>
            <a:spLocks noGrp="1"/>
          </p:cNvSpPr>
          <p:nvPr>
            <p:ph type="title" hasCustomPrompt="1"/>
          </p:nvPr>
        </p:nvSpPr>
        <p:spPr>
          <a:xfrm>
            <a:off x="587375" y="476249"/>
            <a:ext cx="11017250" cy="1368425"/>
          </a:xfrm>
          <a:prstGeom prst="rect">
            <a:avLst/>
          </a:prstGeom>
        </p:spPr>
        <p:txBody>
          <a:bodyPr/>
          <a:lstStyle>
            <a:lvl1pPr>
              <a:defRPr>
                <a:solidFill>
                  <a:srgbClr val="171717"/>
                </a:solidFill>
              </a:defRPr>
            </a:lvl1pPr>
          </a:lstStyle>
          <a:p>
            <a:r>
              <a:rPr lang="en-GB"/>
              <a:t>Click to edit title</a:t>
            </a:r>
            <a:endParaRPr lang="da-DK"/>
          </a:p>
        </p:txBody>
      </p:sp>
      <p:sp>
        <p:nvSpPr>
          <p:cNvPr id="23" name="Pladsholder til billede 22">
            <a:extLst>
              <a:ext uri="{FF2B5EF4-FFF2-40B4-BE49-F238E27FC236}">
                <a16:creationId xmlns:a16="http://schemas.microsoft.com/office/drawing/2014/main" id="{05447096-9A1F-8974-1751-B2654069ABAB}"/>
              </a:ext>
            </a:extLst>
          </p:cNvPr>
          <p:cNvSpPr>
            <a:spLocks noGrp="1"/>
          </p:cNvSpPr>
          <p:nvPr>
            <p:ph type="pic" sz="quarter" idx="15" hasCustomPrompt="1"/>
          </p:nvPr>
        </p:nvSpPr>
        <p:spPr>
          <a:xfrm>
            <a:off x="587375" y="1912303"/>
            <a:ext cx="5400675" cy="1871662"/>
          </a:xfrm>
          <a:custGeom>
            <a:avLst/>
            <a:gdLst>
              <a:gd name="connsiteX0" fmla="*/ 311950 w 5400675"/>
              <a:gd name="connsiteY0" fmla="*/ 0 h 1871662"/>
              <a:gd name="connsiteX1" fmla="*/ 5088725 w 5400675"/>
              <a:gd name="connsiteY1" fmla="*/ 0 h 1871662"/>
              <a:gd name="connsiteX2" fmla="*/ 5400675 w 5400675"/>
              <a:gd name="connsiteY2" fmla="*/ 311950 h 1871662"/>
              <a:gd name="connsiteX3" fmla="*/ 5400675 w 5400675"/>
              <a:gd name="connsiteY3" fmla="*/ 1559712 h 1871662"/>
              <a:gd name="connsiteX4" fmla="*/ 5088725 w 5400675"/>
              <a:gd name="connsiteY4" fmla="*/ 1871662 h 1871662"/>
              <a:gd name="connsiteX5" fmla="*/ 311950 w 5400675"/>
              <a:gd name="connsiteY5" fmla="*/ 1871662 h 1871662"/>
              <a:gd name="connsiteX6" fmla="*/ 0 w 5400675"/>
              <a:gd name="connsiteY6" fmla="*/ 1559712 h 1871662"/>
              <a:gd name="connsiteX7" fmla="*/ 0 w 5400675"/>
              <a:gd name="connsiteY7" fmla="*/ 311950 h 1871662"/>
              <a:gd name="connsiteX8" fmla="*/ 311950 w 5400675"/>
              <a:gd name="connsiteY8" fmla="*/ 0 h 1871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00675" h="1871662">
                <a:moveTo>
                  <a:pt x="311950" y="0"/>
                </a:moveTo>
                <a:lnTo>
                  <a:pt x="5088725" y="0"/>
                </a:lnTo>
                <a:cubicBezTo>
                  <a:pt x="5261010" y="0"/>
                  <a:pt x="5400675" y="139665"/>
                  <a:pt x="5400675" y="311950"/>
                </a:cubicBezTo>
                <a:lnTo>
                  <a:pt x="5400675" y="1559712"/>
                </a:lnTo>
                <a:cubicBezTo>
                  <a:pt x="5400675" y="1731997"/>
                  <a:pt x="5261010" y="1871662"/>
                  <a:pt x="5088725" y="1871662"/>
                </a:cubicBezTo>
                <a:lnTo>
                  <a:pt x="311950" y="1871662"/>
                </a:lnTo>
                <a:cubicBezTo>
                  <a:pt x="139665" y="1871662"/>
                  <a:pt x="0" y="1731997"/>
                  <a:pt x="0" y="1559712"/>
                </a:cubicBezTo>
                <a:lnTo>
                  <a:pt x="0" y="311950"/>
                </a:lnTo>
                <a:cubicBezTo>
                  <a:pt x="0" y="139665"/>
                  <a:pt x="139665" y="0"/>
                  <a:pt x="311950" y="0"/>
                </a:cubicBezTo>
                <a:close/>
              </a:path>
            </a:pathLst>
          </a:custGeom>
          <a:solidFill>
            <a:schemeClr val="accent1"/>
          </a:solidFill>
        </p:spPr>
        <p:txBody>
          <a:bodyPr wrap="square">
            <a:noAutofit/>
          </a:bodyPr>
          <a:lstStyle>
            <a:lvl1pPr marL="0" indent="0">
              <a:buNone/>
              <a:defRPr/>
            </a:lvl1pPr>
          </a:lstStyle>
          <a:p>
            <a:r>
              <a:rPr lang="da-DK"/>
              <a:t> </a:t>
            </a:r>
          </a:p>
        </p:txBody>
      </p:sp>
      <p:sp>
        <p:nvSpPr>
          <p:cNvPr id="24" name="Pladsholder til billede 23">
            <a:extLst>
              <a:ext uri="{FF2B5EF4-FFF2-40B4-BE49-F238E27FC236}">
                <a16:creationId xmlns:a16="http://schemas.microsoft.com/office/drawing/2014/main" id="{4C5A18DB-ED54-24DF-6F5E-FEC4568EA0DF}"/>
              </a:ext>
            </a:extLst>
          </p:cNvPr>
          <p:cNvSpPr>
            <a:spLocks noGrp="1"/>
          </p:cNvSpPr>
          <p:nvPr>
            <p:ph type="pic" sz="quarter" idx="16" hasCustomPrompt="1"/>
          </p:nvPr>
        </p:nvSpPr>
        <p:spPr>
          <a:xfrm>
            <a:off x="6203950" y="1912303"/>
            <a:ext cx="5400675" cy="1871662"/>
          </a:xfrm>
          <a:custGeom>
            <a:avLst/>
            <a:gdLst>
              <a:gd name="connsiteX0" fmla="*/ 311950 w 5400675"/>
              <a:gd name="connsiteY0" fmla="*/ 0 h 1871662"/>
              <a:gd name="connsiteX1" fmla="*/ 5088725 w 5400675"/>
              <a:gd name="connsiteY1" fmla="*/ 0 h 1871662"/>
              <a:gd name="connsiteX2" fmla="*/ 5400675 w 5400675"/>
              <a:gd name="connsiteY2" fmla="*/ 311950 h 1871662"/>
              <a:gd name="connsiteX3" fmla="*/ 5400675 w 5400675"/>
              <a:gd name="connsiteY3" fmla="*/ 1559712 h 1871662"/>
              <a:gd name="connsiteX4" fmla="*/ 5088725 w 5400675"/>
              <a:gd name="connsiteY4" fmla="*/ 1871662 h 1871662"/>
              <a:gd name="connsiteX5" fmla="*/ 311950 w 5400675"/>
              <a:gd name="connsiteY5" fmla="*/ 1871662 h 1871662"/>
              <a:gd name="connsiteX6" fmla="*/ 0 w 5400675"/>
              <a:gd name="connsiteY6" fmla="*/ 1559712 h 1871662"/>
              <a:gd name="connsiteX7" fmla="*/ 0 w 5400675"/>
              <a:gd name="connsiteY7" fmla="*/ 311950 h 1871662"/>
              <a:gd name="connsiteX8" fmla="*/ 311950 w 5400675"/>
              <a:gd name="connsiteY8" fmla="*/ 0 h 1871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00675" h="1871662">
                <a:moveTo>
                  <a:pt x="311950" y="0"/>
                </a:moveTo>
                <a:lnTo>
                  <a:pt x="5088725" y="0"/>
                </a:lnTo>
                <a:cubicBezTo>
                  <a:pt x="5261010" y="0"/>
                  <a:pt x="5400675" y="139665"/>
                  <a:pt x="5400675" y="311950"/>
                </a:cubicBezTo>
                <a:lnTo>
                  <a:pt x="5400675" y="1559712"/>
                </a:lnTo>
                <a:cubicBezTo>
                  <a:pt x="5400675" y="1731997"/>
                  <a:pt x="5261010" y="1871662"/>
                  <a:pt x="5088725" y="1871662"/>
                </a:cubicBezTo>
                <a:lnTo>
                  <a:pt x="311950" y="1871662"/>
                </a:lnTo>
                <a:cubicBezTo>
                  <a:pt x="139665" y="1871662"/>
                  <a:pt x="0" y="1731997"/>
                  <a:pt x="0" y="1559712"/>
                </a:cubicBezTo>
                <a:lnTo>
                  <a:pt x="0" y="311950"/>
                </a:lnTo>
                <a:cubicBezTo>
                  <a:pt x="0" y="139665"/>
                  <a:pt x="139665" y="0"/>
                  <a:pt x="311950" y="0"/>
                </a:cubicBezTo>
                <a:close/>
              </a:path>
            </a:pathLst>
          </a:custGeom>
          <a:solidFill>
            <a:schemeClr val="accent1"/>
          </a:solidFill>
        </p:spPr>
        <p:txBody>
          <a:bodyPr wrap="square">
            <a:noAutofit/>
          </a:bodyPr>
          <a:lstStyle>
            <a:lvl1pPr marL="0" indent="0">
              <a:buNone/>
              <a:defRPr/>
            </a:lvl1pPr>
          </a:lstStyle>
          <a:p>
            <a:r>
              <a:rPr lang="da-DK"/>
              <a:t> </a:t>
            </a:r>
          </a:p>
        </p:txBody>
      </p:sp>
      <p:sp>
        <p:nvSpPr>
          <p:cNvPr id="25" name="Pladsholder til billede 24">
            <a:extLst>
              <a:ext uri="{FF2B5EF4-FFF2-40B4-BE49-F238E27FC236}">
                <a16:creationId xmlns:a16="http://schemas.microsoft.com/office/drawing/2014/main" id="{731779DC-021C-4233-8E1F-7776A7B44E7A}"/>
              </a:ext>
            </a:extLst>
          </p:cNvPr>
          <p:cNvSpPr>
            <a:spLocks noGrp="1"/>
          </p:cNvSpPr>
          <p:nvPr>
            <p:ph type="pic" sz="quarter" idx="17" hasCustomPrompt="1"/>
          </p:nvPr>
        </p:nvSpPr>
        <p:spPr>
          <a:xfrm>
            <a:off x="6203950" y="4005263"/>
            <a:ext cx="5400675" cy="1871662"/>
          </a:xfrm>
          <a:custGeom>
            <a:avLst/>
            <a:gdLst>
              <a:gd name="connsiteX0" fmla="*/ 311950 w 5400675"/>
              <a:gd name="connsiteY0" fmla="*/ 0 h 1871662"/>
              <a:gd name="connsiteX1" fmla="*/ 5088725 w 5400675"/>
              <a:gd name="connsiteY1" fmla="*/ 0 h 1871662"/>
              <a:gd name="connsiteX2" fmla="*/ 5400675 w 5400675"/>
              <a:gd name="connsiteY2" fmla="*/ 311950 h 1871662"/>
              <a:gd name="connsiteX3" fmla="*/ 5400675 w 5400675"/>
              <a:gd name="connsiteY3" fmla="*/ 1559712 h 1871662"/>
              <a:gd name="connsiteX4" fmla="*/ 5088725 w 5400675"/>
              <a:gd name="connsiteY4" fmla="*/ 1871662 h 1871662"/>
              <a:gd name="connsiteX5" fmla="*/ 311950 w 5400675"/>
              <a:gd name="connsiteY5" fmla="*/ 1871662 h 1871662"/>
              <a:gd name="connsiteX6" fmla="*/ 0 w 5400675"/>
              <a:gd name="connsiteY6" fmla="*/ 1559712 h 1871662"/>
              <a:gd name="connsiteX7" fmla="*/ 0 w 5400675"/>
              <a:gd name="connsiteY7" fmla="*/ 311950 h 1871662"/>
              <a:gd name="connsiteX8" fmla="*/ 311950 w 5400675"/>
              <a:gd name="connsiteY8" fmla="*/ 0 h 1871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00675" h="1871662">
                <a:moveTo>
                  <a:pt x="311950" y="0"/>
                </a:moveTo>
                <a:lnTo>
                  <a:pt x="5088725" y="0"/>
                </a:lnTo>
                <a:cubicBezTo>
                  <a:pt x="5261010" y="0"/>
                  <a:pt x="5400675" y="139665"/>
                  <a:pt x="5400675" y="311950"/>
                </a:cubicBezTo>
                <a:lnTo>
                  <a:pt x="5400675" y="1559712"/>
                </a:lnTo>
                <a:cubicBezTo>
                  <a:pt x="5400675" y="1731997"/>
                  <a:pt x="5261010" y="1871662"/>
                  <a:pt x="5088725" y="1871662"/>
                </a:cubicBezTo>
                <a:lnTo>
                  <a:pt x="311950" y="1871662"/>
                </a:lnTo>
                <a:cubicBezTo>
                  <a:pt x="139665" y="1871662"/>
                  <a:pt x="0" y="1731997"/>
                  <a:pt x="0" y="1559712"/>
                </a:cubicBezTo>
                <a:lnTo>
                  <a:pt x="0" y="311950"/>
                </a:lnTo>
                <a:cubicBezTo>
                  <a:pt x="0" y="139665"/>
                  <a:pt x="139665" y="0"/>
                  <a:pt x="311950" y="0"/>
                </a:cubicBezTo>
                <a:close/>
              </a:path>
            </a:pathLst>
          </a:custGeom>
          <a:solidFill>
            <a:schemeClr val="accent1"/>
          </a:solidFill>
        </p:spPr>
        <p:txBody>
          <a:bodyPr wrap="square">
            <a:noAutofit/>
          </a:bodyPr>
          <a:lstStyle>
            <a:lvl1pPr marL="0" indent="0">
              <a:buNone/>
              <a:defRPr/>
            </a:lvl1pPr>
          </a:lstStyle>
          <a:p>
            <a:r>
              <a:rPr lang="da-DK"/>
              <a:t> </a:t>
            </a:r>
          </a:p>
        </p:txBody>
      </p:sp>
      <p:sp>
        <p:nvSpPr>
          <p:cNvPr id="5" name="Content Placeholder 4">
            <a:extLst>
              <a:ext uri="{FF2B5EF4-FFF2-40B4-BE49-F238E27FC236}">
                <a16:creationId xmlns:a16="http://schemas.microsoft.com/office/drawing/2014/main" id="{9C0AB870-7F73-EE4C-9181-74388C8B31F1}"/>
              </a:ext>
            </a:extLst>
          </p:cNvPr>
          <p:cNvSpPr>
            <a:spLocks noGrp="1"/>
          </p:cNvSpPr>
          <p:nvPr>
            <p:ph sz="quarter" idx="10" hasCustomPrompt="1"/>
          </p:nvPr>
        </p:nvSpPr>
        <p:spPr>
          <a:xfrm>
            <a:off x="947712" y="2920365"/>
            <a:ext cx="4680000" cy="503238"/>
          </a:xfrm>
          <a:prstGeom prst="rect">
            <a:avLst/>
          </a:prstGeom>
        </p:spPr>
        <p:txBody>
          <a:bodyPr>
            <a:noAutofit/>
          </a:bodyPr>
          <a:lstStyle>
            <a:lvl1pPr marL="0" indent="0">
              <a:spcBef>
                <a:spcPts val="0"/>
              </a:spcBef>
              <a:buNone/>
              <a:defRPr sz="1600">
                <a:solidFill>
                  <a:srgbClr val="171717"/>
                </a:solidFill>
              </a:defRPr>
            </a:lvl1pPr>
            <a:lvl2pPr>
              <a:defRPr sz="1400"/>
            </a:lvl2pPr>
            <a:lvl3pPr>
              <a:defRPr sz="1400"/>
            </a:lvl3pPr>
            <a:lvl4pPr>
              <a:defRPr sz="1400"/>
            </a:lvl4pPr>
            <a:lvl5pPr>
              <a:defRPr sz="1400"/>
            </a:lvl5pPr>
          </a:lstStyle>
          <a:p>
            <a:pPr lvl="0"/>
            <a:r>
              <a:rPr lang="en-GB"/>
              <a:t>Click to edit Master text styles</a:t>
            </a:r>
          </a:p>
        </p:txBody>
      </p:sp>
      <p:sp>
        <p:nvSpPr>
          <p:cNvPr id="28" name="Pladsholder til tekst 27">
            <a:extLst>
              <a:ext uri="{FF2B5EF4-FFF2-40B4-BE49-F238E27FC236}">
                <a16:creationId xmlns:a16="http://schemas.microsoft.com/office/drawing/2014/main" id="{BA1320B7-74A3-7C91-A235-1A5C5974AFE7}"/>
              </a:ext>
            </a:extLst>
          </p:cNvPr>
          <p:cNvSpPr>
            <a:spLocks noGrp="1"/>
          </p:cNvSpPr>
          <p:nvPr>
            <p:ph type="body" sz="quarter" idx="18" hasCustomPrompt="1"/>
          </p:nvPr>
        </p:nvSpPr>
        <p:spPr>
          <a:xfrm>
            <a:off x="947712" y="2272665"/>
            <a:ext cx="4680000" cy="717550"/>
          </a:xfrm>
          <a:prstGeom prst="rect">
            <a:avLst/>
          </a:prstGeom>
        </p:spPr>
        <p:txBody>
          <a:bodyPr/>
          <a:lstStyle>
            <a:lvl1pPr marL="0" indent="0">
              <a:lnSpc>
                <a:spcPct val="100000"/>
              </a:lnSpc>
              <a:buNone/>
              <a:defRPr sz="3600" b="0" i="0">
                <a:solidFill>
                  <a:srgbClr val="171717"/>
                </a:solidFill>
                <a:latin typeface="Bookman Old Style" panose="02050604050505020204" pitchFamily="18" charset="0"/>
              </a:defRPr>
            </a:lvl1pPr>
          </a:lstStyle>
          <a:p>
            <a:pPr lvl="0"/>
            <a:r>
              <a:rPr lang="da-DK" err="1"/>
              <a:t>Insert</a:t>
            </a:r>
            <a:r>
              <a:rPr lang="da-DK"/>
              <a:t> </a:t>
            </a:r>
            <a:r>
              <a:rPr lang="da-DK" err="1"/>
              <a:t>number</a:t>
            </a:r>
            <a:endParaRPr lang="da-DK"/>
          </a:p>
        </p:txBody>
      </p:sp>
      <p:sp>
        <p:nvSpPr>
          <p:cNvPr id="29" name="Content Placeholder 4">
            <a:extLst>
              <a:ext uri="{FF2B5EF4-FFF2-40B4-BE49-F238E27FC236}">
                <a16:creationId xmlns:a16="http://schemas.microsoft.com/office/drawing/2014/main" id="{788DBBAC-9247-438E-C067-235FC478B38F}"/>
              </a:ext>
            </a:extLst>
          </p:cNvPr>
          <p:cNvSpPr>
            <a:spLocks noGrp="1"/>
          </p:cNvSpPr>
          <p:nvPr>
            <p:ph sz="quarter" idx="19" hasCustomPrompt="1"/>
          </p:nvPr>
        </p:nvSpPr>
        <p:spPr>
          <a:xfrm>
            <a:off x="6564287" y="2925179"/>
            <a:ext cx="4680000" cy="503238"/>
          </a:xfrm>
          <a:prstGeom prst="rect">
            <a:avLst/>
          </a:prstGeom>
        </p:spPr>
        <p:txBody>
          <a:bodyPr>
            <a:noAutofit/>
          </a:bodyPr>
          <a:lstStyle>
            <a:lvl1pPr marL="0" indent="0">
              <a:spcBef>
                <a:spcPts val="0"/>
              </a:spcBef>
              <a:buNone/>
              <a:defRPr sz="1600">
                <a:solidFill>
                  <a:srgbClr val="171717"/>
                </a:solidFill>
              </a:defRPr>
            </a:lvl1pPr>
            <a:lvl2pPr>
              <a:defRPr sz="1400"/>
            </a:lvl2pPr>
            <a:lvl3pPr>
              <a:defRPr sz="1400"/>
            </a:lvl3pPr>
            <a:lvl4pPr>
              <a:defRPr sz="1400"/>
            </a:lvl4pPr>
            <a:lvl5pPr>
              <a:defRPr sz="1400"/>
            </a:lvl5pPr>
          </a:lstStyle>
          <a:p>
            <a:pPr lvl="0"/>
            <a:r>
              <a:rPr lang="en-GB"/>
              <a:t>Click to edit Master text styles</a:t>
            </a:r>
          </a:p>
        </p:txBody>
      </p:sp>
      <p:sp>
        <p:nvSpPr>
          <p:cNvPr id="30" name="Pladsholder til tekst 27">
            <a:extLst>
              <a:ext uri="{FF2B5EF4-FFF2-40B4-BE49-F238E27FC236}">
                <a16:creationId xmlns:a16="http://schemas.microsoft.com/office/drawing/2014/main" id="{71123DE8-33F8-20FC-EA37-5B44F2453DAE}"/>
              </a:ext>
            </a:extLst>
          </p:cNvPr>
          <p:cNvSpPr>
            <a:spLocks noGrp="1"/>
          </p:cNvSpPr>
          <p:nvPr>
            <p:ph type="body" sz="quarter" idx="20" hasCustomPrompt="1"/>
          </p:nvPr>
        </p:nvSpPr>
        <p:spPr>
          <a:xfrm>
            <a:off x="6564287" y="2277479"/>
            <a:ext cx="4680000" cy="717550"/>
          </a:xfrm>
          <a:prstGeom prst="rect">
            <a:avLst/>
          </a:prstGeom>
        </p:spPr>
        <p:txBody>
          <a:bodyPr/>
          <a:lstStyle>
            <a:lvl1pPr marL="0" indent="0">
              <a:lnSpc>
                <a:spcPct val="100000"/>
              </a:lnSpc>
              <a:buNone/>
              <a:defRPr sz="3600" b="0" i="0">
                <a:solidFill>
                  <a:srgbClr val="171717"/>
                </a:solidFill>
                <a:latin typeface="Bookman Old Style" panose="02050604050505020204" pitchFamily="18" charset="0"/>
              </a:defRPr>
            </a:lvl1pPr>
          </a:lstStyle>
          <a:p>
            <a:pPr lvl="0"/>
            <a:r>
              <a:rPr lang="da-DK" err="1"/>
              <a:t>Insert</a:t>
            </a:r>
            <a:r>
              <a:rPr lang="da-DK"/>
              <a:t> </a:t>
            </a:r>
            <a:r>
              <a:rPr lang="da-DK" err="1"/>
              <a:t>number</a:t>
            </a:r>
            <a:endParaRPr lang="da-DK"/>
          </a:p>
        </p:txBody>
      </p:sp>
      <p:sp>
        <p:nvSpPr>
          <p:cNvPr id="31" name="Content Placeholder 4">
            <a:extLst>
              <a:ext uri="{FF2B5EF4-FFF2-40B4-BE49-F238E27FC236}">
                <a16:creationId xmlns:a16="http://schemas.microsoft.com/office/drawing/2014/main" id="{AB8B291B-1A1A-D14F-1A91-E196E99A8F68}"/>
              </a:ext>
            </a:extLst>
          </p:cNvPr>
          <p:cNvSpPr>
            <a:spLocks noGrp="1"/>
          </p:cNvSpPr>
          <p:nvPr>
            <p:ph sz="quarter" idx="21" hasCustomPrompt="1"/>
          </p:nvPr>
        </p:nvSpPr>
        <p:spPr>
          <a:xfrm>
            <a:off x="947713" y="5013325"/>
            <a:ext cx="4680000" cy="503238"/>
          </a:xfrm>
          <a:prstGeom prst="rect">
            <a:avLst/>
          </a:prstGeom>
        </p:spPr>
        <p:txBody>
          <a:bodyPr>
            <a:noAutofit/>
          </a:bodyPr>
          <a:lstStyle>
            <a:lvl1pPr marL="0" indent="0">
              <a:spcBef>
                <a:spcPts val="0"/>
              </a:spcBef>
              <a:buNone/>
              <a:defRPr sz="1600">
                <a:solidFill>
                  <a:srgbClr val="171717"/>
                </a:solidFill>
              </a:defRPr>
            </a:lvl1pPr>
            <a:lvl2pPr>
              <a:defRPr sz="1400"/>
            </a:lvl2pPr>
            <a:lvl3pPr>
              <a:defRPr sz="1400"/>
            </a:lvl3pPr>
            <a:lvl4pPr>
              <a:defRPr sz="1400"/>
            </a:lvl4pPr>
            <a:lvl5pPr>
              <a:defRPr sz="1400"/>
            </a:lvl5pPr>
          </a:lstStyle>
          <a:p>
            <a:pPr lvl="0"/>
            <a:r>
              <a:rPr lang="en-GB"/>
              <a:t>Click to edit Master text styles</a:t>
            </a:r>
          </a:p>
        </p:txBody>
      </p:sp>
      <p:sp>
        <p:nvSpPr>
          <p:cNvPr id="32" name="Pladsholder til tekst 27">
            <a:extLst>
              <a:ext uri="{FF2B5EF4-FFF2-40B4-BE49-F238E27FC236}">
                <a16:creationId xmlns:a16="http://schemas.microsoft.com/office/drawing/2014/main" id="{58585956-C111-B865-030A-B60216C5C658}"/>
              </a:ext>
            </a:extLst>
          </p:cNvPr>
          <p:cNvSpPr>
            <a:spLocks noGrp="1"/>
          </p:cNvSpPr>
          <p:nvPr>
            <p:ph type="body" sz="quarter" idx="22" hasCustomPrompt="1"/>
          </p:nvPr>
        </p:nvSpPr>
        <p:spPr>
          <a:xfrm>
            <a:off x="947713" y="4365625"/>
            <a:ext cx="4680000" cy="717550"/>
          </a:xfrm>
          <a:prstGeom prst="rect">
            <a:avLst/>
          </a:prstGeom>
        </p:spPr>
        <p:txBody>
          <a:bodyPr/>
          <a:lstStyle>
            <a:lvl1pPr marL="0" indent="0">
              <a:lnSpc>
                <a:spcPct val="100000"/>
              </a:lnSpc>
              <a:buNone/>
              <a:defRPr sz="3600" b="0" i="0">
                <a:solidFill>
                  <a:srgbClr val="171717"/>
                </a:solidFill>
                <a:latin typeface="Bookman Old Style" panose="02050604050505020204" pitchFamily="18" charset="0"/>
              </a:defRPr>
            </a:lvl1pPr>
          </a:lstStyle>
          <a:p>
            <a:pPr lvl="0"/>
            <a:r>
              <a:rPr lang="da-DK" err="1"/>
              <a:t>Insert</a:t>
            </a:r>
            <a:r>
              <a:rPr lang="da-DK"/>
              <a:t> </a:t>
            </a:r>
            <a:r>
              <a:rPr lang="da-DK" err="1"/>
              <a:t>number</a:t>
            </a:r>
            <a:endParaRPr lang="da-DK"/>
          </a:p>
        </p:txBody>
      </p:sp>
      <p:sp>
        <p:nvSpPr>
          <p:cNvPr id="33" name="Content Placeholder 4">
            <a:extLst>
              <a:ext uri="{FF2B5EF4-FFF2-40B4-BE49-F238E27FC236}">
                <a16:creationId xmlns:a16="http://schemas.microsoft.com/office/drawing/2014/main" id="{1444CFCB-C6C0-43AE-AD96-9720B4F70B00}"/>
              </a:ext>
            </a:extLst>
          </p:cNvPr>
          <p:cNvSpPr>
            <a:spLocks noGrp="1"/>
          </p:cNvSpPr>
          <p:nvPr>
            <p:ph sz="quarter" idx="23" hasCustomPrompt="1"/>
          </p:nvPr>
        </p:nvSpPr>
        <p:spPr>
          <a:xfrm>
            <a:off x="6564287" y="5013325"/>
            <a:ext cx="4680000" cy="503238"/>
          </a:xfrm>
          <a:prstGeom prst="rect">
            <a:avLst/>
          </a:prstGeom>
        </p:spPr>
        <p:txBody>
          <a:bodyPr>
            <a:noAutofit/>
          </a:bodyPr>
          <a:lstStyle>
            <a:lvl1pPr marL="0" indent="0">
              <a:spcBef>
                <a:spcPts val="0"/>
              </a:spcBef>
              <a:buNone/>
              <a:defRPr sz="1600">
                <a:solidFill>
                  <a:srgbClr val="171717"/>
                </a:solidFill>
              </a:defRPr>
            </a:lvl1pPr>
            <a:lvl2pPr>
              <a:defRPr sz="1400"/>
            </a:lvl2pPr>
            <a:lvl3pPr>
              <a:defRPr sz="1400"/>
            </a:lvl3pPr>
            <a:lvl4pPr>
              <a:defRPr sz="1400"/>
            </a:lvl4pPr>
            <a:lvl5pPr>
              <a:defRPr sz="1400"/>
            </a:lvl5pPr>
          </a:lstStyle>
          <a:p>
            <a:pPr lvl="0"/>
            <a:r>
              <a:rPr lang="en-GB"/>
              <a:t>Click to edit Master text styles</a:t>
            </a:r>
          </a:p>
        </p:txBody>
      </p:sp>
      <p:sp>
        <p:nvSpPr>
          <p:cNvPr id="34" name="Pladsholder til tekst 27">
            <a:extLst>
              <a:ext uri="{FF2B5EF4-FFF2-40B4-BE49-F238E27FC236}">
                <a16:creationId xmlns:a16="http://schemas.microsoft.com/office/drawing/2014/main" id="{A8D701F1-C9F9-F8F8-3A39-B69DF92541B1}"/>
              </a:ext>
            </a:extLst>
          </p:cNvPr>
          <p:cNvSpPr>
            <a:spLocks noGrp="1"/>
          </p:cNvSpPr>
          <p:nvPr>
            <p:ph type="body" sz="quarter" idx="24" hasCustomPrompt="1"/>
          </p:nvPr>
        </p:nvSpPr>
        <p:spPr>
          <a:xfrm>
            <a:off x="6564287" y="4365625"/>
            <a:ext cx="4680000" cy="717550"/>
          </a:xfrm>
          <a:prstGeom prst="rect">
            <a:avLst/>
          </a:prstGeom>
        </p:spPr>
        <p:txBody>
          <a:bodyPr/>
          <a:lstStyle>
            <a:lvl1pPr marL="0" indent="0">
              <a:lnSpc>
                <a:spcPct val="100000"/>
              </a:lnSpc>
              <a:buNone/>
              <a:defRPr sz="3600" b="0" i="0">
                <a:solidFill>
                  <a:srgbClr val="171717"/>
                </a:solidFill>
                <a:latin typeface="Bookman Old Style" panose="02050604050505020204" pitchFamily="18" charset="0"/>
              </a:defRPr>
            </a:lvl1pPr>
          </a:lstStyle>
          <a:p>
            <a:pPr lvl="0"/>
            <a:r>
              <a:rPr lang="da-DK" err="1"/>
              <a:t>Insert</a:t>
            </a:r>
            <a:r>
              <a:rPr lang="da-DK"/>
              <a:t> </a:t>
            </a:r>
            <a:r>
              <a:rPr lang="da-DK" err="1"/>
              <a:t>number</a:t>
            </a:r>
            <a:endParaRPr lang="da-DK"/>
          </a:p>
        </p:txBody>
      </p:sp>
    </p:spTree>
    <p:extLst>
      <p:ext uri="{BB962C8B-B14F-4D97-AF65-F5344CB8AC3E}">
        <p14:creationId xmlns:p14="http://schemas.microsoft.com/office/powerpoint/2010/main" val="786725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52 Quote 03">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Content Placeholder 4">
            <a:extLst>
              <a:ext uri="{FF2B5EF4-FFF2-40B4-BE49-F238E27FC236}">
                <a16:creationId xmlns:a16="http://schemas.microsoft.com/office/drawing/2014/main" id="{99729264-ED71-814F-33BD-848FBF378928}"/>
              </a:ext>
            </a:extLst>
          </p:cNvPr>
          <p:cNvSpPr>
            <a:spLocks noGrp="1"/>
          </p:cNvSpPr>
          <p:nvPr>
            <p:ph sz="quarter" idx="10" hasCustomPrompt="1"/>
          </p:nvPr>
        </p:nvSpPr>
        <p:spPr>
          <a:xfrm>
            <a:off x="1524000" y="4022644"/>
            <a:ext cx="1655763" cy="214014"/>
          </a:xfrm>
          <a:prstGeom prst="rect">
            <a:avLst/>
          </a:prstGeom>
        </p:spPr>
        <p:txBody>
          <a:bodyPr/>
          <a:lstStyle>
            <a:lvl1pPr marL="0" indent="0">
              <a:lnSpc>
                <a:spcPct val="100000"/>
              </a:lnSpc>
              <a:buNone/>
              <a:defRPr b="1" i="0">
                <a:solidFill>
                  <a:schemeClr val="bg1"/>
                </a:solidFill>
                <a:latin typeface="Franklin Gothic Demi" panose="020B0603020102020204" pitchFamily="34" charset="0"/>
              </a:defRPr>
            </a:lvl1pPr>
          </a:lstStyle>
          <a:p>
            <a:pPr lvl="0"/>
            <a:r>
              <a:rPr lang="en-GB"/>
              <a:t>Full name</a:t>
            </a:r>
            <a:endParaRPr lang="da-DK"/>
          </a:p>
        </p:txBody>
      </p:sp>
      <p:sp>
        <p:nvSpPr>
          <p:cNvPr id="9" name="Titel 6">
            <a:extLst>
              <a:ext uri="{FF2B5EF4-FFF2-40B4-BE49-F238E27FC236}">
                <a16:creationId xmlns:a16="http://schemas.microsoft.com/office/drawing/2014/main" id="{E3FF44CD-60AA-0F22-3FAB-E95DB70ADD5C}"/>
              </a:ext>
            </a:extLst>
          </p:cNvPr>
          <p:cNvSpPr>
            <a:spLocks noGrp="1"/>
          </p:cNvSpPr>
          <p:nvPr>
            <p:ph type="title" hasCustomPrompt="1"/>
          </p:nvPr>
        </p:nvSpPr>
        <p:spPr>
          <a:xfrm>
            <a:off x="1524000" y="1490329"/>
            <a:ext cx="9144001" cy="2370471"/>
          </a:xfrm>
        </p:spPr>
        <p:txBody>
          <a:bodyPr/>
          <a:lstStyle>
            <a:lvl1pPr>
              <a:defRPr sz="3600">
                <a:solidFill>
                  <a:schemeClr val="bg1"/>
                </a:solidFill>
              </a:defRPr>
            </a:lvl1pPr>
          </a:lstStyle>
          <a:p>
            <a:r>
              <a:rPr lang="en-GB"/>
              <a:t>Click to edit title</a:t>
            </a:r>
            <a:endParaRPr lang="da-DK"/>
          </a:p>
        </p:txBody>
      </p:sp>
      <p:sp>
        <p:nvSpPr>
          <p:cNvPr id="10" name="Content Placeholder 4">
            <a:extLst>
              <a:ext uri="{FF2B5EF4-FFF2-40B4-BE49-F238E27FC236}">
                <a16:creationId xmlns:a16="http://schemas.microsoft.com/office/drawing/2014/main" id="{FAC0A276-A249-EF32-58D8-D3B004FDF170}"/>
              </a:ext>
            </a:extLst>
          </p:cNvPr>
          <p:cNvSpPr>
            <a:spLocks noGrp="1"/>
          </p:cNvSpPr>
          <p:nvPr>
            <p:ph sz="quarter" idx="14" hasCustomPrompt="1"/>
          </p:nvPr>
        </p:nvSpPr>
        <p:spPr>
          <a:xfrm>
            <a:off x="1524000" y="4257588"/>
            <a:ext cx="1655763" cy="214014"/>
          </a:xfrm>
          <a:prstGeom prst="rect">
            <a:avLst/>
          </a:prstGeom>
        </p:spPr>
        <p:txBody>
          <a:bodyPr/>
          <a:lstStyle>
            <a:lvl1pPr marL="0" indent="0">
              <a:lnSpc>
                <a:spcPct val="100000"/>
              </a:lnSpc>
              <a:buNone/>
              <a:defRPr>
                <a:solidFill>
                  <a:schemeClr val="bg1"/>
                </a:solidFill>
              </a:defRPr>
            </a:lvl1pPr>
          </a:lstStyle>
          <a:p>
            <a:pPr lvl="0"/>
            <a:r>
              <a:rPr lang="en-GB"/>
              <a:t>Title, company</a:t>
            </a:r>
            <a:endParaRPr lang="da-DK"/>
          </a:p>
        </p:txBody>
      </p:sp>
      <p:sp>
        <p:nvSpPr>
          <p:cNvPr id="2" name="Grafik 2">
            <a:extLst>
              <a:ext uri="{FF2B5EF4-FFF2-40B4-BE49-F238E27FC236}">
                <a16:creationId xmlns:a16="http://schemas.microsoft.com/office/drawing/2014/main" id="{F62AA3C6-9C4D-75A6-5E20-E9223E49B2AD}"/>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Tree>
    <p:extLst>
      <p:ext uri="{BB962C8B-B14F-4D97-AF65-F5344CB8AC3E}">
        <p14:creationId xmlns:p14="http://schemas.microsoft.com/office/powerpoint/2010/main" val="888109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54 Outro 0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A5F9B-838F-4540-932F-C6885C5B77B3}"/>
              </a:ext>
            </a:extLst>
          </p:cNvPr>
          <p:cNvSpPr>
            <a:spLocks noGrp="1"/>
          </p:cNvSpPr>
          <p:nvPr>
            <p:ph type="ctrTitle" hasCustomPrompt="1"/>
          </p:nvPr>
        </p:nvSpPr>
        <p:spPr>
          <a:xfrm>
            <a:off x="1524000" y="1989138"/>
            <a:ext cx="7272338" cy="2879725"/>
          </a:xfrm>
          <a:prstGeom prst="rect">
            <a:avLst/>
          </a:prstGeom>
        </p:spPr>
        <p:txBody>
          <a:bodyPr anchor="ctr" anchorCtr="0">
            <a:noAutofit/>
          </a:bodyPr>
          <a:lstStyle>
            <a:lvl1pPr algn="l">
              <a:lnSpc>
                <a:spcPts val="6000"/>
              </a:lnSpc>
              <a:defRPr sz="5000">
                <a:solidFill>
                  <a:srgbClr val="FFFFFF"/>
                </a:solidFill>
              </a:defRPr>
            </a:lvl1pPr>
          </a:lstStyle>
          <a:p>
            <a:r>
              <a:rPr lang="en-GB"/>
              <a:t>Click to edit title</a:t>
            </a:r>
            <a:endParaRPr lang="da-DK"/>
          </a:p>
        </p:txBody>
      </p:sp>
      <p:sp>
        <p:nvSpPr>
          <p:cNvPr id="3" name="Grafik 2">
            <a:extLst>
              <a:ext uri="{FF2B5EF4-FFF2-40B4-BE49-F238E27FC236}">
                <a16:creationId xmlns:a16="http://schemas.microsoft.com/office/drawing/2014/main" id="{8BF55D15-1C05-0E78-3D14-2ECAF1263238}"/>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Tree>
    <p:extLst>
      <p:ext uri="{BB962C8B-B14F-4D97-AF65-F5344CB8AC3E}">
        <p14:creationId xmlns:p14="http://schemas.microsoft.com/office/powerpoint/2010/main" val="16353277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Title, black">
  <p:cSld name="Title, black">
    <p:bg>
      <p:bgPr>
        <a:solidFill>
          <a:schemeClr val="dk1"/>
        </a:solidFill>
        <a:effectLst/>
      </p:bgPr>
    </p:bg>
    <p:spTree>
      <p:nvGrpSpPr>
        <p:cNvPr id="1" name="Shape 1470"/>
        <p:cNvGrpSpPr/>
        <p:nvPr/>
      </p:nvGrpSpPr>
      <p:grpSpPr>
        <a:xfrm>
          <a:off x="0" y="0"/>
          <a:ext cx="0" cy="0"/>
          <a:chOff x="0" y="0"/>
          <a:chExt cx="0" cy="0"/>
        </a:xfrm>
      </p:grpSpPr>
      <p:sp>
        <p:nvSpPr>
          <p:cNvPr id="1471" name="Google Shape;1471;p133"/>
          <p:cNvSpPr txBox="1">
            <a:spLocks noGrp="1"/>
          </p:cNvSpPr>
          <p:nvPr>
            <p:ph type="title"/>
          </p:nvPr>
        </p:nvSpPr>
        <p:spPr>
          <a:xfrm>
            <a:off x="587375" y="476251"/>
            <a:ext cx="11017200" cy="865200"/>
          </a:xfrm>
          <a:prstGeom prst="rect">
            <a:avLst/>
          </a:prstGeom>
          <a:noFill/>
          <a:ln>
            <a:noFill/>
          </a:ln>
        </p:spPr>
        <p:txBody>
          <a:bodyPr spcFirstLastPara="1" wrap="square" lIns="0" tIns="0" rIns="0" bIns="0" anchor="t" anchorCtr="0">
            <a:noAutofit/>
          </a:bodyPr>
          <a:lstStyle>
            <a:lvl1pPr lvl="0" algn="l">
              <a:lnSpc>
                <a:spcPct val="120000"/>
              </a:lnSpc>
              <a:spcBef>
                <a:spcPts val="0"/>
              </a:spcBef>
              <a:spcAft>
                <a:spcPts val="0"/>
              </a:spcAft>
              <a:buClr>
                <a:schemeClr val="lt1"/>
              </a:buClr>
              <a:buSzPts val="2700"/>
              <a:buFont typeface="Bookman Old Style"/>
              <a:buNone/>
              <a:defRPr>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472" name="Google Shape;1472;p133"/>
          <p:cNvSpPr txBox="1">
            <a:spLocks noGrp="1"/>
          </p:cNvSpPr>
          <p:nvPr>
            <p:ph type="sldNum" idx="12"/>
          </p:nvPr>
        </p:nvSpPr>
        <p:spPr>
          <a:xfrm>
            <a:off x="502705" y="6172200"/>
            <a:ext cx="529600" cy="211600"/>
          </a:xfrm>
          <a:prstGeom prst="rect">
            <a:avLst/>
          </a:prstGeom>
          <a:noFill/>
          <a:ln>
            <a:noFill/>
          </a:ln>
        </p:spPr>
        <p:txBody>
          <a:bodyPr spcFirstLastPara="1" wrap="square" lIns="68575" tIns="34275" rIns="68575" bIns="34275" anchor="t" anchorCtr="0">
            <a:noAutofit/>
          </a:bodyPr>
          <a:lstStyle>
            <a:lvl1pPr marL="0" lvl="0" indent="0" algn="l">
              <a:spcBef>
                <a:spcPts val="0"/>
              </a:spcBef>
              <a:buNone/>
              <a:defRPr sz="1067" b="0" i="0">
                <a:solidFill>
                  <a:schemeClr val="lt1"/>
                </a:solidFill>
                <a:latin typeface="Libre Franklin"/>
                <a:ea typeface="Libre Franklin"/>
                <a:cs typeface="Libre Franklin"/>
                <a:sym typeface="Libre Franklin"/>
              </a:defRPr>
            </a:lvl1pPr>
            <a:lvl2pPr marL="0" lvl="1" indent="0" algn="l">
              <a:spcBef>
                <a:spcPts val="0"/>
              </a:spcBef>
              <a:buNone/>
              <a:defRPr sz="1067" b="0" i="0">
                <a:solidFill>
                  <a:schemeClr val="lt1"/>
                </a:solidFill>
                <a:latin typeface="Libre Franklin"/>
                <a:ea typeface="Libre Franklin"/>
                <a:cs typeface="Libre Franklin"/>
                <a:sym typeface="Libre Franklin"/>
              </a:defRPr>
            </a:lvl2pPr>
            <a:lvl3pPr marL="0" lvl="2" indent="0" algn="l">
              <a:spcBef>
                <a:spcPts val="0"/>
              </a:spcBef>
              <a:buNone/>
              <a:defRPr sz="1067" b="0" i="0">
                <a:solidFill>
                  <a:schemeClr val="lt1"/>
                </a:solidFill>
                <a:latin typeface="Libre Franklin"/>
                <a:ea typeface="Libre Franklin"/>
                <a:cs typeface="Libre Franklin"/>
                <a:sym typeface="Libre Franklin"/>
              </a:defRPr>
            </a:lvl3pPr>
            <a:lvl4pPr marL="0" lvl="3" indent="0" algn="l">
              <a:spcBef>
                <a:spcPts val="0"/>
              </a:spcBef>
              <a:buNone/>
              <a:defRPr sz="1067" b="0" i="0">
                <a:solidFill>
                  <a:schemeClr val="lt1"/>
                </a:solidFill>
                <a:latin typeface="Libre Franklin"/>
                <a:ea typeface="Libre Franklin"/>
                <a:cs typeface="Libre Franklin"/>
                <a:sym typeface="Libre Franklin"/>
              </a:defRPr>
            </a:lvl4pPr>
            <a:lvl5pPr marL="0" lvl="4" indent="0" algn="l">
              <a:spcBef>
                <a:spcPts val="0"/>
              </a:spcBef>
              <a:buNone/>
              <a:defRPr sz="1067" b="0" i="0">
                <a:solidFill>
                  <a:schemeClr val="lt1"/>
                </a:solidFill>
                <a:latin typeface="Libre Franklin"/>
                <a:ea typeface="Libre Franklin"/>
                <a:cs typeface="Libre Franklin"/>
                <a:sym typeface="Libre Franklin"/>
              </a:defRPr>
            </a:lvl5pPr>
            <a:lvl6pPr marL="0" lvl="5" indent="0" algn="l">
              <a:spcBef>
                <a:spcPts val="0"/>
              </a:spcBef>
              <a:buNone/>
              <a:defRPr sz="1067" b="0" i="0">
                <a:solidFill>
                  <a:schemeClr val="lt1"/>
                </a:solidFill>
                <a:latin typeface="Libre Franklin"/>
                <a:ea typeface="Libre Franklin"/>
                <a:cs typeface="Libre Franklin"/>
                <a:sym typeface="Libre Franklin"/>
              </a:defRPr>
            </a:lvl6pPr>
            <a:lvl7pPr marL="0" lvl="6" indent="0" algn="l">
              <a:spcBef>
                <a:spcPts val="0"/>
              </a:spcBef>
              <a:buNone/>
              <a:defRPr sz="1067" b="0" i="0">
                <a:solidFill>
                  <a:schemeClr val="lt1"/>
                </a:solidFill>
                <a:latin typeface="Libre Franklin"/>
                <a:ea typeface="Libre Franklin"/>
                <a:cs typeface="Libre Franklin"/>
                <a:sym typeface="Libre Franklin"/>
              </a:defRPr>
            </a:lvl7pPr>
            <a:lvl8pPr marL="0" lvl="7" indent="0" algn="l">
              <a:spcBef>
                <a:spcPts val="0"/>
              </a:spcBef>
              <a:buNone/>
              <a:defRPr sz="1067" b="0" i="0">
                <a:solidFill>
                  <a:schemeClr val="lt1"/>
                </a:solidFill>
                <a:latin typeface="Libre Franklin"/>
                <a:ea typeface="Libre Franklin"/>
                <a:cs typeface="Libre Franklin"/>
                <a:sym typeface="Libre Franklin"/>
              </a:defRPr>
            </a:lvl8pPr>
            <a:lvl9pPr marL="0" lvl="8" indent="0" algn="l">
              <a:spcBef>
                <a:spcPts val="0"/>
              </a:spcBef>
              <a:buNone/>
              <a:defRPr sz="1067" b="0" i="0">
                <a:solidFill>
                  <a:schemeClr val="lt1"/>
                </a:solidFill>
                <a:latin typeface="Libre Franklin"/>
                <a:ea typeface="Libre Franklin"/>
                <a:cs typeface="Libre Franklin"/>
                <a:sym typeface="Libre Franklin"/>
              </a:defRPr>
            </a:lvl9pPr>
          </a:lstStyle>
          <a:p>
            <a:fld id="{00000000-1234-1234-1234-123412341234}" type="slidenum">
              <a:rPr lang="fi" smtClean="0"/>
              <a:pPr/>
              <a:t>‹#›</a:t>
            </a:fld>
            <a:endParaRPr lang="fi"/>
          </a:p>
        </p:txBody>
      </p:sp>
      <p:sp>
        <p:nvSpPr>
          <p:cNvPr id="1473" name="Google Shape;1473;p133"/>
          <p:cNvSpPr/>
          <p:nvPr/>
        </p:nvSpPr>
        <p:spPr>
          <a:xfrm>
            <a:off x="10427063" y="6120189"/>
            <a:ext cx="1176343" cy="336001"/>
          </a:xfrm>
          <a:custGeom>
            <a:avLst/>
            <a:gdLst/>
            <a:ahLst/>
            <a:cxnLst/>
            <a:rect l="l" t="t" r="r" b="b"/>
            <a:pathLst>
              <a:path w="1176342" h="336002" extrusionOk="0">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lt1"/>
          </a:solidFill>
          <a:ln>
            <a:noFill/>
          </a:ln>
        </p:spPr>
        <p:txBody>
          <a:bodyPr spcFirstLastPara="1" wrap="square" lIns="91433" tIns="45700" rIns="91433" bIns="45700" anchor="ctr" anchorCtr="0">
            <a:noAutofit/>
          </a:bodyPr>
          <a:lstStyle/>
          <a:p>
            <a:pPr marL="0" marR="0" lvl="0" indent="0" algn="l" rtl="0">
              <a:spcBef>
                <a:spcPts val="0"/>
              </a:spcBef>
              <a:spcAft>
                <a:spcPts val="0"/>
              </a:spcAft>
              <a:buNone/>
            </a:pPr>
            <a:endParaRPr sz="1867">
              <a:solidFill>
                <a:schemeClr val="dk1"/>
              </a:solidFill>
              <a:latin typeface="Libre Franklin"/>
              <a:ea typeface="Libre Franklin"/>
              <a:cs typeface="Libre Franklin"/>
              <a:sym typeface="Libre Franklin"/>
            </a:endParaRPr>
          </a:p>
        </p:txBody>
      </p:sp>
    </p:spTree>
    <p:extLst>
      <p:ext uri="{BB962C8B-B14F-4D97-AF65-F5344CB8AC3E}">
        <p14:creationId xmlns:p14="http://schemas.microsoft.com/office/powerpoint/2010/main" val="20274512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sv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8" name="Title Placeholder 17">
            <a:extLst>
              <a:ext uri="{FF2B5EF4-FFF2-40B4-BE49-F238E27FC236}">
                <a16:creationId xmlns:a16="http://schemas.microsoft.com/office/drawing/2014/main" id="{8AF3A4FB-61C8-1D4A-8A2E-E20CD003B0BA}"/>
              </a:ext>
            </a:extLst>
          </p:cNvPr>
          <p:cNvSpPr>
            <a:spLocks noGrp="1"/>
          </p:cNvSpPr>
          <p:nvPr>
            <p:ph type="title"/>
          </p:nvPr>
        </p:nvSpPr>
        <p:spPr>
          <a:xfrm>
            <a:off x="587375" y="490992"/>
            <a:ext cx="11017250" cy="850446"/>
          </a:xfrm>
          <a:prstGeom prst="rect">
            <a:avLst/>
          </a:prstGeom>
        </p:spPr>
        <p:txBody>
          <a:bodyPr vert="horz" lIns="0" tIns="0" rIns="0" bIns="0" rtlCol="0" anchor="t" anchorCtr="0">
            <a:noAutofit/>
          </a:bodyPr>
          <a:lstStyle/>
          <a:p>
            <a:r>
              <a:rPr lang="en-GB"/>
              <a:t>Click to edit title </a:t>
            </a:r>
            <a:endParaRPr lang="da-DK"/>
          </a:p>
        </p:txBody>
      </p:sp>
      <p:pic>
        <p:nvPicPr>
          <p:cNvPr id="6" name="Grafik 5">
            <a:extLst>
              <a:ext uri="{FF2B5EF4-FFF2-40B4-BE49-F238E27FC236}">
                <a16:creationId xmlns:a16="http://schemas.microsoft.com/office/drawing/2014/main" id="{13387BB8-1BCE-832B-D7BE-9BFD3108B98D}"/>
              </a:ext>
            </a:extLst>
          </p:cNvPr>
          <p:cNvPicPr>
            <a:picLocks noChangeAspect="1"/>
          </p:cNvPicPr>
          <p:nvPr userDrawn="1"/>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0427063" y="6120188"/>
            <a:ext cx="1177200" cy="336002"/>
          </a:xfrm>
          <a:prstGeom prst="rect">
            <a:avLst/>
          </a:prstGeom>
        </p:spPr>
      </p:pic>
      <p:sp>
        <p:nvSpPr>
          <p:cNvPr id="10" name="Pladsholder til tekst 9">
            <a:extLst>
              <a:ext uri="{FF2B5EF4-FFF2-40B4-BE49-F238E27FC236}">
                <a16:creationId xmlns:a16="http://schemas.microsoft.com/office/drawing/2014/main" id="{14DD2B0D-22D4-A4A6-9394-8A0BA845253B}"/>
              </a:ext>
            </a:extLst>
          </p:cNvPr>
          <p:cNvSpPr>
            <a:spLocks noGrp="1"/>
          </p:cNvSpPr>
          <p:nvPr>
            <p:ph type="body" idx="1"/>
          </p:nvPr>
        </p:nvSpPr>
        <p:spPr>
          <a:xfrm>
            <a:off x="587375" y="1989138"/>
            <a:ext cx="11016888" cy="3887788"/>
          </a:xfrm>
          <a:prstGeom prst="rect">
            <a:avLst/>
          </a:prstGeom>
        </p:spPr>
        <p:txBody>
          <a:bodyPr vert="horz" lIns="0" tIns="0" rIns="0" bIns="0" rtlCol="0">
            <a:noAutofit/>
          </a:bodyPr>
          <a:lstStyle/>
          <a:p>
            <a:pPr lvl="0"/>
            <a:r>
              <a:rPr lang="en-US" noProof="0" err="1"/>
              <a:t>Klik</a:t>
            </a:r>
            <a:r>
              <a:rPr lang="en-US" noProof="0"/>
              <a:t> for at </a:t>
            </a:r>
            <a:r>
              <a:rPr lang="en-US" noProof="0" err="1"/>
              <a:t>redigere</a:t>
            </a:r>
            <a:r>
              <a:rPr lang="en-US" noProof="0"/>
              <a:t> </a:t>
            </a:r>
            <a:r>
              <a:rPr lang="en-US" noProof="0" err="1"/>
              <a:t>teksttypografierne</a:t>
            </a:r>
            <a:r>
              <a:rPr lang="en-US" noProof="0"/>
              <a:t> </a:t>
            </a:r>
            <a:r>
              <a:rPr lang="en-US" noProof="0" err="1"/>
              <a:t>i</a:t>
            </a:r>
            <a:r>
              <a:rPr lang="en-US" noProof="0"/>
              <a:t> </a:t>
            </a:r>
            <a:r>
              <a:rPr lang="en-US" noProof="0" err="1"/>
              <a:t>masteren</a:t>
            </a:r>
            <a:endParaRPr lang="en-US" noProof="0"/>
          </a:p>
          <a:p>
            <a:pPr lvl="1"/>
            <a:r>
              <a:rPr lang="en-US" noProof="0" err="1"/>
              <a:t>Andet</a:t>
            </a:r>
            <a:r>
              <a:rPr lang="en-US" noProof="0"/>
              <a:t> </a:t>
            </a:r>
            <a:r>
              <a:rPr lang="en-US" noProof="0" err="1"/>
              <a:t>niveau</a:t>
            </a:r>
            <a:endParaRPr lang="en-US" noProof="0"/>
          </a:p>
          <a:p>
            <a:pPr lvl="2"/>
            <a:r>
              <a:rPr lang="en-US" noProof="0" err="1"/>
              <a:t>Tredje</a:t>
            </a:r>
            <a:r>
              <a:rPr lang="en-US" noProof="0"/>
              <a:t> </a:t>
            </a:r>
            <a:r>
              <a:rPr lang="en-US" noProof="0" err="1"/>
              <a:t>niveau</a:t>
            </a:r>
            <a:endParaRPr lang="en-US" noProof="0"/>
          </a:p>
          <a:p>
            <a:pPr lvl="3"/>
            <a:r>
              <a:rPr lang="en-US" noProof="0" err="1"/>
              <a:t>Fjerde</a:t>
            </a:r>
            <a:r>
              <a:rPr lang="en-US" noProof="0"/>
              <a:t> </a:t>
            </a:r>
            <a:r>
              <a:rPr lang="en-US" noProof="0" err="1"/>
              <a:t>niveau</a:t>
            </a:r>
            <a:endParaRPr lang="en-US" noProof="0"/>
          </a:p>
          <a:p>
            <a:pPr lvl="4"/>
            <a:r>
              <a:rPr lang="en-US" noProof="0" err="1"/>
              <a:t>Femte</a:t>
            </a:r>
            <a:r>
              <a:rPr lang="en-US" noProof="0"/>
              <a:t> </a:t>
            </a:r>
            <a:r>
              <a:rPr lang="en-US" noProof="0" err="1"/>
              <a:t>niveau</a:t>
            </a:r>
            <a:endParaRPr lang="en-US" noProof="0"/>
          </a:p>
        </p:txBody>
      </p:sp>
    </p:spTree>
    <p:extLst>
      <p:ext uri="{BB962C8B-B14F-4D97-AF65-F5344CB8AC3E}">
        <p14:creationId xmlns:p14="http://schemas.microsoft.com/office/powerpoint/2010/main" val="2013684783"/>
      </p:ext>
    </p:extLst>
  </p:cSld>
  <p:clrMap bg1="lt1" tx1="dk1" bg2="lt2" tx2="dk2" accent1="accent1" accent2="accent2" accent3="accent3" accent4="accent4" accent5="accent5" accent6="accent6" hlink="hlink" folHlink="folHlink"/>
  <p:sldLayoutIdLst>
    <p:sldLayoutId id="2147483686" r:id="rId1"/>
    <p:sldLayoutId id="2147483690" r:id="rId2"/>
    <p:sldLayoutId id="2147483741" r:id="rId3"/>
    <p:sldLayoutId id="2147483837" r:id="rId4"/>
    <p:sldLayoutId id="2147483713" r:id="rId5"/>
    <p:sldLayoutId id="2147483698" r:id="rId6"/>
    <p:sldLayoutId id="2147483727" r:id="rId7"/>
    <p:sldLayoutId id="2147483847" r:id="rId8"/>
  </p:sldLayoutIdLst>
  <p:hf hdr="0" dt="0"/>
  <p:txStyles>
    <p:titleStyle>
      <a:lvl1pPr algn="l" defTabSz="914400" rtl="0" eaLnBrk="1" latinLnBrk="0" hangingPunct="1">
        <a:lnSpc>
          <a:spcPts val="4320"/>
        </a:lnSpc>
        <a:spcBef>
          <a:spcPct val="0"/>
        </a:spcBef>
        <a:buNone/>
        <a:defRPr sz="3600" b="0" i="0" kern="1200">
          <a:solidFill>
            <a:srgbClr val="171717"/>
          </a:solidFill>
          <a:latin typeface="Bookman Old Style" panose="02050604050505020204" pitchFamily="18" charset="0"/>
          <a:ea typeface="+mj-ea"/>
          <a:cs typeface="+mj-cs"/>
        </a:defRPr>
      </a:lvl1pPr>
    </p:titleStyle>
    <p:bodyStyle>
      <a:lvl1pPr marL="285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960" userDrawn="1">
          <p15:clr>
            <a:srgbClr val="F26B43"/>
          </p15:clr>
        </p15:guide>
        <p15:guide id="3" pos="370" userDrawn="1">
          <p15:clr>
            <a:srgbClr val="F26B43"/>
          </p15:clr>
        </p15:guide>
        <p15:guide id="4" pos="3908" userDrawn="1">
          <p15:clr>
            <a:srgbClr val="F26B43"/>
          </p15:clr>
        </p15:guide>
        <p15:guide id="5" pos="1413" userDrawn="1">
          <p15:clr>
            <a:srgbClr val="F26B43"/>
          </p15:clr>
        </p15:guide>
        <p15:guide id="6" pos="824" userDrawn="1">
          <p15:clr>
            <a:srgbClr val="F26B43"/>
          </p15:clr>
        </p15:guide>
        <p15:guide id="7" pos="2139" userDrawn="1">
          <p15:clr>
            <a:srgbClr val="F26B43"/>
          </p15:clr>
        </p15:guide>
        <p15:guide id="8" pos="2729" userDrawn="1">
          <p15:clr>
            <a:srgbClr val="F26B43"/>
          </p15:clr>
        </p15:guide>
        <p15:guide id="9" pos="2593" userDrawn="1">
          <p15:clr>
            <a:srgbClr val="F26B43"/>
          </p15:clr>
        </p15:guide>
        <p15:guide id="10" pos="3182" userDrawn="1">
          <p15:clr>
            <a:srgbClr val="F26B43"/>
          </p15:clr>
        </p15:guide>
        <p15:guide id="11" pos="3296" userDrawn="1">
          <p15:clr>
            <a:srgbClr val="F26B43"/>
          </p15:clr>
        </p15:guide>
        <p15:guide id="12" pos="3772" userDrawn="1">
          <p15:clr>
            <a:srgbClr val="F26B43"/>
          </p15:clr>
        </p15:guide>
        <p15:guide id="13" pos="4362" userDrawn="1">
          <p15:clr>
            <a:srgbClr val="F26B43"/>
          </p15:clr>
        </p15:guide>
        <p15:guide id="14" pos="4498" userDrawn="1">
          <p15:clr>
            <a:srgbClr val="F26B43"/>
          </p15:clr>
        </p15:guide>
        <p15:guide id="15" pos="4951" userDrawn="1">
          <p15:clr>
            <a:srgbClr val="F26B43"/>
          </p15:clr>
        </p15:guide>
        <p15:guide id="16" pos="5677" userDrawn="1">
          <p15:clr>
            <a:srgbClr val="F26B43"/>
          </p15:clr>
        </p15:guide>
        <p15:guide id="17" pos="5087" userDrawn="1">
          <p15:clr>
            <a:srgbClr val="F26B43"/>
          </p15:clr>
        </p15:guide>
        <p15:guide id="18" pos="5541" userDrawn="1">
          <p15:clr>
            <a:srgbClr val="F26B43"/>
          </p15:clr>
        </p15:guide>
        <p15:guide id="19" pos="6267" userDrawn="1">
          <p15:clr>
            <a:srgbClr val="F26B43"/>
          </p15:clr>
        </p15:guide>
        <p15:guide id="20" pos="6131" userDrawn="1">
          <p15:clr>
            <a:srgbClr val="F26B43"/>
          </p15:clr>
        </p15:guide>
        <p15:guide id="21" pos="6856" userDrawn="1">
          <p15:clr>
            <a:srgbClr val="F26B43"/>
          </p15:clr>
        </p15:guide>
        <p15:guide id="22" pos="6720" userDrawn="1">
          <p15:clr>
            <a:srgbClr val="F26B43"/>
          </p15:clr>
        </p15:guide>
        <p15:guide id="23" pos="7310" userDrawn="1">
          <p15:clr>
            <a:srgbClr val="F26B43"/>
          </p15:clr>
        </p15:guide>
        <p15:guide id="24" pos="1549" userDrawn="1">
          <p15:clr>
            <a:srgbClr val="F26B43"/>
          </p15:clr>
        </p15:guide>
        <p15:guide id="25" pos="2003" userDrawn="1">
          <p15:clr>
            <a:srgbClr val="F26B43"/>
          </p15:clr>
        </p15:guide>
        <p15:guide id="26" orient="horz" pos="300" userDrawn="1">
          <p15:clr>
            <a:srgbClr val="F26B43"/>
          </p15:clr>
        </p15:guide>
        <p15:guide id="27" orient="horz" pos="4020" userDrawn="1">
          <p15:clr>
            <a:srgbClr val="F26B43"/>
          </p15:clr>
        </p15:guide>
        <p15:guide id="35" orient="horz" pos="3793" userDrawn="1">
          <p15:clr>
            <a:srgbClr val="F26B43"/>
          </p15:clr>
        </p15:guide>
        <p15:guide id="39" orient="horz" pos="3702" userDrawn="1">
          <p15:clr>
            <a:srgbClr val="F26B43"/>
          </p15:clr>
        </p15:guide>
        <p15:guide id="40" orient="horz" pos="3158" userDrawn="1">
          <p15:clr>
            <a:srgbClr val="F26B43"/>
          </p15:clr>
        </p15:guide>
        <p15:guide id="41" orient="horz" pos="618" userDrawn="1">
          <p15:clr>
            <a:srgbClr val="F26B43"/>
          </p15:clr>
        </p15:guide>
        <p15:guide id="42" orient="horz" pos="1162" userDrawn="1">
          <p15:clr>
            <a:srgbClr val="F26B43"/>
          </p15:clr>
        </p15:guide>
        <p15:guide id="43" orient="horz" pos="3067" userDrawn="1">
          <p15:clr>
            <a:srgbClr val="F26B43"/>
          </p15:clr>
        </p15:guide>
        <p15:guide id="44" orient="horz" pos="2840" userDrawn="1">
          <p15:clr>
            <a:srgbClr val="F26B43"/>
          </p15:clr>
        </p15:guide>
        <p15:guide id="46" orient="horz" pos="1253" userDrawn="1">
          <p15:clr>
            <a:srgbClr val="F26B43"/>
          </p15:clr>
        </p15:guide>
        <p15:guide id="47" orient="horz" pos="2750" userDrawn="1">
          <p15:clr>
            <a:srgbClr val="F26B43"/>
          </p15:clr>
        </p15:guide>
        <p15:guide id="48" orient="horz" pos="1480" userDrawn="1">
          <p15:clr>
            <a:srgbClr val="F26B43"/>
          </p15:clr>
        </p15:guide>
        <p15:guide id="49" orient="horz" pos="2523" userDrawn="1">
          <p15:clr>
            <a:srgbClr val="F26B43"/>
          </p15:clr>
        </p15:guide>
        <p15:guide id="50" orient="horz" pos="1570" userDrawn="1">
          <p15:clr>
            <a:srgbClr val="F26B43"/>
          </p15:clr>
        </p15:guide>
        <p15:guide id="51" orient="horz" pos="2432" userDrawn="1">
          <p15:clr>
            <a:srgbClr val="F26B43"/>
          </p15:clr>
        </p15:guide>
        <p15:guide id="52" orient="horz" pos="1797" userDrawn="1">
          <p15:clr>
            <a:srgbClr val="F26B43"/>
          </p15:clr>
        </p15:guide>
        <p15:guide id="53" orient="horz" pos="1888" userDrawn="1">
          <p15:clr>
            <a:srgbClr val="F26B43"/>
          </p15:clr>
        </p15:guide>
        <p15:guide id="54" orient="horz" pos="2205" userDrawn="1">
          <p15:clr>
            <a:srgbClr val="F26B43"/>
          </p15:clr>
        </p15:guide>
        <p15:guide id="55" orient="horz" pos="2115" userDrawn="1">
          <p15:clr>
            <a:srgbClr val="F26B43"/>
          </p15:clr>
        </p15:guide>
        <p15:guide id="56" orient="horz" pos="3385" userDrawn="1">
          <p15:clr>
            <a:srgbClr val="F26B43"/>
          </p15:clr>
        </p15:guide>
        <p15:guide id="57" orient="horz" pos="3475" userDrawn="1">
          <p15:clr>
            <a:srgbClr val="F26B43"/>
          </p15:clr>
        </p15:guide>
        <p15:guide id="58" orient="horz" pos="935" userDrawn="1">
          <p15:clr>
            <a:srgbClr val="F26B43"/>
          </p15:clr>
        </p15:guide>
        <p15:guide id="59" orient="horz" pos="845" userDrawn="1">
          <p15:clr>
            <a:srgbClr val="F26B43"/>
          </p15:clr>
        </p15:guide>
        <p15:guide id="60" orient="horz" pos="527"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78.png"/><Relationship Id="rId3" Type="http://schemas.openxmlformats.org/officeDocument/2006/relationships/image" Target="../media/image79.jpeg"/><Relationship Id="rId7" Type="http://schemas.openxmlformats.org/officeDocument/2006/relationships/image" Target="../media/image57.png"/><Relationship Id="rId12" Type="http://schemas.openxmlformats.org/officeDocument/2006/relationships/image" Target="../media/image35.png"/><Relationship Id="rId2" Type="http://schemas.openxmlformats.org/officeDocument/2006/relationships/image" Target="../media/image82.png"/><Relationship Id="rId1" Type="http://schemas.openxmlformats.org/officeDocument/2006/relationships/slideLayout" Target="../slideLayouts/slideLayout4.xml"/><Relationship Id="rId6" Type="http://schemas.openxmlformats.org/officeDocument/2006/relationships/image" Target="../media/image85.png"/><Relationship Id="rId11" Type="http://schemas.openxmlformats.org/officeDocument/2006/relationships/image" Target="../media/image43.jpeg"/><Relationship Id="rId5" Type="http://schemas.openxmlformats.org/officeDocument/2006/relationships/image" Target="../media/image84.png"/><Relationship Id="rId10" Type="http://schemas.openxmlformats.org/officeDocument/2006/relationships/image" Target="../media/image88.png"/><Relationship Id="rId4" Type="http://schemas.openxmlformats.org/officeDocument/2006/relationships/image" Target="../media/image83.png"/><Relationship Id="rId9" Type="http://schemas.openxmlformats.org/officeDocument/2006/relationships/image" Target="../media/image87.png"/></Relationships>
</file>

<file path=ppt/slides/_rels/slide11.xml.rels><?xml version="1.0" encoding="UTF-8" standalone="yes"?>
<Relationships xmlns="http://schemas.openxmlformats.org/package/2006/relationships"><Relationship Id="rId3" Type="http://schemas.openxmlformats.org/officeDocument/2006/relationships/image" Target="../media/image90.svg"/><Relationship Id="rId7" Type="http://schemas.openxmlformats.org/officeDocument/2006/relationships/image" Target="../media/image93.png"/><Relationship Id="rId2" Type="http://schemas.openxmlformats.org/officeDocument/2006/relationships/image" Target="../media/image89.png"/><Relationship Id="rId1" Type="http://schemas.openxmlformats.org/officeDocument/2006/relationships/slideLayout" Target="../slideLayouts/slideLayout5.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78.png"/></Relationships>
</file>

<file path=ppt/slides/_rels/slide12.xml.rels><?xml version="1.0" encoding="UTF-8" standalone="yes"?>
<Relationships xmlns="http://schemas.openxmlformats.org/package/2006/relationships"><Relationship Id="rId3" Type="http://schemas.openxmlformats.org/officeDocument/2006/relationships/image" Target="../media/image90.svg"/><Relationship Id="rId7" Type="http://schemas.openxmlformats.org/officeDocument/2006/relationships/image" Target="../media/image96.png"/><Relationship Id="rId2" Type="http://schemas.openxmlformats.org/officeDocument/2006/relationships/image" Target="../media/image89.png"/><Relationship Id="rId1" Type="http://schemas.openxmlformats.org/officeDocument/2006/relationships/slideLayout" Target="../slideLayouts/slideLayout5.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78.png"/></Relationships>
</file>

<file path=ppt/slides/_rels/slide1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9.jpeg"/><Relationship Id="rId7" Type="http://schemas.openxmlformats.org/officeDocument/2006/relationships/image" Target="../media/image100.sv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98.png"/><Relationship Id="rId5" Type="http://schemas.openxmlformats.org/officeDocument/2006/relationships/image" Target="../media/image81.svg"/><Relationship Id="rId4" Type="http://schemas.openxmlformats.org/officeDocument/2006/relationships/image" Target="../media/image80.png"/></Relationships>
</file>

<file path=ppt/slides/_rels/slide15.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11.png"/><Relationship Id="rId3" Type="http://schemas.openxmlformats.org/officeDocument/2006/relationships/image" Target="../media/image101.png"/><Relationship Id="rId7" Type="http://schemas.openxmlformats.org/officeDocument/2006/relationships/image" Target="../media/image105.png"/><Relationship Id="rId12" Type="http://schemas.openxmlformats.org/officeDocument/2006/relationships/image" Target="../media/image110.png"/><Relationship Id="rId2" Type="http://schemas.openxmlformats.org/officeDocument/2006/relationships/image" Target="../media/image98.png"/><Relationship Id="rId1" Type="http://schemas.openxmlformats.org/officeDocument/2006/relationships/slideLayout" Target="../slideLayouts/slideLayout3.xml"/><Relationship Id="rId6" Type="http://schemas.openxmlformats.org/officeDocument/2006/relationships/image" Target="../media/image104.png"/><Relationship Id="rId11" Type="http://schemas.openxmlformats.org/officeDocument/2006/relationships/image" Target="../media/image109.png"/><Relationship Id="rId5" Type="http://schemas.openxmlformats.org/officeDocument/2006/relationships/image" Target="../media/image103.png"/><Relationship Id="rId10" Type="http://schemas.openxmlformats.org/officeDocument/2006/relationships/image" Target="../media/image108.png"/><Relationship Id="rId4" Type="http://schemas.openxmlformats.org/officeDocument/2006/relationships/image" Target="../media/image102.png"/><Relationship Id="rId9" Type="http://schemas.openxmlformats.org/officeDocument/2006/relationships/image" Target="../media/image107.png"/><Relationship Id="rId14" Type="http://schemas.openxmlformats.org/officeDocument/2006/relationships/image" Target="../media/image112.png"/></Relationships>
</file>

<file path=ppt/slides/_rels/slide16.xml.rels><?xml version="1.0" encoding="UTF-8" standalone="yes"?>
<Relationships xmlns="http://schemas.openxmlformats.org/package/2006/relationships"><Relationship Id="rId8" Type="http://schemas.openxmlformats.org/officeDocument/2006/relationships/image" Target="../media/image117.jpeg"/><Relationship Id="rId3" Type="http://schemas.openxmlformats.org/officeDocument/2006/relationships/image" Target="../media/image88.png"/><Relationship Id="rId7" Type="http://schemas.openxmlformats.org/officeDocument/2006/relationships/image" Target="../media/image116.jpeg"/><Relationship Id="rId2" Type="http://schemas.openxmlformats.org/officeDocument/2006/relationships/image" Target="../media/image113.jpeg"/><Relationship Id="rId1" Type="http://schemas.openxmlformats.org/officeDocument/2006/relationships/slideLayout" Target="../slideLayouts/slideLayout4.xml"/><Relationship Id="rId6" Type="http://schemas.openxmlformats.org/officeDocument/2006/relationships/image" Target="../media/image115.png"/><Relationship Id="rId11" Type="http://schemas.openxmlformats.org/officeDocument/2006/relationships/image" Target="../media/image120.jpeg"/><Relationship Id="rId5" Type="http://schemas.openxmlformats.org/officeDocument/2006/relationships/image" Target="../media/image98.png"/><Relationship Id="rId10" Type="http://schemas.openxmlformats.org/officeDocument/2006/relationships/image" Target="../media/image119.png"/><Relationship Id="rId4" Type="http://schemas.openxmlformats.org/officeDocument/2006/relationships/image" Target="../media/image114.png"/><Relationship Id="rId9" Type="http://schemas.openxmlformats.org/officeDocument/2006/relationships/image" Target="../media/image118.png"/></Relationships>
</file>

<file path=ppt/slides/_rels/slide17.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89.png"/><Relationship Id="rId7" Type="http://schemas.openxmlformats.org/officeDocument/2006/relationships/image" Target="../media/image95.jpe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21.jpeg"/><Relationship Id="rId5" Type="http://schemas.openxmlformats.org/officeDocument/2006/relationships/image" Target="../media/image98.png"/><Relationship Id="rId10" Type="http://schemas.openxmlformats.org/officeDocument/2006/relationships/image" Target="../media/image123.svg"/><Relationship Id="rId4" Type="http://schemas.openxmlformats.org/officeDocument/2006/relationships/image" Target="../media/image90.svg"/><Relationship Id="rId9" Type="http://schemas.openxmlformats.org/officeDocument/2006/relationships/image" Target="../media/image122.png"/></Relationships>
</file>

<file path=ppt/slides/_rels/slide18.xml.rels><?xml version="1.0" encoding="UTF-8" standalone="yes"?>
<Relationships xmlns="http://schemas.openxmlformats.org/package/2006/relationships"><Relationship Id="rId8" Type="http://schemas.openxmlformats.org/officeDocument/2006/relationships/image" Target="../media/image123.svg"/><Relationship Id="rId3" Type="http://schemas.openxmlformats.org/officeDocument/2006/relationships/image" Target="../media/image89.png"/><Relationship Id="rId7" Type="http://schemas.openxmlformats.org/officeDocument/2006/relationships/image" Target="../media/image122.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16.jpeg"/><Relationship Id="rId11" Type="http://schemas.openxmlformats.org/officeDocument/2006/relationships/hyperlink" Target="metso.com/corporate/media/news/2022/4/metso-outotec-develops-its-field-service-capabilities-with-digital-tools--with-approximately-1000-users-worldwide?r=3" TargetMode="External"/><Relationship Id="rId5" Type="http://schemas.openxmlformats.org/officeDocument/2006/relationships/image" Target="../media/image98.png"/><Relationship Id="rId10" Type="http://schemas.openxmlformats.org/officeDocument/2006/relationships/image" Target="../media/image95.jpeg"/><Relationship Id="rId4" Type="http://schemas.openxmlformats.org/officeDocument/2006/relationships/image" Target="../media/image90.svg"/><Relationship Id="rId9" Type="http://schemas.openxmlformats.org/officeDocument/2006/relationships/image" Target="../media/image124.jpeg"/></Relationships>
</file>

<file path=ppt/slides/_rels/slide19.xml.rels><?xml version="1.0" encoding="UTF-8" standalone="yes"?>
<Relationships xmlns="http://schemas.openxmlformats.org/package/2006/relationships"><Relationship Id="rId8" Type="http://schemas.openxmlformats.org/officeDocument/2006/relationships/image" Target="../media/image129.png"/><Relationship Id="rId13" Type="http://schemas.openxmlformats.org/officeDocument/2006/relationships/image" Target="../media/image134.svg"/><Relationship Id="rId3" Type="http://schemas.openxmlformats.org/officeDocument/2006/relationships/image" Target="../media/image98.png"/><Relationship Id="rId7" Type="http://schemas.openxmlformats.org/officeDocument/2006/relationships/image" Target="../media/image128.svg"/><Relationship Id="rId12" Type="http://schemas.openxmlformats.org/officeDocument/2006/relationships/image" Target="../media/image133.png"/><Relationship Id="rId2" Type="http://schemas.openxmlformats.org/officeDocument/2006/relationships/slideLayout" Target="../slideLayouts/slideLayout3.xml"/><Relationship Id="rId1" Type="http://schemas.openxmlformats.org/officeDocument/2006/relationships/themeOverride" Target="../theme/themeOverride1.xml"/><Relationship Id="rId6" Type="http://schemas.openxmlformats.org/officeDocument/2006/relationships/image" Target="../media/image127.png"/><Relationship Id="rId11" Type="http://schemas.openxmlformats.org/officeDocument/2006/relationships/image" Target="../media/image132.svg"/><Relationship Id="rId5" Type="http://schemas.openxmlformats.org/officeDocument/2006/relationships/image" Target="../media/image126.svg"/><Relationship Id="rId15" Type="http://schemas.openxmlformats.org/officeDocument/2006/relationships/image" Target="../media/image136.svg"/><Relationship Id="rId10" Type="http://schemas.openxmlformats.org/officeDocument/2006/relationships/image" Target="../media/image131.png"/><Relationship Id="rId4" Type="http://schemas.openxmlformats.org/officeDocument/2006/relationships/image" Target="../media/image125.png"/><Relationship Id="rId9" Type="http://schemas.openxmlformats.org/officeDocument/2006/relationships/image" Target="../media/image130.svg"/><Relationship Id="rId14" Type="http://schemas.openxmlformats.org/officeDocument/2006/relationships/image" Target="../media/image13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98.png"/><Relationship Id="rId7" Type="http://schemas.openxmlformats.org/officeDocument/2006/relationships/image" Target="../media/image141.png"/><Relationship Id="rId12" Type="http://schemas.openxmlformats.org/officeDocument/2006/relationships/image" Target="../media/image146.jpeg"/><Relationship Id="rId2" Type="http://schemas.openxmlformats.org/officeDocument/2006/relationships/image" Target="../media/image137.jpeg"/><Relationship Id="rId1" Type="http://schemas.openxmlformats.org/officeDocument/2006/relationships/slideLayout" Target="../slideLayouts/slideLayout4.xml"/><Relationship Id="rId6" Type="http://schemas.openxmlformats.org/officeDocument/2006/relationships/image" Target="../media/image140.png"/><Relationship Id="rId11" Type="http://schemas.openxmlformats.org/officeDocument/2006/relationships/image" Target="../media/image145.png"/><Relationship Id="rId5" Type="http://schemas.openxmlformats.org/officeDocument/2006/relationships/image" Target="../media/image139.jpeg"/><Relationship Id="rId10" Type="http://schemas.openxmlformats.org/officeDocument/2006/relationships/image" Target="../media/image144.png"/><Relationship Id="rId4" Type="http://schemas.openxmlformats.org/officeDocument/2006/relationships/image" Target="../media/image138.png"/><Relationship Id="rId9" Type="http://schemas.openxmlformats.org/officeDocument/2006/relationships/image" Target="../media/image143.png"/></Relationships>
</file>

<file path=ppt/slides/_rels/slide21.xml.rels><?xml version="1.0" encoding="UTF-8" standalone="yes"?>
<Relationships xmlns="http://schemas.openxmlformats.org/package/2006/relationships"><Relationship Id="rId3" Type="http://schemas.openxmlformats.org/officeDocument/2006/relationships/image" Target="../media/image90.svg"/><Relationship Id="rId7" Type="http://schemas.openxmlformats.org/officeDocument/2006/relationships/image" Target="../media/image98.png"/><Relationship Id="rId2" Type="http://schemas.openxmlformats.org/officeDocument/2006/relationships/image" Target="../media/image89.png"/><Relationship Id="rId1" Type="http://schemas.openxmlformats.org/officeDocument/2006/relationships/slideLayout" Target="../slideLayouts/slideLayout5.xml"/><Relationship Id="rId6" Type="http://schemas.openxmlformats.org/officeDocument/2006/relationships/image" Target="../media/image95.jpeg"/><Relationship Id="rId5" Type="http://schemas.openxmlformats.org/officeDocument/2006/relationships/image" Target="../media/image148.jpeg"/><Relationship Id="rId4" Type="http://schemas.openxmlformats.org/officeDocument/2006/relationships/image" Target="../media/image147.png"/></Relationships>
</file>

<file path=ppt/slides/_rels/slide2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image" Target="../media/image150.png"/><Relationship Id="rId7" Type="http://schemas.openxmlformats.org/officeDocument/2006/relationships/image" Target="../media/image154.png"/><Relationship Id="rId12" Type="http://schemas.openxmlformats.org/officeDocument/2006/relationships/image" Target="../media/image157.jpeg"/><Relationship Id="rId2" Type="http://schemas.openxmlformats.org/officeDocument/2006/relationships/image" Target="../media/image149.png"/><Relationship Id="rId1" Type="http://schemas.openxmlformats.org/officeDocument/2006/relationships/slideLayout" Target="../slideLayouts/slideLayout4.xml"/><Relationship Id="rId6" Type="http://schemas.openxmlformats.org/officeDocument/2006/relationships/image" Target="../media/image153.png"/><Relationship Id="rId11" Type="http://schemas.openxmlformats.org/officeDocument/2006/relationships/image" Target="../media/image98.png"/><Relationship Id="rId5" Type="http://schemas.openxmlformats.org/officeDocument/2006/relationships/image" Target="../media/image152.png"/><Relationship Id="rId10" Type="http://schemas.openxmlformats.org/officeDocument/2006/relationships/image" Target="../media/image86.png"/><Relationship Id="rId4" Type="http://schemas.openxmlformats.org/officeDocument/2006/relationships/image" Target="../media/image151.png"/><Relationship Id="rId9" Type="http://schemas.openxmlformats.org/officeDocument/2006/relationships/image" Target="../media/image156.png"/></Relationships>
</file>

<file path=ppt/slides/_rels/slide2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158.jpeg"/><Relationship Id="rId1" Type="http://schemas.openxmlformats.org/officeDocument/2006/relationships/slideLayout" Target="../slideLayouts/slideLayout5.xml"/><Relationship Id="rId6" Type="http://schemas.openxmlformats.org/officeDocument/2006/relationships/image" Target="../media/image98.png"/><Relationship Id="rId5" Type="http://schemas.openxmlformats.org/officeDocument/2006/relationships/image" Target="../media/image159.png"/><Relationship Id="rId4" Type="http://schemas.openxmlformats.org/officeDocument/2006/relationships/image" Target="../media/image90.svg"/></Relationships>
</file>

<file path=ppt/slides/_rels/slide25.xml.rels><?xml version="1.0" encoding="UTF-8" standalone="yes"?>
<Relationships xmlns="http://schemas.openxmlformats.org/package/2006/relationships"><Relationship Id="rId3" Type="http://schemas.openxmlformats.org/officeDocument/2006/relationships/image" Target="../media/image160.png"/><Relationship Id="rId7" Type="http://schemas.openxmlformats.org/officeDocument/2006/relationships/image" Target="../media/image161.jpe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98.png"/><Relationship Id="rId5" Type="http://schemas.openxmlformats.org/officeDocument/2006/relationships/image" Target="../media/image90.svg"/><Relationship Id="rId4" Type="http://schemas.openxmlformats.org/officeDocument/2006/relationships/image" Target="../media/image89.png"/></Relationships>
</file>

<file path=ppt/slides/_rels/slide2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162.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8" Type="http://schemas.openxmlformats.org/officeDocument/2006/relationships/image" Target="../media/image168.png"/><Relationship Id="rId13" Type="http://schemas.openxmlformats.org/officeDocument/2006/relationships/image" Target="../media/image173.png"/><Relationship Id="rId3" Type="http://schemas.openxmlformats.org/officeDocument/2006/relationships/image" Target="../media/image98.png"/><Relationship Id="rId7" Type="http://schemas.openxmlformats.org/officeDocument/2006/relationships/image" Target="../media/image167.png"/><Relationship Id="rId12" Type="http://schemas.openxmlformats.org/officeDocument/2006/relationships/image" Target="../media/image172.png"/><Relationship Id="rId2" Type="http://schemas.openxmlformats.org/officeDocument/2006/relationships/image" Target="../media/image163.jpeg"/><Relationship Id="rId1" Type="http://schemas.openxmlformats.org/officeDocument/2006/relationships/slideLayout" Target="../slideLayouts/slideLayout4.xml"/><Relationship Id="rId6" Type="http://schemas.openxmlformats.org/officeDocument/2006/relationships/image" Target="../media/image166.png"/><Relationship Id="rId11" Type="http://schemas.openxmlformats.org/officeDocument/2006/relationships/image" Target="../media/image171.png"/><Relationship Id="rId5" Type="http://schemas.openxmlformats.org/officeDocument/2006/relationships/image" Target="../media/image165.png"/><Relationship Id="rId15" Type="http://schemas.openxmlformats.org/officeDocument/2006/relationships/image" Target="../media/image53.png"/><Relationship Id="rId10" Type="http://schemas.openxmlformats.org/officeDocument/2006/relationships/image" Target="../media/image170.png"/><Relationship Id="rId4" Type="http://schemas.openxmlformats.org/officeDocument/2006/relationships/image" Target="../media/image164.png"/><Relationship Id="rId9" Type="http://schemas.openxmlformats.org/officeDocument/2006/relationships/image" Target="../media/image169.png"/><Relationship Id="rId14" Type="http://schemas.openxmlformats.org/officeDocument/2006/relationships/image" Target="../media/image174.png"/></Relationships>
</file>

<file path=ppt/slides/_rels/slide28.xml.rels><?xml version="1.0" encoding="UTF-8" standalone="yes"?>
<Relationships xmlns="http://schemas.openxmlformats.org/package/2006/relationships"><Relationship Id="rId3" Type="http://schemas.openxmlformats.org/officeDocument/2006/relationships/image" Target="../media/image90.svg"/><Relationship Id="rId2" Type="http://schemas.openxmlformats.org/officeDocument/2006/relationships/image" Target="../media/image89.png"/><Relationship Id="rId1" Type="http://schemas.openxmlformats.org/officeDocument/2006/relationships/slideLayout" Target="../slideLayouts/slideLayout5.xml"/><Relationship Id="rId6" Type="http://schemas.openxmlformats.org/officeDocument/2006/relationships/image" Target="../media/image176.jpeg"/><Relationship Id="rId5" Type="http://schemas.openxmlformats.org/officeDocument/2006/relationships/image" Target="../media/image175.png"/><Relationship Id="rId4" Type="http://schemas.openxmlformats.org/officeDocument/2006/relationships/image" Target="../media/image98.png"/></Relationships>
</file>

<file path=ppt/slides/_rels/slide2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90.svg"/><Relationship Id="rId7" Type="http://schemas.openxmlformats.org/officeDocument/2006/relationships/image" Target="../media/image177.png"/><Relationship Id="rId2" Type="http://schemas.openxmlformats.org/officeDocument/2006/relationships/image" Target="../media/image89.png"/><Relationship Id="rId1" Type="http://schemas.openxmlformats.org/officeDocument/2006/relationships/slideLayout" Target="../slideLayouts/slideLayout5.xml"/><Relationship Id="rId6" Type="http://schemas.openxmlformats.org/officeDocument/2006/relationships/hyperlink" Target="https://aiworks.twoday.fi/services/cc-suite" TargetMode="External"/><Relationship Id="rId5" Type="http://schemas.openxmlformats.org/officeDocument/2006/relationships/image" Target="../media/image165.png"/><Relationship Id="rId4" Type="http://schemas.openxmlformats.org/officeDocument/2006/relationships/image" Target="../media/image98.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178.png"/><Relationship Id="rId7" Type="http://schemas.openxmlformats.org/officeDocument/2006/relationships/image" Target="../media/image182.png"/><Relationship Id="rId2" Type="http://schemas.openxmlformats.org/officeDocument/2006/relationships/image" Target="../media/image157.jpeg"/><Relationship Id="rId1" Type="http://schemas.openxmlformats.org/officeDocument/2006/relationships/slideLayout" Target="../slideLayouts/slideLayout4.xml"/><Relationship Id="rId6" Type="http://schemas.openxmlformats.org/officeDocument/2006/relationships/image" Target="../media/image181.png"/><Relationship Id="rId5" Type="http://schemas.openxmlformats.org/officeDocument/2006/relationships/image" Target="../media/image180.png"/><Relationship Id="rId4" Type="http://schemas.openxmlformats.org/officeDocument/2006/relationships/image" Target="../media/image179.png"/></Relationships>
</file>

<file path=ppt/slides/_rels/slide32.xml.rels><?xml version="1.0" encoding="UTF-8" standalone="yes"?>
<Relationships xmlns="http://schemas.openxmlformats.org/package/2006/relationships"><Relationship Id="rId3" Type="http://schemas.openxmlformats.org/officeDocument/2006/relationships/image" Target="../media/image90.svg"/><Relationship Id="rId2" Type="http://schemas.openxmlformats.org/officeDocument/2006/relationships/image" Target="../media/image89.png"/><Relationship Id="rId1" Type="http://schemas.openxmlformats.org/officeDocument/2006/relationships/slideLayout" Target="../slideLayouts/slideLayout5.xml"/><Relationship Id="rId6" Type="http://schemas.openxmlformats.org/officeDocument/2006/relationships/image" Target="../media/image183.jpeg"/><Relationship Id="rId5" Type="http://schemas.openxmlformats.org/officeDocument/2006/relationships/image" Target="../media/image98.png"/><Relationship Id="rId4" Type="http://schemas.openxmlformats.org/officeDocument/2006/relationships/image" Target="../media/image179.png"/></Relationships>
</file>

<file path=ppt/slides/_rels/slide33.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184.png"/><Relationship Id="rId5" Type="http://schemas.openxmlformats.org/officeDocument/2006/relationships/image" Target="../media/image81.svg"/><Relationship Id="rId4" Type="http://schemas.openxmlformats.org/officeDocument/2006/relationships/image" Target="../media/image80.png"/></Relationships>
</file>

<file path=ppt/slides/_rels/slide35.xml.rels><?xml version="1.0" encoding="UTF-8" standalone="yes"?>
<Relationships xmlns="http://schemas.openxmlformats.org/package/2006/relationships"><Relationship Id="rId8" Type="http://schemas.openxmlformats.org/officeDocument/2006/relationships/image" Target="../media/image184.png"/><Relationship Id="rId13" Type="http://schemas.openxmlformats.org/officeDocument/2006/relationships/image" Target="../media/image192.jpeg"/><Relationship Id="rId3" Type="http://schemas.openxmlformats.org/officeDocument/2006/relationships/image" Target="../media/image185.jpeg"/><Relationship Id="rId7" Type="http://schemas.openxmlformats.org/officeDocument/2006/relationships/image" Target="../media/image84.png"/><Relationship Id="rId12" Type="http://schemas.openxmlformats.org/officeDocument/2006/relationships/image" Target="../media/image191.png"/><Relationship Id="rId2" Type="http://schemas.openxmlformats.org/officeDocument/2006/relationships/image" Target="../media/image47.png"/><Relationship Id="rId1" Type="http://schemas.openxmlformats.org/officeDocument/2006/relationships/slideLayout" Target="../slideLayouts/slideLayout4.xml"/><Relationship Id="rId6" Type="http://schemas.openxmlformats.org/officeDocument/2006/relationships/image" Target="../media/image187.png"/><Relationship Id="rId11" Type="http://schemas.openxmlformats.org/officeDocument/2006/relationships/image" Target="../media/image190.png"/><Relationship Id="rId5" Type="http://schemas.openxmlformats.org/officeDocument/2006/relationships/image" Target="../media/image88.png"/><Relationship Id="rId10" Type="http://schemas.openxmlformats.org/officeDocument/2006/relationships/image" Target="../media/image189.png"/><Relationship Id="rId4" Type="http://schemas.openxmlformats.org/officeDocument/2006/relationships/image" Target="../media/image186.png"/><Relationship Id="rId9" Type="http://schemas.openxmlformats.org/officeDocument/2006/relationships/image" Target="../media/image188.png"/></Relationships>
</file>

<file path=ppt/slides/_rels/slide36.xml.rels><?xml version="1.0" encoding="UTF-8" standalone="yes"?>
<Relationships xmlns="http://schemas.openxmlformats.org/package/2006/relationships"><Relationship Id="rId3" Type="http://schemas.openxmlformats.org/officeDocument/2006/relationships/image" Target="../media/image90.svg"/><Relationship Id="rId2" Type="http://schemas.openxmlformats.org/officeDocument/2006/relationships/image" Target="../media/image89.png"/><Relationship Id="rId1" Type="http://schemas.openxmlformats.org/officeDocument/2006/relationships/slideLayout" Target="../slideLayouts/slideLayout5.xml"/><Relationship Id="rId6" Type="http://schemas.openxmlformats.org/officeDocument/2006/relationships/image" Target="../media/image193.jpeg"/><Relationship Id="rId5" Type="http://schemas.openxmlformats.org/officeDocument/2006/relationships/image" Target="../media/image88.png"/><Relationship Id="rId4" Type="http://schemas.openxmlformats.org/officeDocument/2006/relationships/image" Target="../media/image184.png"/></Relationships>
</file>

<file path=ppt/slides/_rels/slide37.xml.rels><?xml version="1.0" encoding="UTF-8" standalone="yes"?>
<Relationships xmlns="http://schemas.openxmlformats.org/package/2006/relationships"><Relationship Id="rId3" Type="http://schemas.openxmlformats.org/officeDocument/2006/relationships/image" Target="../media/image90.svg"/><Relationship Id="rId2" Type="http://schemas.openxmlformats.org/officeDocument/2006/relationships/image" Target="../media/image89.png"/><Relationship Id="rId1" Type="http://schemas.openxmlformats.org/officeDocument/2006/relationships/slideLayout" Target="../slideLayouts/slideLayout5.xml"/><Relationship Id="rId6" Type="http://schemas.openxmlformats.org/officeDocument/2006/relationships/image" Target="../media/image195.png"/><Relationship Id="rId5" Type="http://schemas.openxmlformats.org/officeDocument/2006/relationships/image" Target="../media/image194.jpeg"/><Relationship Id="rId4" Type="http://schemas.openxmlformats.org/officeDocument/2006/relationships/image" Target="../media/image184.png"/></Relationships>
</file>

<file path=ppt/slides/_rels/slide38.xml.rels><?xml version="1.0" encoding="UTF-8" standalone="yes"?>
<Relationships xmlns="http://schemas.openxmlformats.org/package/2006/relationships"><Relationship Id="rId3" Type="http://schemas.openxmlformats.org/officeDocument/2006/relationships/image" Target="../media/image90.svg"/><Relationship Id="rId2" Type="http://schemas.openxmlformats.org/officeDocument/2006/relationships/image" Target="../media/image89.png"/><Relationship Id="rId1" Type="http://schemas.openxmlformats.org/officeDocument/2006/relationships/slideLayout" Target="../slideLayouts/slideLayout5.xml"/><Relationship Id="rId6" Type="http://schemas.openxmlformats.org/officeDocument/2006/relationships/image" Target="../media/image196.jpeg"/><Relationship Id="rId5" Type="http://schemas.openxmlformats.org/officeDocument/2006/relationships/image" Target="../media/image186.png"/><Relationship Id="rId4" Type="http://schemas.openxmlformats.org/officeDocument/2006/relationships/image" Target="../media/image184.png"/></Relationships>
</file>

<file path=ppt/slides/_rels/slide39.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jpeg"/><Relationship Id="rId7"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9.png"/><Relationship Id="rId4" Type="http://schemas.openxmlformats.org/officeDocument/2006/relationships/image" Target="../media/image15.png"/><Relationship Id="rId9"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197.png"/><Relationship Id="rId5" Type="http://schemas.openxmlformats.org/officeDocument/2006/relationships/image" Target="../media/image200.svg"/><Relationship Id="rId4" Type="http://schemas.openxmlformats.org/officeDocument/2006/relationships/image" Target="../media/image199.png"/></Relationships>
</file>

<file path=ppt/slides/_rels/slide41.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201.png"/><Relationship Id="rId7"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203.png"/><Relationship Id="rId11" Type="http://schemas.openxmlformats.org/officeDocument/2006/relationships/image" Target="../media/image206.png"/><Relationship Id="rId5" Type="http://schemas.openxmlformats.org/officeDocument/2006/relationships/image" Target="../media/image111.png"/><Relationship Id="rId10" Type="http://schemas.openxmlformats.org/officeDocument/2006/relationships/image" Target="../media/image205.png"/><Relationship Id="rId4" Type="http://schemas.openxmlformats.org/officeDocument/2006/relationships/image" Target="../media/image202.png"/><Relationship Id="rId9" Type="http://schemas.openxmlformats.org/officeDocument/2006/relationships/image" Target="../media/image204.png"/></Relationships>
</file>

<file path=ppt/slides/_rels/slide42.xml.rels><?xml version="1.0" encoding="UTF-8" standalone="yes"?>
<Relationships xmlns="http://schemas.openxmlformats.org/package/2006/relationships"><Relationship Id="rId8" Type="http://schemas.openxmlformats.org/officeDocument/2006/relationships/image" Target="../media/image209.png"/><Relationship Id="rId13" Type="http://schemas.openxmlformats.org/officeDocument/2006/relationships/image" Target="../media/image214.png"/><Relationship Id="rId18" Type="http://schemas.openxmlformats.org/officeDocument/2006/relationships/image" Target="../media/image218.png"/><Relationship Id="rId3" Type="http://schemas.openxmlformats.org/officeDocument/2006/relationships/image" Target="../media/image198.jpeg"/><Relationship Id="rId7" Type="http://schemas.openxmlformats.org/officeDocument/2006/relationships/image" Target="../media/image208.png"/><Relationship Id="rId12" Type="http://schemas.openxmlformats.org/officeDocument/2006/relationships/image" Target="../media/image213.png"/><Relationship Id="rId17" Type="http://schemas.openxmlformats.org/officeDocument/2006/relationships/image" Target="../media/image217.png"/><Relationship Id="rId2" Type="http://schemas.openxmlformats.org/officeDocument/2006/relationships/notesSlide" Target="../notesSlides/notesSlide14.xml"/><Relationship Id="rId16" Type="http://schemas.openxmlformats.org/officeDocument/2006/relationships/image" Target="../media/image53.png"/><Relationship Id="rId1" Type="http://schemas.openxmlformats.org/officeDocument/2006/relationships/slideLayout" Target="../slideLayouts/slideLayout4.xml"/><Relationship Id="rId6" Type="http://schemas.openxmlformats.org/officeDocument/2006/relationships/image" Target="../media/image207.png"/><Relationship Id="rId11" Type="http://schemas.openxmlformats.org/officeDocument/2006/relationships/image" Target="../media/image212.png"/><Relationship Id="rId5" Type="http://schemas.openxmlformats.org/officeDocument/2006/relationships/image" Target="../media/image26.png"/><Relationship Id="rId15" Type="http://schemas.openxmlformats.org/officeDocument/2006/relationships/image" Target="../media/image216.png"/><Relationship Id="rId10" Type="http://schemas.openxmlformats.org/officeDocument/2006/relationships/image" Target="../media/image211.png"/><Relationship Id="rId19" Type="http://schemas.openxmlformats.org/officeDocument/2006/relationships/image" Target="../media/image219.png"/><Relationship Id="rId4" Type="http://schemas.openxmlformats.org/officeDocument/2006/relationships/image" Target="../media/image197.png"/><Relationship Id="rId9" Type="http://schemas.openxmlformats.org/officeDocument/2006/relationships/image" Target="../media/image210.png"/><Relationship Id="rId14" Type="http://schemas.openxmlformats.org/officeDocument/2006/relationships/image" Target="../media/image215.png"/></Relationships>
</file>

<file path=ppt/slides/_rels/slide43.xml.rels><?xml version="1.0" encoding="UTF-8" standalone="yes"?>
<Relationships xmlns="http://schemas.openxmlformats.org/package/2006/relationships"><Relationship Id="rId3" Type="http://schemas.openxmlformats.org/officeDocument/2006/relationships/image" Target="../media/image90.svg"/><Relationship Id="rId7" Type="http://schemas.openxmlformats.org/officeDocument/2006/relationships/hyperlink" Target="https://twoday.fi/asiakastarinat/anaplan-tehostaa-valmetin-liiketoiminnan-suunnittelua" TargetMode="External"/><Relationship Id="rId2" Type="http://schemas.openxmlformats.org/officeDocument/2006/relationships/image" Target="../media/image89.png"/><Relationship Id="rId1" Type="http://schemas.openxmlformats.org/officeDocument/2006/relationships/slideLayout" Target="../slideLayouts/slideLayout5.xml"/><Relationship Id="rId6" Type="http://schemas.openxmlformats.org/officeDocument/2006/relationships/image" Target="../media/image26.png"/><Relationship Id="rId5" Type="http://schemas.openxmlformats.org/officeDocument/2006/relationships/image" Target="../media/image220.jpeg"/><Relationship Id="rId4" Type="http://schemas.openxmlformats.org/officeDocument/2006/relationships/image" Target="../media/image197.png"/></Relationships>
</file>

<file path=ppt/slides/_rels/slide44.xml.rels><?xml version="1.0" encoding="UTF-8" standalone="yes"?>
<Relationships xmlns="http://schemas.openxmlformats.org/package/2006/relationships"><Relationship Id="rId8" Type="http://schemas.openxmlformats.org/officeDocument/2006/relationships/image" Target="../media/image222.jpeg"/><Relationship Id="rId3" Type="http://schemas.openxmlformats.org/officeDocument/2006/relationships/image" Target="../media/image89.png"/><Relationship Id="rId7" Type="http://schemas.openxmlformats.org/officeDocument/2006/relationships/hyperlink" Target="https://twoday.fi/asiakastarinat/savox-pilvipohjaista-raportointia-powerbin-ja-azure-tietovaraston-avulla" TargetMode="Externa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221.png"/><Relationship Id="rId5" Type="http://schemas.openxmlformats.org/officeDocument/2006/relationships/image" Target="../media/image197.png"/><Relationship Id="rId4" Type="http://schemas.openxmlformats.org/officeDocument/2006/relationships/image" Target="../media/image90.svg"/></Relationships>
</file>

<file path=ppt/slides/_rels/slide45.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image" Target="../media/image22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225.jpeg"/><Relationship Id="rId1" Type="http://schemas.openxmlformats.org/officeDocument/2006/relationships/slideLayout" Target="../slideLayouts/slideLayout4.xml"/><Relationship Id="rId6" Type="http://schemas.openxmlformats.org/officeDocument/2006/relationships/image" Target="../media/image100.svg"/><Relationship Id="rId5" Type="http://schemas.openxmlformats.org/officeDocument/2006/relationships/image" Target="../media/image224.png"/><Relationship Id="rId4" Type="http://schemas.openxmlformats.org/officeDocument/2006/relationships/image" Target="../media/image81.svg"/></Relationships>
</file>

<file path=ppt/slides/_rels/slide47.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image" Target="../media/image223.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8" Type="http://schemas.openxmlformats.org/officeDocument/2006/relationships/image" Target="../media/image228.png"/><Relationship Id="rId13" Type="http://schemas.openxmlformats.org/officeDocument/2006/relationships/image" Target="../media/image233.png"/><Relationship Id="rId3" Type="http://schemas.openxmlformats.org/officeDocument/2006/relationships/image" Target="../media/image226.jpeg"/><Relationship Id="rId7" Type="http://schemas.openxmlformats.org/officeDocument/2006/relationships/image" Target="../media/image152.png"/><Relationship Id="rId12" Type="http://schemas.openxmlformats.org/officeDocument/2006/relationships/image" Target="../media/image232.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227.png"/><Relationship Id="rId11" Type="http://schemas.openxmlformats.org/officeDocument/2006/relationships/image" Target="../media/image231.png"/><Relationship Id="rId5" Type="http://schemas.openxmlformats.org/officeDocument/2006/relationships/image" Target="../media/image224.png"/><Relationship Id="rId10" Type="http://schemas.openxmlformats.org/officeDocument/2006/relationships/image" Target="../media/image230.png"/><Relationship Id="rId4" Type="http://schemas.openxmlformats.org/officeDocument/2006/relationships/image" Target="../media/image225.jpeg"/><Relationship Id="rId9" Type="http://schemas.openxmlformats.org/officeDocument/2006/relationships/image" Target="../media/image229.png"/></Relationships>
</file>

<file path=ppt/slides/_rels/slide4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224.png"/><Relationship Id="rId1" Type="http://schemas.openxmlformats.org/officeDocument/2006/relationships/slideLayout" Target="../slideLayouts/slideLayout5.xml"/><Relationship Id="rId6" Type="http://schemas.openxmlformats.org/officeDocument/2006/relationships/image" Target="../media/image233.png"/><Relationship Id="rId5" Type="http://schemas.openxmlformats.org/officeDocument/2006/relationships/image" Target="../media/image235.jpeg"/><Relationship Id="rId4" Type="http://schemas.openxmlformats.org/officeDocument/2006/relationships/image" Target="../media/image234.svg"/></Relationships>
</file>

<file path=ppt/slides/_rels/slide5.xml.rels><?xml version="1.0" encoding="UTF-8" standalone="yes"?>
<Relationships xmlns="http://schemas.openxmlformats.org/package/2006/relationships"><Relationship Id="rId13" Type="http://schemas.openxmlformats.org/officeDocument/2006/relationships/image" Target="../media/image32.png"/><Relationship Id="rId18" Type="http://schemas.openxmlformats.org/officeDocument/2006/relationships/image" Target="../media/image37.jpeg"/><Relationship Id="rId26" Type="http://schemas.openxmlformats.org/officeDocument/2006/relationships/image" Target="../media/image44.emf"/><Relationship Id="rId39" Type="http://schemas.openxmlformats.org/officeDocument/2006/relationships/image" Target="../media/image56.emf"/><Relationship Id="rId21" Type="http://schemas.openxmlformats.org/officeDocument/2006/relationships/image" Target="../media/image40.png"/><Relationship Id="rId34" Type="http://schemas.openxmlformats.org/officeDocument/2006/relationships/image" Target="../media/image52.png"/><Relationship Id="rId42" Type="http://schemas.openxmlformats.org/officeDocument/2006/relationships/image" Target="../media/image59.svg"/><Relationship Id="rId47" Type="http://schemas.openxmlformats.org/officeDocument/2006/relationships/image" Target="../media/image64.png"/><Relationship Id="rId50" Type="http://schemas.openxmlformats.org/officeDocument/2006/relationships/image" Target="../media/image67.svg"/><Relationship Id="rId55" Type="http://schemas.openxmlformats.org/officeDocument/2006/relationships/image" Target="../media/image72.png"/><Relationship Id="rId7" Type="http://schemas.openxmlformats.org/officeDocument/2006/relationships/image" Target="../media/image26.png"/><Relationship Id="rId2" Type="http://schemas.openxmlformats.org/officeDocument/2006/relationships/notesSlide" Target="../notesSlides/notesSlide2.xml"/><Relationship Id="rId16" Type="http://schemas.openxmlformats.org/officeDocument/2006/relationships/image" Target="../media/image35.png"/><Relationship Id="rId29" Type="http://schemas.openxmlformats.org/officeDocument/2006/relationships/image" Target="../media/image47.png"/><Relationship Id="rId11" Type="http://schemas.openxmlformats.org/officeDocument/2006/relationships/image" Target="../media/image30.png"/><Relationship Id="rId24" Type="http://schemas.openxmlformats.org/officeDocument/2006/relationships/image" Target="../media/image43.jpeg"/><Relationship Id="rId32" Type="http://schemas.openxmlformats.org/officeDocument/2006/relationships/image" Target="../media/image50.jpeg"/><Relationship Id="rId37" Type="http://schemas.openxmlformats.org/officeDocument/2006/relationships/image" Target="../media/image55.svg"/><Relationship Id="rId40" Type="http://schemas.openxmlformats.org/officeDocument/2006/relationships/image" Target="../media/image57.png"/><Relationship Id="rId45" Type="http://schemas.openxmlformats.org/officeDocument/2006/relationships/image" Target="../media/image62.png"/><Relationship Id="rId53" Type="http://schemas.openxmlformats.org/officeDocument/2006/relationships/image" Target="../media/image70.png"/><Relationship Id="rId5" Type="http://schemas.openxmlformats.org/officeDocument/2006/relationships/image" Target="../media/image24.jpeg"/><Relationship Id="rId19" Type="http://schemas.openxmlformats.org/officeDocument/2006/relationships/image" Target="../media/image38.png"/><Relationship Id="rId4" Type="http://schemas.openxmlformats.org/officeDocument/2006/relationships/image" Target="../media/image23.png"/><Relationship Id="rId9" Type="http://schemas.openxmlformats.org/officeDocument/2006/relationships/image" Target="../media/image28.jpeg"/><Relationship Id="rId14" Type="http://schemas.openxmlformats.org/officeDocument/2006/relationships/image" Target="../media/image33.png"/><Relationship Id="rId22" Type="http://schemas.openxmlformats.org/officeDocument/2006/relationships/image" Target="../media/image41.png"/><Relationship Id="rId27" Type="http://schemas.openxmlformats.org/officeDocument/2006/relationships/image" Target="../media/image45.png"/><Relationship Id="rId30" Type="http://schemas.openxmlformats.org/officeDocument/2006/relationships/image" Target="../media/image48.png"/><Relationship Id="rId35" Type="http://schemas.openxmlformats.org/officeDocument/2006/relationships/image" Target="../media/image53.png"/><Relationship Id="rId43" Type="http://schemas.openxmlformats.org/officeDocument/2006/relationships/image" Target="../media/image60.png"/><Relationship Id="rId48" Type="http://schemas.openxmlformats.org/officeDocument/2006/relationships/image" Target="../media/image65.png"/><Relationship Id="rId56" Type="http://schemas.openxmlformats.org/officeDocument/2006/relationships/image" Target="../media/image73.png"/><Relationship Id="rId8" Type="http://schemas.openxmlformats.org/officeDocument/2006/relationships/image" Target="../media/image27.png"/><Relationship Id="rId51" Type="http://schemas.openxmlformats.org/officeDocument/2006/relationships/image" Target="../media/image68.png"/><Relationship Id="rId3" Type="http://schemas.openxmlformats.org/officeDocument/2006/relationships/image" Target="../media/image22.png"/><Relationship Id="rId12" Type="http://schemas.openxmlformats.org/officeDocument/2006/relationships/image" Target="../media/image31.png"/><Relationship Id="rId17" Type="http://schemas.openxmlformats.org/officeDocument/2006/relationships/image" Target="../media/image36.png"/><Relationship Id="rId25" Type="http://schemas.openxmlformats.org/officeDocument/2006/relationships/oleObject" Target="../embeddings/oleObject1.bin"/><Relationship Id="rId33" Type="http://schemas.openxmlformats.org/officeDocument/2006/relationships/image" Target="../media/image51.png"/><Relationship Id="rId38" Type="http://schemas.openxmlformats.org/officeDocument/2006/relationships/oleObject" Target="../embeddings/oleObject2.bin"/><Relationship Id="rId46" Type="http://schemas.openxmlformats.org/officeDocument/2006/relationships/image" Target="../media/image63.svg"/><Relationship Id="rId20" Type="http://schemas.openxmlformats.org/officeDocument/2006/relationships/image" Target="../media/image39.png"/><Relationship Id="rId41" Type="http://schemas.openxmlformats.org/officeDocument/2006/relationships/image" Target="../media/image58.png"/><Relationship Id="rId54" Type="http://schemas.openxmlformats.org/officeDocument/2006/relationships/image" Target="../media/image71.png"/><Relationship Id="rId1" Type="http://schemas.openxmlformats.org/officeDocument/2006/relationships/slideLayout" Target="../slideLayouts/slideLayout5.xml"/><Relationship Id="rId6" Type="http://schemas.openxmlformats.org/officeDocument/2006/relationships/image" Target="../media/image25.png"/><Relationship Id="rId15" Type="http://schemas.openxmlformats.org/officeDocument/2006/relationships/image" Target="../media/image34.png"/><Relationship Id="rId23" Type="http://schemas.openxmlformats.org/officeDocument/2006/relationships/image" Target="../media/image42.png"/><Relationship Id="rId28" Type="http://schemas.openxmlformats.org/officeDocument/2006/relationships/image" Target="../media/image46.png"/><Relationship Id="rId36" Type="http://schemas.openxmlformats.org/officeDocument/2006/relationships/image" Target="../media/image54.png"/><Relationship Id="rId49" Type="http://schemas.openxmlformats.org/officeDocument/2006/relationships/image" Target="../media/image66.png"/><Relationship Id="rId57" Type="http://schemas.openxmlformats.org/officeDocument/2006/relationships/image" Target="../media/image74.jpeg"/><Relationship Id="rId10" Type="http://schemas.openxmlformats.org/officeDocument/2006/relationships/image" Target="../media/image29.png"/><Relationship Id="rId31" Type="http://schemas.openxmlformats.org/officeDocument/2006/relationships/image" Target="../media/image49.svg"/><Relationship Id="rId44" Type="http://schemas.openxmlformats.org/officeDocument/2006/relationships/image" Target="../media/image61.png"/><Relationship Id="rId52" Type="http://schemas.openxmlformats.org/officeDocument/2006/relationships/image" Target="../media/image69.jpeg"/></Relationships>
</file>

<file path=ppt/slides/_rels/slide50.xml.rels><?xml version="1.0" encoding="UTF-8" standalone="yes"?>
<Relationships xmlns="http://schemas.openxmlformats.org/package/2006/relationships"><Relationship Id="rId3" Type="http://schemas.openxmlformats.org/officeDocument/2006/relationships/image" Target="../media/image90.svg"/><Relationship Id="rId2" Type="http://schemas.openxmlformats.org/officeDocument/2006/relationships/image" Target="../media/image89.png"/><Relationship Id="rId1" Type="http://schemas.openxmlformats.org/officeDocument/2006/relationships/slideLayout" Target="../slideLayouts/slideLayout5.xml"/><Relationship Id="rId6" Type="http://schemas.openxmlformats.org/officeDocument/2006/relationships/image" Target="../media/image152.png"/><Relationship Id="rId5" Type="http://schemas.openxmlformats.org/officeDocument/2006/relationships/image" Target="../media/image236.jpeg"/><Relationship Id="rId4" Type="http://schemas.openxmlformats.org/officeDocument/2006/relationships/image" Target="../media/image224.png"/></Relationships>
</file>

<file path=ppt/slides/_rels/slide5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24.png"/></Relationships>
</file>

<file path=ppt/slides/_rels/slide52.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8" Type="http://schemas.openxmlformats.org/officeDocument/2006/relationships/image" Target="../media/image240.png"/><Relationship Id="rId3" Type="http://schemas.openxmlformats.org/officeDocument/2006/relationships/image" Target="../media/image83.png"/><Relationship Id="rId7" Type="http://schemas.openxmlformats.org/officeDocument/2006/relationships/image" Target="../media/image239.png"/><Relationship Id="rId2" Type="http://schemas.openxmlformats.org/officeDocument/2006/relationships/image" Target="../media/image225.jpeg"/><Relationship Id="rId1" Type="http://schemas.openxmlformats.org/officeDocument/2006/relationships/slideLayout" Target="../slideLayouts/slideLayout4.xml"/><Relationship Id="rId6" Type="http://schemas.openxmlformats.org/officeDocument/2006/relationships/image" Target="../media/image238.png"/><Relationship Id="rId5" Type="http://schemas.openxmlformats.org/officeDocument/2006/relationships/image" Target="../media/image237.png"/><Relationship Id="rId4" Type="http://schemas.openxmlformats.org/officeDocument/2006/relationships/image" Target="../media/image224.png"/><Relationship Id="rId9" Type="http://schemas.openxmlformats.org/officeDocument/2006/relationships/image" Target="../media/image241.png"/></Relationships>
</file>

<file path=ppt/slides/_rels/slide5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242.jpeg"/><Relationship Id="rId1" Type="http://schemas.openxmlformats.org/officeDocument/2006/relationships/slideLayout" Target="../slideLayouts/slideLayout5.xml"/><Relationship Id="rId6" Type="http://schemas.openxmlformats.org/officeDocument/2006/relationships/image" Target="../media/image237.png"/><Relationship Id="rId5" Type="http://schemas.openxmlformats.org/officeDocument/2006/relationships/image" Target="../media/image224.png"/><Relationship Id="rId4" Type="http://schemas.openxmlformats.org/officeDocument/2006/relationships/image" Target="../media/image90.svg"/></Relationships>
</file>

<file path=ppt/slides/_rels/slide55.xml.rels><?xml version="1.0" encoding="UTF-8" standalone="yes"?>
<Relationships xmlns="http://schemas.openxmlformats.org/package/2006/relationships"><Relationship Id="rId3" Type="http://schemas.openxmlformats.org/officeDocument/2006/relationships/image" Target="../media/image90.svg"/><Relationship Id="rId2" Type="http://schemas.openxmlformats.org/officeDocument/2006/relationships/image" Target="../media/image89.png"/><Relationship Id="rId1" Type="http://schemas.openxmlformats.org/officeDocument/2006/relationships/slideLayout" Target="../slideLayouts/slideLayout5.xml"/><Relationship Id="rId6" Type="http://schemas.openxmlformats.org/officeDocument/2006/relationships/image" Target="../media/image243.jpeg"/><Relationship Id="rId5" Type="http://schemas.openxmlformats.org/officeDocument/2006/relationships/image" Target="../media/image238.png"/><Relationship Id="rId4" Type="http://schemas.openxmlformats.org/officeDocument/2006/relationships/image" Target="../media/image224.png"/></Relationships>
</file>

<file path=ppt/slides/_rels/slide56.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image" Target="../media/image244.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246.jpeg"/><Relationship Id="rId1" Type="http://schemas.openxmlformats.org/officeDocument/2006/relationships/slideLayout" Target="../slideLayouts/slideLayout4.xml"/><Relationship Id="rId5" Type="http://schemas.openxmlformats.org/officeDocument/2006/relationships/image" Target="../media/image245.png"/><Relationship Id="rId4" Type="http://schemas.openxmlformats.org/officeDocument/2006/relationships/image" Target="../media/image81.svg"/></Relationships>
</file>

<file path=ppt/slides/_rels/slide58.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8" Type="http://schemas.openxmlformats.org/officeDocument/2006/relationships/image" Target="../media/image182.png"/><Relationship Id="rId13" Type="http://schemas.openxmlformats.org/officeDocument/2006/relationships/image" Target="../media/image253.png"/><Relationship Id="rId18" Type="http://schemas.openxmlformats.org/officeDocument/2006/relationships/image" Target="../media/image258.png"/><Relationship Id="rId3" Type="http://schemas.openxmlformats.org/officeDocument/2006/relationships/image" Target="../media/image246.jpeg"/><Relationship Id="rId7" Type="http://schemas.openxmlformats.org/officeDocument/2006/relationships/image" Target="../media/image249.png"/><Relationship Id="rId12" Type="http://schemas.openxmlformats.org/officeDocument/2006/relationships/image" Target="../media/image252.png"/><Relationship Id="rId17" Type="http://schemas.openxmlformats.org/officeDocument/2006/relationships/image" Target="../media/image257.png"/><Relationship Id="rId2" Type="http://schemas.openxmlformats.org/officeDocument/2006/relationships/image" Target="../media/image247.png"/><Relationship Id="rId16" Type="http://schemas.openxmlformats.org/officeDocument/2006/relationships/image" Target="../media/image256.png"/><Relationship Id="rId1" Type="http://schemas.openxmlformats.org/officeDocument/2006/relationships/slideLayout" Target="../slideLayouts/slideLayout4.xml"/><Relationship Id="rId6" Type="http://schemas.openxmlformats.org/officeDocument/2006/relationships/image" Target="../media/image178.png"/><Relationship Id="rId11" Type="http://schemas.openxmlformats.org/officeDocument/2006/relationships/image" Target="../media/image251.png"/><Relationship Id="rId5" Type="http://schemas.openxmlformats.org/officeDocument/2006/relationships/image" Target="../media/image248.png"/><Relationship Id="rId15" Type="http://schemas.openxmlformats.org/officeDocument/2006/relationships/image" Target="../media/image255.png"/><Relationship Id="rId10" Type="http://schemas.openxmlformats.org/officeDocument/2006/relationships/image" Target="../media/image250.png"/><Relationship Id="rId4" Type="http://schemas.openxmlformats.org/officeDocument/2006/relationships/image" Target="../media/image245.png"/><Relationship Id="rId9" Type="http://schemas.openxmlformats.org/officeDocument/2006/relationships/image" Target="../media/image179.png"/><Relationship Id="rId14" Type="http://schemas.openxmlformats.org/officeDocument/2006/relationships/image" Target="../media/image25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259.jpeg"/><Relationship Id="rId1" Type="http://schemas.openxmlformats.org/officeDocument/2006/relationships/slideLayout" Target="../slideLayouts/slideLayout5.xml"/><Relationship Id="rId6" Type="http://schemas.openxmlformats.org/officeDocument/2006/relationships/image" Target="../media/image260.jpeg"/><Relationship Id="rId5" Type="http://schemas.openxmlformats.org/officeDocument/2006/relationships/image" Target="../media/image245.png"/><Relationship Id="rId4" Type="http://schemas.openxmlformats.org/officeDocument/2006/relationships/image" Target="../media/image90.svg"/></Relationships>
</file>

<file path=ppt/slides/_rels/slide61.xml.rels><?xml version="1.0" encoding="UTF-8" standalone="yes"?>
<Relationships xmlns="http://schemas.openxmlformats.org/package/2006/relationships"><Relationship Id="rId3" Type="http://schemas.openxmlformats.org/officeDocument/2006/relationships/image" Target="../media/image90.svg"/><Relationship Id="rId2" Type="http://schemas.openxmlformats.org/officeDocument/2006/relationships/image" Target="../media/image89.png"/><Relationship Id="rId1" Type="http://schemas.openxmlformats.org/officeDocument/2006/relationships/slideLayout" Target="../slideLayouts/slideLayout5.xml"/><Relationship Id="rId6" Type="http://schemas.openxmlformats.org/officeDocument/2006/relationships/image" Target="../media/image262.jpeg"/><Relationship Id="rId5" Type="http://schemas.openxmlformats.org/officeDocument/2006/relationships/image" Target="../media/image261.png"/><Relationship Id="rId4" Type="http://schemas.openxmlformats.org/officeDocument/2006/relationships/image" Target="../media/image245.png"/></Relationships>
</file>

<file path=ppt/slides/_rels/slide62.xml.rels><?xml version="1.0" encoding="UTF-8" standalone="yes"?>
<Relationships xmlns="http://schemas.openxmlformats.org/package/2006/relationships"><Relationship Id="rId2" Type="http://schemas.openxmlformats.org/officeDocument/2006/relationships/image" Target="../media/image263.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slide" Target="slide39.xml"/><Relationship Id="rId3" Type="http://schemas.openxmlformats.org/officeDocument/2006/relationships/image" Target="../media/image18.jpeg"/><Relationship Id="rId7" Type="http://schemas.openxmlformats.org/officeDocument/2006/relationships/slide" Target="slide44.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slide" Target="slide33.xml"/><Relationship Id="rId11" Type="http://schemas.openxmlformats.org/officeDocument/2006/relationships/slide" Target="slide8.xml"/><Relationship Id="rId5" Type="http://schemas.openxmlformats.org/officeDocument/2006/relationships/image" Target="../media/image76.png"/><Relationship Id="rId10" Type="http://schemas.openxmlformats.org/officeDocument/2006/relationships/slide" Target="slide13.xml"/><Relationship Id="rId4" Type="http://schemas.openxmlformats.org/officeDocument/2006/relationships/image" Target="../media/image75.png"/><Relationship Id="rId9" Type="http://schemas.openxmlformats.org/officeDocument/2006/relationships/slide" Target="slide56.xml"/></Relationships>
</file>

<file path=ppt/slides/_rels/slide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4.xml"/><Relationship Id="rId5" Type="http://schemas.openxmlformats.org/officeDocument/2006/relationships/image" Target="../media/image78.png"/><Relationship Id="rId4" Type="http://schemas.openxmlformats.org/officeDocument/2006/relationships/image" Target="../media/image8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descr="Kuva, joka sisältää kohteen valo, taide&#10;&#10;Kuvaus luotu automaattisesti">
            <a:extLst>
              <a:ext uri="{FF2B5EF4-FFF2-40B4-BE49-F238E27FC236}">
                <a16:creationId xmlns:a16="http://schemas.microsoft.com/office/drawing/2014/main" id="{997140BE-C2E0-6B0E-988B-0D152C525680}"/>
              </a:ext>
            </a:extLst>
          </p:cNvPr>
          <p:cNvPicPr>
            <a:picLocks noChangeAspect="1"/>
          </p:cNvPicPr>
          <p:nvPr/>
        </p:nvPicPr>
        <p:blipFill>
          <a:blip r:embed="rId2"/>
          <a:stretch>
            <a:fillRect/>
          </a:stretch>
        </p:blipFill>
        <p:spPr>
          <a:xfrm>
            <a:off x="2467" y="0"/>
            <a:ext cx="12187066" cy="6858000"/>
          </a:xfrm>
          <a:prstGeom prst="rect">
            <a:avLst/>
          </a:prstGeom>
        </p:spPr>
      </p:pic>
      <p:pic>
        <p:nvPicPr>
          <p:cNvPr id="7" name="Google Shape;560;p66">
            <a:extLst>
              <a:ext uri="{FF2B5EF4-FFF2-40B4-BE49-F238E27FC236}">
                <a16:creationId xmlns:a16="http://schemas.microsoft.com/office/drawing/2014/main" id="{33E6DA2C-EA0A-7623-0F94-38FDECA2BB4B}"/>
              </a:ext>
            </a:extLst>
          </p:cNvPr>
          <p:cNvPicPr preferRelativeResize="0"/>
          <p:nvPr/>
        </p:nvPicPr>
        <p:blipFill>
          <a:blip r:embed="rId3">
            <a:alphaModFix/>
          </a:blip>
          <a:stretch>
            <a:fillRect/>
          </a:stretch>
        </p:blipFill>
        <p:spPr>
          <a:xfrm>
            <a:off x="2479592" y="1739460"/>
            <a:ext cx="4679950" cy="1343949"/>
          </a:xfrm>
          <a:prstGeom prst="rect">
            <a:avLst/>
          </a:prstGeom>
          <a:noFill/>
          <a:ln>
            <a:noFill/>
          </a:ln>
        </p:spPr>
      </p:pic>
      <p:sp>
        <p:nvSpPr>
          <p:cNvPr id="10" name="Titel 1">
            <a:extLst>
              <a:ext uri="{FF2B5EF4-FFF2-40B4-BE49-F238E27FC236}">
                <a16:creationId xmlns:a16="http://schemas.microsoft.com/office/drawing/2014/main" id="{5FC8A9B1-0AD8-E5AE-DE4C-02FC8B0C4E20}"/>
              </a:ext>
            </a:extLst>
          </p:cNvPr>
          <p:cNvSpPr txBox="1">
            <a:spLocks/>
          </p:cNvSpPr>
          <p:nvPr/>
        </p:nvSpPr>
        <p:spPr>
          <a:xfrm>
            <a:off x="2479592" y="3352801"/>
            <a:ext cx="5976395" cy="2020886"/>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120000"/>
              </a:lnSpc>
              <a:spcBef>
                <a:spcPts val="0"/>
              </a:spcBef>
              <a:spcAft>
                <a:spcPts val="0"/>
              </a:spcAft>
              <a:buClr>
                <a:schemeClr val="lt1"/>
              </a:buClr>
              <a:buSzPts val="2700"/>
              <a:buFont typeface="Bookman Old Style"/>
              <a:buNone/>
              <a:defRPr sz="3600" b="0" i="0" kern="1200">
                <a:solidFill>
                  <a:schemeClr val="lt1"/>
                </a:solidFill>
                <a:latin typeface="Bookman Old Style" panose="02050604050505020204" pitchFamily="18" charset="0"/>
                <a:ea typeface="+mj-ea"/>
                <a:cs typeface="+mj-cs"/>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pPr>
              <a:lnSpc>
                <a:spcPts val="6000"/>
              </a:lnSpc>
            </a:pPr>
            <a:r>
              <a:rPr lang="en-GB" sz="5000">
                <a:solidFill>
                  <a:srgbClr val="FFFFFF"/>
                </a:solidFill>
                <a:latin typeface="Bookman Old Style"/>
              </a:rPr>
              <a:t>Technology </a:t>
            </a:r>
            <a:br>
              <a:rPr lang="en-GB" sz="5000"/>
            </a:br>
            <a:r>
              <a:rPr lang="en-GB" sz="5000">
                <a:solidFill>
                  <a:srgbClr val="FFFFFF"/>
                </a:solidFill>
                <a:latin typeface="Franklin Gothic Demi"/>
                <a:ea typeface="Libre Franklin"/>
                <a:cs typeface="Libre Franklin"/>
                <a:sym typeface="Libre Franklin"/>
              </a:rPr>
              <a:t>in good company</a:t>
            </a:r>
            <a:endParaRPr lang="en-GB">
              <a:latin typeface="Franklin Gothic Demi"/>
            </a:endParaRPr>
          </a:p>
        </p:txBody>
      </p:sp>
    </p:spTree>
    <p:extLst>
      <p:ext uri="{BB962C8B-B14F-4D97-AF65-F5344CB8AC3E}">
        <p14:creationId xmlns:p14="http://schemas.microsoft.com/office/powerpoint/2010/main" val="3145887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10" descr="Logo, company name&#10;&#10;Description automatically generated">
            <a:extLst>
              <a:ext uri="{FF2B5EF4-FFF2-40B4-BE49-F238E27FC236}">
                <a16:creationId xmlns:a16="http://schemas.microsoft.com/office/drawing/2014/main" id="{1F2FBA4F-49AA-C0D8-AE6D-E1E928E986C9}"/>
              </a:ext>
            </a:extLst>
          </p:cNvPr>
          <p:cNvPicPr>
            <a:picLocks noChangeAspect="1"/>
          </p:cNvPicPr>
          <p:nvPr/>
        </p:nvPicPr>
        <p:blipFill>
          <a:blip r:embed="rId2"/>
          <a:stretch>
            <a:fillRect/>
          </a:stretch>
        </p:blipFill>
        <p:spPr>
          <a:xfrm>
            <a:off x="2813389" y="2531317"/>
            <a:ext cx="1541836" cy="985498"/>
          </a:xfrm>
          <a:prstGeom prst="rect">
            <a:avLst/>
          </a:prstGeom>
        </p:spPr>
      </p:pic>
      <p:pic>
        <p:nvPicPr>
          <p:cNvPr id="8" name="Pladsholder til billede 7">
            <a:extLst>
              <a:ext uri="{FF2B5EF4-FFF2-40B4-BE49-F238E27FC236}">
                <a16:creationId xmlns:a16="http://schemas.microsoft.com/office/drawing/2014/main" id="{AEE9B4EE-34AD-D567-4F6F-3CC5DCA250A0}"/>
              </a:ext>
            </a:extLst>
          </p:cNvPr>
          <p:cNvPicPr>
            <a:picLocks noGrp="1" noChangeAspect="1"/>
          </p:cNvPicPr>
          <p:nvPr>
            <p:ph type="pic" sz="quarter" idx="14"/>
          </p:nvPr>
        </p:nvPicPr>
        <p:blipFill>
          <a:blip r:embed="rId3"/>
          <a:srcRect/>
          <a:stretch/>
        </p:blipFill>
        <p:spPr>
          <a:xfrm>
            <a:off x="6924675" y="0"/>
            <a:ext cx="6325499" cy="6858000"/>
          </a:xfrm>
        </p:spPr>
      </p:pic>
      <p:sp>
        <p:nvSpPr>
          <p:cNvPr id="3" name="Titel 2">
            <a:extLst>
              <a:ext uri="{FF2B5EF4-FFF2-40B4-BE49-F238E27FC236}">
                <a16:creationId xmlns:a16="http://schemas.microsoft.com/office/drawing/2014/main" id="{7AFD0AEC-AA1B-DC29-FBCD-471B107A9375}"/>
              </a:ext>
            </a:extLst>
          </p:cNvPr>
          <p:cNvSpPr>
            <a:spLocks noGrp="1"/>
          </p:cNvSpPr>
          <p:nvPr>
            <p:ph type="title"/>
          </p:nvPr>
        </p:nvSpPr>
        <p:spPr/>
        <p:txBody>
          <a:bodyPr/>
          <a:lstStyle/>
          <a:p>
            <a:r>
              <a:rPr lang="en-GB">
                <a:solidFill>
                  <a:schemeClr val="tx1"/>
                </a:solidFill>
                <a:latin typeface="Bookman Old Style"/>
              </a:rPr>
              <a:t>Some of our customers</a:t>
            </a:r>
          </a:p>
        </p:txBody>
      </p:sp>
      <p:pic>
        <p:nvPicPr>
          <p:cNvPr id="21" name="Google Shape;770;p76">
            <a:extLst>
              <a:ext uri="{FF2B5EF4-FFF2-40B4-BE49-F238E27FC236}">
                <a16:creationId xmlns:a16="http://schemas.microsoft.com/office/drawing/2014/main" id="{A7004A58-113C-E857-F9A4-59C5E687BA1F}"/>
              </a:ext>
            </a:extLst>
          </p:cNvPr>
          <p:cNvPicPr preferRelativeResize="0"/>
          <p:nvPr/>
        </p:nvPicPr>
        <p:blipFill>
          <a:blip r:embed="rId4">
            <a:alphaModFix/>
          </a:blip>
          <a:stretch>
            <a:fillRect/>
          </a:stretch>
        </p:blipFill>
        <p:spPr>
          <a:xfrm>
            <a:off x="1204601" y="3918436"/>
            <a:ext cx="1630651" cy="744988"/>
          </a:xfrm>
          <a:prstGeom prst="rect">
            <a:avLst/>
          </a:prstGeom>
          <a:noFill/>
          <a:ln>
            <a:noFill/>
          </a:ln>
        </p:spPr>
      </p:pic>
      <p:pic>
        <p:nvPicPr>
          <p:cNvPr id="20" name="Google Shape;769;p76">
            <a:extLst>
              <a:ext uri="{FF2B5EF4-FFF2-40B4-BE49-F238E27FC236}">
                <a16:creationId xmlns:a16="http://schemas.microsoft.com/office/drawing/2014/main" id="{ACE69F5E-E9B8-4986-1019-125657F7034C}"/>
              </a:ext>
            </a:extLst>
          </p:cNvPr>
          <p:cNvPicPr preferRelativeResize="0"/>
          <p:nvPr/>
        </p:nvPicPr>
        <p:blipFill>
          <a:blip r:embed="rId5">
            <a:alphaModFix/>
          </a:blip>
          <a:stretch>
            <a:fillRect/>
          </a:stretch>
        </p:blipFill>
        <p:spPr>
          <a:xfrm>
            <a:off x="1205862" y="4991278"/>
            <a:ext cx="1761914" cy="832435"/>
          </a:xfrm>
          <a:prstGeom prst="rect">
            <a:avLst/>
          </a:prstGeom>
          <a:noFill/>
          <a:ln>
            <a:noFill/>
          </a:ln>
        </p:spPr>
      </p:pic>
      <p:sp>
        <p:nvSpPr>
          <p:cNvPr id="2" name="Google Shape;754;p75">
            <a:extLst>
              <a:ext uri="{FF2B5EF4-FFF2-40B4-BE49-F238E27FC236}">
                <a16:creationId xmlns:a16="http://schemas.microsoft.com/office/drawing/2014/main" id="{211CA578-999A-86BD-2500-ECD433F984C3}"/>
              </a:ext>
            </a:extLst>
          </p:cNvPr>
          <p:cNvSpPr/>
          <p:nvPr/>
        </p:nvSpPr>
        <p:spPr>
          <a:xfrm>
            <a:off x="5830853" y="3837872"/>
            <a:ext cx="3646313" cy="1779792"/>
          </a:xfrm>
          <a:prstGeom prst="roundRect">
            <a:avLst>
              <a:gd name="adj" fmla="val 13178"/>
            </a:avLst>
          </a:prstGeom>
          <a:solidFill>
            <a:schemeClr val="accent1"/>
          </a:solidFill>
          <a:ln w="9525" cap="flat" cmpd="sng">
            <a:noFill/>
            <a:prstDash val="solid"/>
            <a:round/>
            <a:headEnd type="none" w="sm" len="sm"/>
            <a:tailEnd type="none" w="sm" len="sm"/>
          </a:ln>
        </p:spPr>
        <p:txBody>
          <a:bodyPr spcFirstLastPara="1" wrap="square" lIns="91425" tIns="91425" rIns="91425" bIns="91425" anchor="ctr" anchorCtr="0">
            <a:noAutofit/>
          </a:bodyPr>
          <a:lstStyle/>
          <a:p>
            <a:r>
              <a:rPr lang="en-GB" sz="1600"/>
              <a:t>We have implemented hundreds of projects for Finnish enterprises and public sector organisations in the area of service design, process design and digitalisation roadmaps.</a:t>
            </a:r>
          </a:p>
        </p:txBody>
      </p:sp>
      <p:pic>
        <p:nvPicPr>
          <p:cNvPr id="6" name="Picture 6" descr="Logo, company name&#10;&#10;Description automatically generated">
            <a:extLst>
              <a:ext uri="{FF2B5EF4-FFF2-40B4-BE49-F238E27FC236}">
                <a16:creationId xmlns:a16="http://schemas.microsoft.com/office/drawing/2014/main" id="{DD7ED4B2-C38C-CDC7-701C-BB9FB170859D}"/>
              </a:ext>
            </a:extLst>
          </p:cNvPr>
          <p:cNvPicPr>
            <a:picLocks noChangeAspect="1"/>
          </p:cNvPicPr>
          <p:nvPr/>
        </p:nvPicPr>
        <p:blipFill>
          <a:blip r:embed="rId6"/>
          <a:stretch>
            <a:fillRect/>
          </a:stretch>
        </p:blipFill>
        <p:spPr>
          <a:xfrm>
            <a:off x="702322" y="1353116"/>
            <a:ext cx="1508501" cy="1207361"/>
          </a:xfrm>
          <a:prstGeom prst="rect">
            <a:avLst/>
          </a:prstGeom>
        </p:spPr>
      </p:pic>
      <p:pic>
        <p:nvPicPr>
          <p:cNvPr id="7" name="Picture 8" descr="A picture containing text, clipart&#10;&#10;Description automatically generated">
            <a:extLst>
              <a:ext uri="{FF2B5EF4-FFF2-40B4-BE49-F238E27FC236}">
                <a16:creationId xmlns:a16="http://schemas.microsoft.com/office/drawing/2014/main" id="{F719140B-2A10-2A61-BEED-79B7EB4FA217}"/>
              </a:ext>
            </a:extLst>
          </p:cNvPr>
          <p:cNvPicPr>
            <a:picLocks noChangeAspect="1"/>
          </p:cNvPicPr>
          <p:nvPr/>
        </p:nvPicPr>
        <p:blipFill>
          <a:blip r:embed="rId7"/>
          <a:stretch>
            <a:fillRect/>
          </a:stretch>
        </p:blipFill>
        <p:spPr>
          <a:xfrm>
            <a:off x="3324613" y="5242351"/>
            <a:ext cx="1859551" cy="389632"/>
          </a:xfrm>
          <a:prstGeom prst="rect">
            <a:avLst/>
          </a:prstGeom>
        </p:spPr>
      </p:pic>
      <p:pic>
        <p:nvPicPr>
          <p:cNvPr id="11" name="Picture 11" descr="Icon&#10;&#10;Description automatically generated">
            <a:extLst>
              <a:ext uri="{FF2B5EF4-FFF2-40B4-BE49-F238E27FC236}">
                <a16:creationId xmlns:a16="http://schemas.microsoft.com/office/drawing/2014/main" id="{B42708DE-C057-A7B8-6ADD-88C9A85A7EB2}"/>
              </a:ext>
            </a:extLst>
          </p:cNvPr>
          <p:cNvPicPr>
            <a:picLocks noChangeAspect="1"/>
          </p:cNvPicPr>
          <p:nvPr/>
        </p:nvPicPr>
        <p:blipFill>
          <a:blip r:embed="rId8"/>
          <a:stretch>
            <a:fillRect/>
          </a:stretch>
        </p:blipFill>
        <p:spPr>
          <a:xfrm>
            <a:off x="4916469" y="2654280"/>
            <a:ext cx="771723" cy="773262"/>
          </a:xfrm>
          <a:prstGeom prst="rect">
            <a:avLst/>
          </a:prstGeom>
        </p:spPr>
      </p:pic>
      <p:pic>
        <p:nvPicPr>
          <p:cNvPr id="12" name="Picture 12" descr="Logo, company name&#10;&#10;Description automatically generated">
            <a:extLst>
              <a:ext uri="{FF2B5EF4-FFF2-40B4-BE49-F238E27FC236}">
                <a16:creationId xmlns:a16="http://schemas.microsoft.com/office/drawing/2014/main" id="{01C7428F-4B6C-F58F-591E-E28D5006FEEF}"/>
              </a:ext>
            </a:extLst>
          </p:cNvPr>
          <p:cNvPicPr>
            <a:picLocks noChangeAspect="1"/>
          </p:cNvPicPr>
          <p:nvPr/>
        </p:nvPicPr>
        <p:blipFill>
          <a:blip r:embed="rId9"/>
          <a:stretch>
            <a:fillRect/>
          </a:stretch>
        </p:blipFill>
        <p:spPr>
          <a:xfrm>
            <a:off x="4829012" y="1547810"/>
            <a:ext cx="946395" cy="764596"/>
          </a:xfrm>
          <a:prstGeom prst="rect">
            <a:avLst/>
          </a:prstGeom>
        </p:spPr>
      </p:pic>
      <p:pic>
        <p:nvPicPr>
          <p:cNvPr id="17" name="Google Shape;766;p76">
            <a:extLst>
              <a:ext uri="{FF2B5EF4-FFF2-40B4-BE49-F238E27FC236}">
                <a16:creationId xmlns:a16="http://schemas.microsoft.com/office/drawing/2014/main" id="{D6DF54D2-EDAC-426D-5DDA-5020CAB3ADB7}"/>
              </a:ext>
            </a:extLst>
          </p:cNvPr>
          <p:cNvPicPr preferRelativeResize="0"/>
          <p:nvPr/>
        </p:nvPicPr>
        <p:blipFill>
          <a:blip r:embed="rId10">
            <a:alphaModFix/>
          </a:blip>
          <a:stretch>
            <a:fillRect/>
          </a:stretch>
        </p:blipFill>
        <p:spPr>
          <a:xfrm>
            <a:off x="700431" y="2552864"/>
            <a:ext cx="2016676" cy="922471"/>
          </a:xfrm>
          <a:prstGeom prst="rect">
            <a:avLst/>
          </a:prstGeom>
          <a:noFill/>
          <a:ln>
            <a:noFill/>
          </a:ln>
        </p:spPr>
      </p:pic>
      <p:pic>
        <p:nvPicPr>
          <p:cNvPr id="4" name="Kuva 3" descr="Kuva, joka sisältää kohteen Fontti, logo, Grafiikka, valkoinen&#10;&#10;Kuvaus luotu automaattisesti">
            <a:extLst>
              <a:ext uri="{FF2B5EF4-FFF2-40B4-BE49-F238E27FC236}">
                <a16:creationId xmlns:a16="http://schemas.microsoft.com/office/drawing/2014/main" id="{2A267627-3046-2607-C612-6F9132730D80}"/>
              </a:ext>
            </a:extLst>
          </p:cNvPr>
          <p:cNvPicPr>
            <a:picLocks noChangeAspect="1"/>
          </p:cNvPicPr>
          <p:nvPr/>
        </p:nvPicPr>
        <p:blipFill>
          <a:blip r:embed="rId11"/>
          <a:stretch>
            <a:fillRect/>
          </a:stretch>
        </p:blipFill>
        <p:spPr>
          <a:xfrm>
            <a:off x="3358778" y="3851885"/>
            <a:ext cx="1882476" cy="876979"/>
          </a:xfrm>
          <a:prstGeom prst="rect">
            <a:avLst/>
          </a:prstGeom>
        </p:spPr>
      </p:pic>
      <p:pic>
        <p:nvPicPr>
          <p:cNvPr id="13" name="Google Shape;669;p69" descr="Kuva, joka sisältää kohteen teksti, clipart&#10;&#10;Kuvaus luotu automaattisesti">
            <a:extLst>
              <a:ext uri="{FF2B5EF4-FFF2-40B4-BE49-F238E27FC236}">
                <a16:creationId xmlns:a16="http://schemas.microsoft.com/office/drawing/2014/main" id="{067DD238-0821-F2D9-F6DD-5469B6116E68}"/>
              </a:ext>
            </a:extLst>
          </p:cNvPr>
          <p:cNvPicPr preferRelativeResize="0"/>
          <p:nvPr/>
        </p:nvPicPr>
        <p:blipFill rotWithShape="1">
          <a:blip r:embed="rId12">
            <a:alphaModFix/>
          </a:blip>
          <a:srcRect/>
          <a:stretch/>
        </p:blipFill>
        <p:spPr>
          <a:xfrm>
            <a:off x="2812902" y="1549071"/>
            <a:ext cx="1501219" cy="842096"/>
          </a:xfrm>
          <a:prstGeom prst="rect">
            <a:avLst/>
          </a:prstGeom>
          <a:noFill/>
          <a:ln>
            <a:noFill/>
          </a:ln>
        </p:spPr>
      </p:pic>
      <p:pic>
        <p:nvPicPr>
          <p:cNvPr id="14" name="Kuva 13">
            <a:extLst>
              <a:ext uri="{FF2B5EF4-FFF2-40B4-BE49-F238E27FC236}">
                <a16:creationId xmlns:a16="http://schemas.microsoft.com/office/drawing/2014/main" id="{C47CBBBF-0077-D5C0-30C4-19C791E54172}"/>
              </a:ext>
            </a:extLst>
          </p:cNvPr>
          <p:cNvPicPr>
            <a:picLocks noChangeAspect="1"/>
          </p:cNvPicPr>
          <p:nvPr/>
        </p:nvPicPr>
        <p:blipFill>
          <a:blip r:embed="rId13"/>
          <a:srcRect/>
          <a:stretch/>
        </p:blipFill>
        <p:spPr>
          <a:xfrm>
            <a:off x="10630788" y="476248"/>
            <a:ext cx="965142" cy="969164"/>
          </a:xfrm>
          <a:prstGeom prst="rect">
            <a:avLst/>
          </a:prstGeom>
        </p:spPr>
      </p:pic>
    </p:spTree>
    <p:extLst>
      <p:ext uri="{BB962C8B-B14F-4D97-AF65-F5344CB8AC3E}">
        <p14:creationId xmlns:p14="http://schemas.microsoft.com/office/powerpoint/2010/main" val="31065556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frundet rektangel 5">
            <a:extLst>
              <a:ext uri="{FF2B5EF4-FFF2-40B4-BE49-F238E27FC236}">
                <a16:creationId xmlns:a16="http://schemas.microsoft.com/office/drawing/2014/main" id="{65A36A19-A3BE-CF8A-ACD2-4F2E87D9911F}"/>
              </a:ext>
            </a:extLst>
          </p:cNvPr>
          <p:cNvSpPr/>
          <p:nvPr/>
        </p:nvSpPr>
        <p:spPr>
          <a:xfrm>
            <a:off x="587375" y="1800620"/>
            <a:ext cx="5400675" cy="3887787"/>
          </a:xfrm>
          <a:prstGeom prst="roundRect">
            <a:avLst>
              <a:gd name="adj" fmla="val 7687"/>
            </a:avLst>
          </a:prstGeom>
          <a:solidFill>
            <a:srgbClr val="003E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solidFill>
                <a:srgbClr val="FFFFFF"/>
              </a:solidFill>
            </a:endParaRPr>
          </a:p>
        </p:txBody>
      </p:sp>
      <p:sp>
        <p:nvSpPr>
          <p:cNvPr id="16" name="Titel 2">
            <a:extLst>
              <a:ext uri="{FF2B5EF4-FFF2-40B4-BE49-F238E27FC236}">
                <a16:creationId xmlns:a16="http://schemas.microsoft.com/office/drawing/2014/main" id="{2F22CB1F-6EA1-4022-1740-F87F35A78171}"/>
              </a:ext>
            </a:extLst>
          </p:cNvPr>
          <p:cNvSpPr txBox="1">
            <a:spLocks/>
          </p:cNvSpPr>
          <p:nvPr/>
        </p:nvSpPr>
        <p:spPr>
          <a:xfrm>
            <a:off x="587375" y="476250"/>
            <a:ext cx="8700558" cy="641470"/>
          </a:xfrm>
          <a:prstGeom prst="rect">
            <a:avLst/>
          </a:prstGeom>
        </p:spPr>
        <p:txBody>
          <a:bodyPr vert="horz" lIns="0" tIns="0" rIns="0" bIns="0" rtlCol="0" anchor="t" anchorCtr="0">
            <a:noAutofit/>
          </a:bodyPr>
          <a:lstStyle>
            <a:lvl1pPr algn="l" defTabSz="914400" rtl="0" eaLnBrk="1" latinLnBrk="0" hangingPunct="1">
              <a:lnSpc>
                <a:spcPts val="4320"/>
              </a:lnSpc>
              <a:spcBef>
                <a:spcPct val="0"/>
              </a:spcBef>
              <a:buNone/>
              <a:defRPr sz="3600" b="0" i="0" kern="1200">
                <a:solidFill>
                  <a:srgbClr val="171717"/>
                </a:solidFill>
                <a:latin typeface="Bookman Old Style" panose="02050604050505020204" pitchFamily="18" charset="0"/>
                <a:ea typeface="+mj-ea"/>
                <a:cs typeface="+mj-cs"/>
              </a:defRPr>
            </a:lvl1pPr>
          </a:lstStyle>
          <a:p>
            <a:r>
              <a:rPr lang="da-DK">
                <a:solidFill>
                  <a:schemeClr val="tx1"/>
                </a:solidFill>
                <a:latin typeface="Bookman Old Style"/>
              </a:rPr>
              <a:t>Customer </a:t>
            </a:r>
            <a:r>
              <a:rPr lang="da-DK" err="1">
                <a:solidFill>
                  <a:schemeClr val="tx1"/>
                </a:solidFill>
                <a:latin typeface="Bookman Old Style"/>
              </a:rPr>
              <a:t>success</a:t>
            </a:r>
            <a:r>
              <a:rPr lang="da-DK">
                <a:solidFill>
                  <a:schemeClr val="tx1"/>
                </a:solidFill>
                <a:latin typeface="Bookman Old Style"/>
              </a:rPr>
              <a:t> </a:t>
            </a:r>
            <a:r>
              <a:rPr lang="da-DK" err="1">
                <a:solidFill>
                  <a:schemeClr val="tx1"/>
                </a:solidFill>
                <a:latin typeface="Bookman Old Style"/>
              </a:rPr>
              <a:t>stories</a:t>
            </a:r>
            <a:r>
              <a:rPr lang="da-DK">
                <a:solidFill>
                  <a:schemeClr val="tx1"/>
                </a:solidFill>
                <a:latin typeface="Bookman Old Style"/>
              </a:rPr>
              <a:t>: </a:t>
            </a:r>
            <a:br>
              <a:rPr lang="da-DK">
                <a:solidFill>
                  <a:schemeClr val="tx1"/>
                </a:solidFill>
                <a:latin typeface="Bookman Old Style"/>
              </a:rPr>
            </a:br>
            <a:r>
              <a:rPr lang="en-GB" err="1">
                <a:solidFill>
                  <a:schemeClr val="tx1"/>
                </a:solidFill>
                <a:latin typeface="Bookman Old Style"/>
              </a:rPr>
              <a:t>Fintraffic</a:t>
            </a:r>
            <a:r>
              <a:rPr lang="en-GB">
                <a:solidFill>
                  <a:schemeClr val="tx1"/>
                </a:solidFill>
                <a:latin typeface="Bookman Old Style"/>
              </a:rPr>
              <a:t> – mobile app</a:t>
            </a:r>
            <a:endParaRPr lang="en-GB">
              <a:solidFill>
                <a:schemeClr val="tx1"/>
              </a:solidFill>
            </a:endParaRPr>
          </a:p>
        </p:txBody>
      </p:sp>
      <p:sp>
        <p:nvSpPr>
          <p:cNvPr id="17" name="Sisällön paikkamerkki 43">
            <a:extLst>
              <a:ext uri="{FF2B5EF4-FFF2-40B4-BE49-F238E27FC236}">
                <a16:creationId xmlns:a16="http://schemas.microsoft.com/office/drawing/2014/main" id="{8E1D9216-CA9F-076B-5255-CBB242BF24A0}"/>
              </a:ext>
            </a:extLst>
          </p:cNvPr>
          <p:cNvSpPr>
            <a:spLocks noGrp="1"/>
          </p:cNvSpPr>
          <p:nvPr>
            <p:ph sz="quarter" idx="10"/>
          </p:nvPr>
        </p:nvSpPr>
        <p:spPr>
          <a:xfrm>
            <a:off x="1260388" y="2133868"/>
            <a:ext cx="4408513" cy="3196340"/>
          </a:xfrm>
        </p:spPr>
        <p:txBody>
          <a:bodyPr vert="horz" lIns="0" tIns="0" rIns="0" bIns="0" rtlCol="0" anchor="t">
            <a:noAutofit/>
          </a:bodyPr>
          <a:lstStyle/>
          <a:p>
            <a:r>
              <a:rPr lang="en-GB">
                <a:solidFill>
                  <a:schemeClr val="bg1"/>
                </a:solidFill>
                <a:latin typeface="Franklin Gothic Book"/>
                <a:ea typeface="Yu Gothic Light"/>
              </a:rPr>
              <a:t>We designed a web and mobile application for </a:t>
            </a:r>
            <a:r>
              <a:rPr lang="en-GB" err="1">
                <a:solidFill>
                  <a:schemeClr val="bg1"/>
                </a:solidFill>
                <a:latin typeface="Franklin Gothic Book"/>
                <a:ea typeface="Yu Gothic Light"/>
              </a:rPr>
              <a:t>Fintraffic</a:t>
            </a:r>
            <a:r>
              <a:rPr lang="en-GB">
                <a:solidFill>
                  <a:schemeClr val="bg1"/>
                </a:solidFill>
                <a:latin typeface="Franklin Gothic Book"/>
                <a:ea typeface="Yu Gothic Light"/>
              </a:rPr>
              <a:t> for planning national transportation in road, sea, train and air transportation. Applications give an online status of traffic as well provide a tool to plan your journeys for all citizens in Finland.</a:t>
            </a:r>
            <a:endParaRPr lang="en-GB">
              <a:solidFill>
                <a:schemeClr val="bg1"/>
              </a:solidFill>
            </a:endParaRPr>
          </a:p>
          <a:p>
            <a:endParaRPr lang="en-GB">
              <a:solidFill>
                <a:schemeClr val="bg1"/>
              </a:solidFill>
            </a:endParaRPr>
          </a:p>
          <a:p>
            <a:pPr>
              <a:buClr>
                <a:schemeClr val="bg1"/>
              </a:buClr>
            </a:pPr>
            <a:r>
              <a:rPr lang="en-GB">
                <a:solidFill>
                  <a:schemeClr val="bg1"/>
                </a:solidFill>
                <a:latin typeface="Franklin Gothic Demi"/>
                <a:ea typeface="Yu Gothic Light"/>
              </a:rPr>
              <a:t>Our team covered the following areas:</a:t>
            </a:r>
            <a:endParaRPr lang="en-GB">
              <a:solidFill>
                <a:schemeClr val="bg1"/>
              </a:solidFill>
              <a:latin typeface="Franklin Gothic Demi"/>
            </a:endParaRPr>
          </a:p>
          <a:p>
            <a:pPr marL="285750" indent="-285750">
              <a:buClr>
                <a:schemeClr val="bg1"/>
              </a:buClr>
              <a:buFont typeface="Franklin Gothic Book" panose="020B0503020102020204" pitchFamily="34" charset="0"/>
              <a:buChar char="–"/>
            </a:pPr>
            <a:r>
              <a:rPr lang="en-GB">
                <a:solidFill>
                  <a:schemeClr val="bg1"/>
                </a:solidFill>
                <a:latin typeface="Franklin Gothic Book"/>
                <a:ea typeface="Yu Gothic Light"/>
              </a:rPr>
              <a:t>Workshops, observing and interviews to define the needs and concept of the solution</a:t>
            </a:r>
          </a:p>
          <a:p>
            <a:pPr marL="285750" indent="-285750">
              <a:buClr>
                <a:schemeClr val="bg1"/>
              </a:buClr>
              <a:buFont typeface="Franklin Gothic Book" panose="020B0503020102020204" pitchFamily="34" charset="0"/>
              <a:buChar char="–"/>
            </a:pPr>
            <a:r>
              <a:rPr lang="en-GB">
                <a:solidFill>
                  <a:schemeClr val="bg1"/>
                </a:solidFill>
                <a:latin typeface="Franklin Gothic Book"/>
                <a:ea typeface="Yu Gothic Light"/>
              </a:rPr>
              <a:t>Designing the applications including usage </a:t>
            </a:r>
            <a:br>
              <a:rPr lang="en-GB">
                <a:latin typeface="Franklin Gothic Book"/>
                <a:ea typeface="Yu Gothic Light"/>
              </a:rPr>
            </a:br>
            <a:r>
              <a:rPr lang="en-GB">
                <a:solidFill>
                  <a:schemeClr val="bg1"/>
                </a:solidFill>
                <a:latin typeface="Franklin Gothic Book"/>
                <a:ea typeface="Yu Gothic Light"/>
              </a:rPr>
              <a:t>and user interfaces</a:t>
            </a:r>
            <a:endParaRPr lang="en-GB">
              <a:solidFill>
                <a:schemeClr val="bg1"/>
              </a:solidFill>
            </a:endParaRPr>
          </a:p>
          <a:p>
            <a:pPr marL="285750" indent="-285750">
              <a:buClr>
                <a:schemeClr val="bg1"/>
              </a:buClr>
              <a:buFont typeface="Franklin Gothic Book" panose="020B0503020102020204" pitchFamily="34" charset="0"/>
              <a:buChar char="–"/>
            </a:pPr>
            <a:r>
              <a:rPr lang="en-GB">
                <a:solidFill>
                  <a:schemeClr val="bg1"/>
                </a:solidFill>
                <a:latin typeface="Franklin Gothic Book"/>
                <a:ea typeface="Yu Gothic Light"/>
              </a:rPr>
              <a:t>Usability testing</a:t>
            </a:r>
            <a:endParaRPr lang="en-GB">
              <a:solidFill>
                <a:schemeClr val="bg1"/>
              </a:solidFill>
            </a:endParaRPr>
          </a:p>
        </p:txBody>
      </p:sp>
      <p:pic>
        <p:nvPicPr>
          <p:cNvPr id="24" name="Grafik 59">
            <a:extLst>
              <a:ext uri="{FF2B5EF4-FFF2-40B4-BE49-F238E27FC236}">
                <a16:creationId xmlns:a16="http://schemas.microsoft.com/office/drawing/2014/main" id="{A9125217-1CF9-4CF9-740A-E81A8FF0867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25728" y="2117392"/>
            <a:ext cx="293397" cy="293397"/>
          </a:xfrm>
          <a:prstGeom prst="rect">
            <a:avLst/>
          </a:prstGeom>
        </p:spPr>
      </p:pic>
      <p:pic>
        <p:nvPicPr>
          <p:cNvPr id="28" name="Kuva 27">
            <a:extLst>
              <a:ext uri="{FF2B5EF4-FFF2-40B4-BE49-F238E27FC236}">
                <a16:creationId xmlns:a16="http://schemas.microsoft.com/office/drawing/2014/main" id="{D1A22001-EA61-EE96-9BD6-72882CD827D5}"/>
              </a:ext>
            </a:extLst>
          </p:cNvPr>
          <p:cNvPicPr>
            <a:picLocks noChangeAspect="1"/>
          </p:cNvPicPr>
          <p:nvPr/>
        </p:nvPicPr>
        <p:blipFill>
          <a:blip r:embed="rId4"/>
          <a:srcRect/>
          <a:stretch/>
        </p:blipFill>
        <p:spPr>
          <a:xfrm>
            <a:off x="10630788" y="476248"/>
            <a:ext cx="965142" cy="969164"/>
          </a:xfrm>
          <a:prstGeom prst="rect">
            <a:avLst/>
          </a:prstGeom>
        </p:spPr>
      </p:pic>
      <p:pic>
        <p:nvPicPr>
          <p:cNvPr id="4" name="Picture 4">
            <a:extLst>
              <a:ext uri="{FF2B5EF4-FFF2-40B4-BE49-F238E27FC236}">
                <a16:creationId xmlns:a16="http://schemas.microsoft.com/office/drawing/2014/main" id="{8720639B-68AA-9EFF-7AE8-05A10ABEB952}"/>
              </a:ext>
            </a:extLst>
          </p:cNvPr>
          <p:cNvPicPr>
            <a:picLocks noChangeAspect="1"/>
          </p:cNvPicPr>
          <p:nvPr/>
        </p:nvPicPr>
        <p:blipFill rotWithShape="1">
          <a:blip r:embed="rId5"/>
          <a:srcRect l="2245" t="667" r="2132" b="1300"/>
          <a:stretch/>
        </p:blipFill>
        <p:spPr>
          <a:xfrm>
            <a:off x="6471557" y="1826986"/>
            <a:ext cx="1502229" cy="3247572"/>
          </a:xfrm>
          <a:prstGeom prst="roundRect">
            <a:avLst/>
          </a:prstGeom>
          <a:effectLst>
            <a:outerShdw blurRad="50800" dist="38100" dir="2700000" algn="tl" rotWithShape="0">
              <a:prstClr val="black">
                <a:alpha val="40000"/>
              </a:prstClr>
            </a:outerShdw>
          </a:effectLst>
        </p:spPr>
      </p:pic>
      <p:pic>
        <p:nvPicPr>
          <p:cNvPr id="5" name="Picture 5" descr="Table&#10;&#10;Description automatically generated">
            <a:extLst>
              <a:ext uri="{FF2B5EF4-FFF2-40B4-BE49-F238E27FC236}">
                <a16:creationId xmlns:a16="http://schemas.microsoft.com/office/drawing/2014/main" id="{D75BF69B-8787-2C2E-E19F-B4FF91712B32}"/>
              </a:ext>
            </a:extLst>
          </p:cNvPr>
          <p:cNvPicPr>
            <a:picLocks noChangeAspect="1"/>
          </p:cNvPicPr>
          <p:nvPr/>
        </p:nvPicPr>
        <p:blipFill rotWithShape="1">
          <a:blip r:embed="rId6"/>
          <a:srcRect l="2083" t="770" r="2293" b="1449"/>
          <a:stretch/>
        </p:blipFill>
        <p:spPr>
          <a:xfrm>
            <a:off x="8267700" y="1821963"/>
            <a:ext cx="1502229" cy="3247573"/>
          </a:xfrm>
          <a:prstGeom prst="roundRect">
            <a:avLst/>
          </a:prstGeom>
          <a:effectLst>
            <a:outerShdw blurRad="50800" dist="38100" dir="2700000" algn="tl" rotWithShape="0">
              <a:prstClr val="black">
                <a:alpha val="40000"/>
              </a:prstClr>
            </a:outerShdw>
          </a:effectLst>
        </p:spPr>
      </p:pic>
      <p:pic>
        <p:nvPicPr>
          <p:cNvPr id="6" name="Picture 6" descr="Graphical user interface, application&#10;&#10;Description automatically generated">
            <a:extLst>
              <a:ext uri="{FF2B5EF4-FFF2-40B4-BE49-F238E27FC236}">
                <a16:creationId xmlns:a16="http://schemas.microsoft.com/office/drawing/2014/main" id="{A0459E49-319D-ED98-94F6-6BCDF9FC1B16}"/>
              </a:ext>
            </a:extLst>
          </p:cNvPr>
          <p:cNvPicPr>
            <a:picLocks noChangeAspect="1"/>
          </p:cNvPicPr>
          <p:nvPr/>
        </p:nvPicPr>
        <p:blipFill rotWithShape="1">
          <a:blip r:embed="rId7"/>
          <a:srcRect l="1922" t="648" r="2439" b="1430"/>
          <a:stretch/>
        </p:blipFill>
        <p:spPr>
          <a:xfrm>
            <a:off x="10063843" y="1821962"/>
            <a:ext cx="1502229" cy="3227195"/>
          </a:xfrm>
          <a:prstGeom prst="round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635098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frundet rektangel 5">
            <a:extLst>
              <a:ext uri="{FF2B5EF4-FFF2-40B4-BE49-F238E27FC236}">
                <a16:creationId xmlns:a16="http://schemas.microsoft.com/office/drawing/2014/main" id="{65A36A19-A3BE-CF8A-ACD2-4F2E87D9911F}"/>
              </a:ext>
            </a:extLst>
          </p:cNvPr>
          <p:cNvSpPr/>
          <p:nvPr/>
        </p:nvSpPr>
        <p:spPr>
          <a:xfrm>
            <a:off x="587375" y="1800620"/>
            <a:ext cx="5400675" cy="3557967"/>
          </a:xfrm>
          <a:prstGeom prst="roundRect">
            <a:avLst>
              <a:gd name="adj" fmla="val 7687"/>
            </a:avLst>
          </a:prstGeom>
          <a:solidFill>
            <a:srgbClr val="003E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9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16" name="Titel 2">
            <a:extLst>
              <a:ext uri="{FF2B5EF4-FFF2-40B4-BE49-F238E27FC236}">
                <a16:creationId xmlns:a16="http://schemas.microsoft.com/office/drawing/2014/main" id="{2F22CB1F-6EA1-4022-1740-F87F35A78171}"/>
              </a:ext>
            </a:extLst>
          </p:cNvPr>
          <p:cNvSpPr txBox="1">
            <a:spLocks/>
          </p:cNvSpPr>
          <p:nvPr/>
        </p:nvSpPr>
        <p:spPr>
          <a:xfrm>
            <a:off x="587375" y="476250"/>
            <a:ext cx="8045879" cy="641470"/>
          </a:xfrm>
          <a:prstGeom prst="rect">
            <a:avLst/>
          </a:prstGeom>
        </p:spPr>
        <p:txBody>
          <a:bodyPr vert="horz" lIns="0" tIns="0" rIns="0" bIns="0" rtlCol="0" anchor="t" anchorCtr="0">
            <a:noAutofit/>
          </a:bodyPr>
          <a:lstStyle>
            <a:lvl1pPr algn="l" defTabSz="914400" rtl="0" eaLnBrk="1" latinLnBrk="0" hangingPunct="1">
              <a:lnSpc>
                <a:spcPts val="4320"/>
              </a:lnSpc>
              <a:spcBef>
                <a:spcPct val="0"/>
              </a:spcBef>
              <a:buNone/>
              <a:defRPr sz="3600" b="0" i="0" kern="1200">
                <a:solidFill>
                  <a:srgbClr val="171717"/>
                </a:solidFill>
                <a:latin typeface="Bookman Old Style" panose="02050604050505020204" pitchFamily="18" charset="0"/>
                <a:ea typeface="+mj-ea"/>
                <a:cs typeface="+mj-cs"/>
              </a:defRPr>
            </a:lvl1pPr>
          </a:lstStyle>
          <a:p>
            <a:pPr marL="0" marR="0" lvl="0" indent="0" algn="l" defTabSz="914400" rtl="0" eaLnBrk="1" fontAlgn="auto" latinLnBrk="0" hangingPunct="1">
              <a:lnSpc>
                <a:spcPts val="4320"/>
              </a:lnSpc>
              <a:spcBef>
                <a:spcPct val="0"/>
              </a:spcBef>
              <a:spcAft>
                <a:spcPts val="0"/>
              </a:spcAft>
              <a:buClrTx/>
              <a:buSzTx/>
              <a:buFontTx/>
              <a:buNone/>
              <a:tabLst/>
              <a:defRPr/>
            </a:pPr>
            <a:r>
              <a:rPr kumimoji="0" lang="da-DK" sz="3600" b="0" i="0" u="none" strike="noStrike" kern="1200" cap="none" spc="0" normalizeH="0" baseline="0" noProof="0">
                <a:ln>
                  <a:noFill/>
                </a:ln>
                <a:solidFill>
                  <a:srgbClr val="171717"/>
                </a:solidFill>
                <a:effectLst/>
                <a:uLnTx/>
                <a:uFillTx/>
                <a:latin typeface="Bookman Old Style"/>
                <a:ea typeface="+mj-ea"/>
                <a:cs typeface="+mj-cs"/>
              </a:rPr>
              <a:t>Customer </a:t>
            </a:r>
            <a:r>
              <a:rPr kumimoji="0" lang="da-DK" sz="3600" b="0" i="0" u="none" strike="noStrike" kern="1200" cap="none" spc="0" normalizeH="0" baseline="0" noProof="0" err="1">
                <a:ln>
                  <a:noFill/>
                </a:ln>
                <a:solidFill>
                  <a:srgbClr val="171717"/>
                </a:solidFill>
                <a:effectLst/>
                <a:uLnTx/>
                <a:uFillTx/>
                <a:latin typeface="Bookman Old Style"/>
                <a:ea typeface="+mj-ea"/>
                <a:cs typeface="+mj-cs"/>
              </a:rPr>
              <a:t>success</a:t>
            </a:r>
            <a:r>
              <a:rPr kumimoji="0" lang="da-DK" sz="3600" b="0" i="0" u="none" strike="noStrike" kern="1200" cap="none" spc="0" normalizeH="0" baseline="0" noProof="0">
                <a:ln>
                  <a:noFill/>
                </a:ln>
                <a:solidFill>
                  <a:srgbClr val="171717"/>
                </a:solidFill>
                <a:effectLst/>
                <a:uLnTx/>
                <a:uFillTx/>
                <a:latin typeface="Bookman Old Style"/>
                <a:ea typeface="+mj-ea"/>
                <a:cs typeface="+mj-cs"/>
              </a:rPr>
              <a:t> </a:t>
            </a:r>
            <a:r>
              <a:rPr kumimoji="0" lang="da-DK" sz="3600" b="0" i="0" u="none" strike="noStrike" kern="1200" cap="none" spc="0" normalizeH="0" baseline="0" noProof="0" err="1">
                <a:ln>
                  <a:noFill/>
                </a:ln>
                <a:solidFill>
                  <a:srgbClr val="171717"/>
                </a:solidFill>
                <a:effectLst/>
                <a:uLnTx/>
                <a:uFillTx/>
                <a:latin typeface="Bookman Old Style"/>
                <a:ea typeface="+mj-ea"/>
                <a:cs typeface="+mj-cs"/>
              </a:rPr>
              <a:t>stories</a:t>
            </a:r>
            <a:r>
              <a:rPr kumimoji="0" lang="da-DK" sz="3600" b="0" i="0" u="none" strike="noStrike" kern="1200" cap="none" spc="0" normalizeH="0" baseline="0" noProof="0">
                <a:ln>
                  <a:noFill/>
                </a:ln>
                <a:solidFill>
                  <a:srgbClr val="171717"/>
                </a:solidFill>
                <a:effectLst/>
                <a:uLnTx/>
                <a:uFillTx/>
                <a:latin typeface="Bookman Old Style"/>
                <a:ea typeface="+mj-ea"/>
                <a:cs typeface="+mj-cs"/>
              </a:rPr>
              <a:t>: </a:t>
            </a:r>
            <a:br>
              <a:rPr kumimoji="0" lang="da-DK" sz="3600" b="0" i="0" u="none" strike="noStrike" kern="1200" cap="none" spc="0" normalizeH="0" baseline="0" noProof="0">
                <a:ln>
                  <a:noFill/>
                </a:ln>
                <a:solidFill>
                  <a:srgbClr val="171717"/>
                </a:solidFill>
                <a:effectLst/>
                <a:uLnTx/>
                <a:uFillTx/>
                <a:latin typeface="Bookman Old Style"/>
                <a:ea typeface="+mj-ea"/>
                <a:cs typeface="+mj-cs"/>
              </a:rPr>
            </a:br>
            <a:r>
              <a:rPr kumimoji="0" lang="da-DK" sz="3600" b="0" i="0" u="none" strike="noStrike" kern="1200" cap="none" spc="0" normalizeH="0" baseline="0" noProof="0">
                <a:ln>
                  <a:noFill/>
                </a:ln>
                <a:solidFill>
                  <a:srgbClr val="171717"/>
                </a:solidFill>
                <a:effectLst/>
                <a:uLnTx/>
                <a:uFillTx/>
                <a:latin typeface="Bookman Old Style"/>
                <a:ea typeface="+mj-ea"/>
                <a:cs typeface="+mj-cs"/>
              </a:rPr>
              <a:t>Wilma re-design</a:t>
            </a:r>
            <a:endParaRPr kumimoji="0" lang="en-US" sz="3600" b="0" i="0" u="none" strike="noStrike" kern="1200" cap="none" spc="0" normalizeH="0" baseline="0" noProof="0">
              <a:ln>
                <a:noFill/>
              </a:ln>
              <a:solidFill>
                <a:srgbClr val="171717"/>
              </a:solidFill>
              <a:effectLst/>
              <a:uLnTx/>
              <a:uFillTx/>
              <a:latin typeface="Bookman Old Style" panose="02050604050505020204" pitchFamily="18" charset="0"/>
              <a:ea typeface="+mj-ea"/>
              <a:cs typeface="+mj-cs"/>
            </a:endParaRPr>
          </a:p>
        </p:txBody>
      </p:sp>
      <p:sp>
        <p:nvSpPr>
          <p:cNvPr id="17" name="Sisällön paikkamerkki 43">
            <a:extLst>
              <a:ext uri="{FF2B5EF4-FFF2-40B4-BE49-F238E27FC236}">
                <a16:creationId xmlns:a16="http://schemas.microsoft.com/office/drawing/2014/main" id="{8E1D9216-CA9F-076B-5255-CBB242BF24A0}"/>
              </a:ext>
            </a:extLst>
          </p:cNvPr>
          <p:cNvSpPr>
            <a:spLocks noGrp="1"/>
          </p:cNvSpPr>
          <p:nvPr>
            <p:ph sz="quarter" idx="10"/>
          </p:nvPr>
        </p:nvSpPr>
        <p:spPr>
          <a:xfrm>
            <a:off x="1260388" y="2126286"/>
            <a:ext cx="4173469" cy="3203922"/>
          </a:xfrm>
        </p:spPr>
        <p:txBody>
          <a:bodyPr vert="horz" lIns="0" tIns="0" rIns="0" bIns="0" rtlCol="0" anchor="t">
            <a:noAutofit/>
          </a:bodyPr>
          <a:lstStyle/>
          <a:p>
            <a:r>
              <a:rPr lang="en-GB">
                <a:solidFill>
                  <a:schemeClr val="bg1"/>
                </a:solidFill>
                <a:latin typeface="Franklin Gothic Book"/>
                <a:ea typeface="Yu Gothic Light"/>
              </a:rPr>
              <a:t>We implemented a full brand re-design for Wilma education software which is used by over 2 million Finnish schoolchildren and parents.</a:t>
            </a:r>
            <a:endParaRPr lang="en-GB">
              <a:solidFill>
                <a:schemeClr val="bg1"/>
              </a:solidFill>
            </a:endParaRPr>
          </a:p>
          <a:p>
            <a:endParaRPr lang="en-GB">
              <a:solidFill>
                <a:schemeClr val="bg1"/>
              </a:solidFill>
            </a:endParaRPr>
          </a:p>
          <a:p>
            <a:r>
              <a:rPr lang="en-GB">
                <a:solidFill>
                  <a:schemeClr val="bg1"/>
                </a:solidFill>
                <a:latin typeface="Franklin Gothic Book"/>
                <a:ea typeface="Yu Gothic Light"/>
              </a:rPr>
              <a:t>Scope of the project:</a:t>
            </a:r>
            <a:endParaRPr lang="en-GB">
              <a:solidFill>
                <a:schemeClr val="bg1"/>
              </a:solidFill>
            </a:endParaRPr>
          </a:p>
          <a:p>
            <a:pPr marL="285750" indent="-285750">
              <a:buClr>
                <a:schemeClr val="bg1"/>
              </a:buClr>
              <a:buFont typeface="Franklin Gothic Book" panose="020B0503020102020204" pitchFamily="34" charset="0"/>
              <a:buChar char="–"/>
            </a:pPr>
            <a:r>
              <a:rPr lang="en-GB">
                <a:solidFill>
                  <a:schemeClr val="bg1"/>
                </a:solidFill>
                <a:latin typeface="Franklin Gothic Book"/>
                <a:ea typeface="Yu Gothic Light"/>
              </a:rPr>
              <a:t>Brand re-design</a:t>
            </a:r>
          </a:p>
          <a:p>
            <a:pPr marL="285750" indent="-285750">
              <a:buClr>
                <a:schemeClr val="bg1"/>
              </a:buClr>
              <a:buFont typeface="Franklin Gothic Book" panose="020B0503020102020204" pitchFamily="34" charset="0"/>
              <a:buChar char="–"/>
            </a:pPr>
            <a:r>
              <a:rPr lang="en-GB">
                <a:solidFill>
                  <a:schemeClr val="bg1"/>
                </a:solidFill>
                <a:latin typeface="Franklin Gothic Book"/>
                <a:ea typeface="Yu Gothic Light"/>
              </a:rPr>
              <a:t>Service design of the application</a:t>
            </a:r>
          </a:p>
          <a:p>
            <a:pPr marL="285750" indent="-285750">
              <a:buClr>
                <a:schemeClr val="bg1"/>
              </a:buClr>
              <a:buFont typeface="Franklin Gothic Book" panose="020B0503020102020204" pitchFamily="34" charset="0"/>
              <a:buChar char="–"/>
            </a:pPr>
            <a:r>
              <a:rPr lang="en-GB">
                <a:solidFill>
                  <a:schemeClr val="bg1"/>
                </a:solidFill>
                <a:latin typeface="Franklin Gothic Book"/>
                <a:ea typeface="Yu Gothic Light"/>
              </a:rPr>
              <a:t>Design and implementation of the web site </a:t>
            </a:r>
          </a:p>
          <a:p>
            <a:pPr marL="285750" indent="-285750">
              <a:buClr>
                <a:schemeClr val="bg1"/>
              </a:buClr>
              <a:buFont typeface="Franklin Gothic Book" panose="020B0503020102020204" pitchFamily="34" charset="0"/>
              <a:buChar char="–"/>
            </a:pPr>
            <a:r>
              <a:rPr lang="en-GB">
                <a:solidFill>
                  <a:schemeClr val="bg1"/>
                </a:solidFill>
                <a:latin typeface="Franklin Gothic Book"/>
                <a:ea typeface="Yu Gothic Light"/>
              </a:rPr>
              <a:t>Design of the new mobile app for Android and iOS</a:t>
            </a:r>
          </a:p>
          <a:p>
            <a:pPr marL="285750" indent="-285750">
              <a:buFont typeface="Calibri"/>
              <a:buChar char="-"/>
            </a:pPr>
            <a:endParaRPr lang="da-DK" sz="1400" i="1">
              <a:solidFill>
                <a:schemeClr val="bg1"/>
              </a:solidFill>
            </a:endParaRPr>
          </a:p>
          <a:p>
            <a:pPr marL="285750" indent="-285750">
              <a:buFont typeface="Calibri"/>
              <a:buChar char="-"/>
            </a:pPr>
            <a:endParaRPr lang="da-DK" sz="1400" i="1">
              <a:solidFill>
                <a:schemeClr val="bg1"/>
              </a:solidFill>
            </a:endParaRPr>
          </a:p>
          <a:p>
            <a:endParaRPr lang="fi-FI" sz="1400">
              <a:solidFill>
                <a:schemeClr val="bg1"/>
              </a:solidFill>
            </a:endParaRPr>
          </a:p>
        </p:txBody>
      </p:sp>
      <p:pic>
        <p:nvPicPr>
          <p:cNvPr id="24" name="Grafik 59">
            <a:extLst>
              <a:ext uri="{FF2B5EF4-FFF2-40B4-BE49-F238E27FC236}">
                <a16:creationId xmlns:a16="http://schemas.microsoft.com/office/drawing/2014/main" id="{A9125217-1CF9-4CF9-740A-E81A8FF0867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25728" y="2117392"/>
            <a:ext cx="293397" cy="293397"/>
          </a:xfrm>
          <a:prstGeom prst="rect">
            <a:avLst/>
          </a:prstGeom>
        </p:spPr>
      </p:pic>
      <p:pic>
        <p:nvPicPr>
          <p:cNvPr id="28" name="Kuva 27">
            <a:extLst>
              <a:ext uri="{FF2B5EF4-FFF2-40B4-BE49-F238E27FC236}">
                <a16:creationId xmlns:a16="http://schemas.microsoft.com/office/drawing/2014/main" id="{D1A22001-EA61-EE96-9BD6-72882CD827D5}"/>
              </a:ext>
            </a:extLst>
          </p:cNvPr>
          <p:cNvPicPr>
            <a:picLocks noChangeAspect="1"/>
          </p:cNvPicPr>
          <p:nvPr/>
        </p:nvPicPr>
        <p:blipFill>
          <a:blip r:embed="rId4"/>
          <a:srcRect/>
          <a:stretch/>
        </p:blipFill>
        <p:spPr>
          <a:xfrm>
            <a:off x="10630788" y="476248"/>
            <a:ext cx="965142" cy="969164"/>
          </a:xfrm>
          <a:prstGeom prst="rect">
            <a:avLst/>
          </a:prstGeom>
        </p:spPr>
      </p:pic>
      <p:pic>
        <p:nvPicPr>
          <p:cNvPr id="3" name="Picture 4">
            <a:extLst>
              <a:ext uri="{FF2B5EF4-FFF2-40B4-BE49-F238E27FC236}">
                <a16:creationId xmlns:a16="http://schemas.microsoft.com/office/drawing/2014/main" id="{D8A71B0D-3B31-F7DA-D91D-114FA005A82C}"/>
              </a:ext>
            </a:extLst>
          </p:cNvPr>
          <p:cNvPicPr>
            <a:picLocks noChangeAspect="1"/>
          </p:cNvPicPr>
          <p:nvPr/>
        </p:nvPicPr>
        <p:blipFill>
          <a:blip r:embed="rId5"/>
          <a:srcRect t="145" b="145"/>
          <a:stretch/>
        </p:blipFill>
        <p:spPr>
          <a:xfrm>
            <a:off x="6436295" y="1800620"/>
            <a:ext cx="5168330" cy="3160058"/>
          </a:xfrm>
          <a:prstGeom prst="roundRect">
            <a:avLst>
              <a:gd name="adj" fmla="val 8763"/>
            </a:avLst>
          </a:prstGeom>
          <a:blipFill>
            <a:blip r:embed="rId6"/>
            <a:stretch>
              <a:fillRect/>
            </a:stretch>
          </a:blipFill>
          <a:ln>
            <a:noFill/>
          </a:ln>
        </p:spPr>
      </p:pic>
      <p:pic>
        <p:nvPicPr>
          <p:cNvPr id="23" name="Picture 24" descr="Graphical user interface, text&#10;&#10;Description automatically generated">
            <a:extLst>
              <a:ext uri="{FF2B5EF4-FFF2-40B4-BE49-F238E27FC236}">
                <a16:creationId xmlns:a16="http://schemas.microsoft.com/office/drawing/2014/main" id="{D844DEC0-ED52-9B6E-E03B-F128BFCBAC70}"/>
              </a:ext>
            </a:extLst>
          </p:cNvPr>
          <p:cNvPicPr>
            <a:picLocks noChangeAspect="1"/>
          </p:cNvPicPr>
          <p:nvPr/>
        </p:nvPicPr>
        <p:blipFill>
          <a:blip r:embed="rId7"/>
          <a:stretch>
            <a:fillRect/>
          </a:stretch>
        </p:blipFill>
        <p:spPr>
          <a:xfrm>
            <a:off x="6698576" y="3856853"/>
            <a:ext cx="1176475" cy="2349214"/>
          </a:xfrm>
          <a:prstGeom prst="round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261702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55AD873C-80A7-169F-5937-4768BE5FBDEC}"/>
              </a:ext>
            </a:extLst>
          </p:cNvPr>
          <p:cNvSpPr>
            <a:spLocks noGrp="1"/>
          </p:cNvSpPr>
          <p:nvPr>
            <p:ph type="ctrTitle"/>
          </p:nvPr>
        </p:nvSpPr>
        <p:spPr>
          <a:xfrm>
            <a:off x="3435176" y="2115230"/>
            <a:ext cx="7109256" cy="2879725"/>
          </a:xfrm>
        </p:spPr>
        <p:txBody>
          <a:bodyPr/>
          <a:lstStyle/>
          <a:p>
            <a:pPr>
              <a:lnSpc>
                <a:spcPct val="100000"/>
              </a:lnSpc>
              <a:spcBef>
                <a:spcPts val="0"/>
              </a:spcBef>
            </a:pPr>
            <a:r>
              <a:rPr lang="en-GB">
                <a:solidFill>
                  <a:schemeClr val="bg1"/>
                </a:solidFill>
                <a:latin typeface="Bookman Old Style"/>
              </a:rPr>
              <a:t>Business applications</a:t>
            </a:r>
            <a:br>
              <a:rPr lang="en-GB"/>
            </a:br>
            <a:br>
              <a:rPr lang="en-GB"/>
            </a:br>
            <a:r>
              <a:rPr lang="en-GB" sz="3600">
                <a:latin typeface="Bookman Old Style"/>
              </a:rPr>
              <a:t>Ensure top-quality sales, marketing, service processes </a:t>
            </a:r>
            <a:br>
              <a:rPr lang="en-GB" sz="3600">
                <a:latin typeface="Bookman Old Style"/>
              </a:rPr>
            </a:br>
            <a:r>
              <a:rPr lang="en-GB" sz="3600">
                <a:latin typeface="Bookman Old Style"/>
              </a:rPr>
              <a:t>&amp; customer journeys</a:t>
            </a:r>
            <a:endParaRPr lang="en-GB" sz="3600"/>
          </a:p>
        </p:txBody>
      </p:sp>
      <p:pic>
        <p:nvPicPr>
          <p:cNvPr id="9" name="Kuva 8">
            <a:extLst>
              <a:ext uri="{FF2B5EF4-FFF2-40B4-BE49-F238E27FC236}">
                <a16:creationId xmlns:a16="http://schemas.microsoft.com/office/drawing/2014/main" id="{D4C8E36C-6FB4-BFF4-2500-36BB71B3567C}"/>
              </a:ext>
            </a:extLst>
          </p:cNvPr>
          <p:cNvPicPr>
            <a:picLocks noChangeAspect="1"/>
          </p:cNvPicPr>
          <p:nvPr/>
        </p:nvPicPr>
        <p:blipFill>
          <a:blip r:embed="rId3"/>
          <a:srcRect/>
          <a:stretch/>
        </p:blipFill>
        <p:spPr>
          <a:xfrm>
            <a:off x="1275193" y="1445474"/>
            <a:ext cx="1885530" cy="1893387"/>
          </a:xfrm>
          <a:prstGeom prst="rect">
            <a:avLst/>
          </a:prstGeom>
        </p:spPr>
      </p:pic>
    </p:spTree>
    <p:extLst>
      <p:ext uri="{BB962C8B-B14F-4D97-AF65-F5344CB8AC3E}">
        <p14:creationId xmlns:p14="http://schemas.microsoft.com/office/powerpoint/2010/main" val="4426506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173A"/>
        </a:solidFill>
        <a:effectLst/>
      </p:bgPr>
    </p:bg>
    <p:spTree>
      <p:nvGrpSpPr>
        <p:cNvPr id="1" name=""/>
        <p:cNvGrpSpPr/>
        <p:nvPr/>
      </p:nvGrpSpPr>
      <p:grpSpPr>
        <a:xfrm>
          <a:off x="0" y="0"/>
          <a:ext cx="0" cy="0"/>
          <a:chOff x="0" y="0"/>
          <a:chExt cx="0" cy="0"/>
        </a:xfrm>
      </p:grpSpPr>
      <p:sp>
        <p:nvSpPr>
          <p:cNvPr id="8" name="Tekstiruutu 7">
            <a:extLst>
              <a:ext uri="{FF2B5EF4-FFF2-40B4-BE49-F238E27FC236}">
                <a16:creationId xmlns:a16="http://schemas.microsoft.com/office/drawing/2014/main" id="{C9A30255-5452-0D3F-7A1E-62C0E0356DB3}"/>
              </a:ext>
            </a:extLst>
          </p:cNvPr>
          <p:cNvSpPr txBox="1"/>
          <p:nvPr/>
        </p:nvSpPr>
        <p:spPr>
          <a:xfrm>
            <a:off x="496756" y="3876614"/>
            <a:ext cx="3943440" cy="2754600"/>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2400" b="0" i="0" u="none" strike="noStrike" kern="1200" cap="none" spc="0" normalizeH="0" baseline="0" noProof="0">
                <a:ln>
                  <a:noFill/>
                </a:ln>
                <a:solidFill>
                  <a:srgbClr val="FFFFFF"/>
                </a:solidFill>
                <a:effectLst/>
                <a:uLnTx/>
                <a:uFillTx/>
                <a:latin typeface="Bookman Old Style"/>
                <a:ea typeface="+mn-ea"/>
                <a:cs typeface="+mn-cs"/>
              </a:rPr>
              <a:t>We transform</a:t>
            </a:r>
          </a:p>
          <a:p>
            <a:pPr marL="480695" marR="0" lvl="1"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Franklin Gothic Book"/>
                <a:ea typeface="+mn-ea"/>
                <a:cs typeface="+mn-cs"/>
              </a:rPr>
              <a:t>Sales and CRM</a:t>
            </a:r>
          </a:p>
          <a:p>
            <a:pPr marL="480695" marR="0" lvl="1"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Franklin Gothic Book"/>
                <a:ea typeface="+mn-ea"/>
                <a:cs typeface="+mn-cs"/>
              </a:rPr>
              <a:t>Marketing</a:t>
            </a:r>
          </a:p>
          <a:p>
            <a:pPr marL="480695" marR="0" lvl="1"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Franklin Gothic Book"/>
                <a:ea typeface="+mn-ea"/>
                <a:cs typeface="Arial"/>
                <a:sym typeface="Arial"/>
              </a:rPr>
              <a:t>Customer service &amp; experience</a:t>
            </a:r>
            <a:endParaRPr kumimoji="0" lang="en-GB" sz="1600" b="0" i="0" u="none" strike="noStrike" kern="1200" cap="none" spc="0" normalizeH="0" baseline="0" noProof="0">
              <a:ln>
                <a:noFill/>
              </a:ln>
              <a:solidFill>
                <a:srgbClr val="FFFFFF"/>
              </a:solidFill>
              <a:effectLst/>
              <a:uLnTx/>
              <a:uFillTx/>
              <a:latin typeface="Franklin Gothic Book"/>
              <a:ea typeface="+mn-ea"/>
              <a:cs typeface="Arial"/>
            </a:endParaRPr>
          </a:p>
          <a:p>
            <a:pPr marL="480695" marR="0" lvl="1"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Franklin Gothic Book"/>
                <a:ea typeface="Arial"/>
                <a:cs typeface="Arial"/>
                <a:sym typeface="Arial"/>
              </a:rPr>
              <a:t>Self-service portals</a:t>
            </a:r>
            <a:endParaRPr kumimoji="0" lang="en-GB" sz="1600" b="0" i="0" u="none" strike="noStrike" kern="1200" cap="none" spc="0" normalizeH="0" baseline="0" noProof="0">
              <a:ln>
                <a:noFill/>
              </a:ln>
              <a:solidFill>
                <a:srgbClr val="FFFFFF"/>
              </a:solidFill>
              <a:effectLst/>
              <a:uLnTx/>
              <a:uFillTx/>
              <a:latin typeface="Franklin Gothic Book"/>
              <a:ea typeface="Arial"/>
              <a:cs typeface="Arial"/>
            </a:endParaRPr>
          </a:p>
          <a:p>
            <a:pPr marL="480695" marR="0" lvl="1"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Franklin Gothic Book"/>
                <a:ea typeface="Arial"/>
                <a:cs typeface="Arial"/>
                <a:sym typeface="Arial"/>
              </a:rPr>
              <a:t>Field service</a:t>
            </a:r>
            <a:endParaRPr kumimoji="0" lang="en-GB" sz="1600" b="0" i="0" u="none" strike="noStrike" kern="1200" cap="none" spc="0" normalizeH="0" baseline="0" noProof="0">
              <a:ln>
                <a:noFill/>
              </a:ln>
              <a:solidFill>
                <a:srgbClr val="FFFFFF"/>
              </a:solidFill>
              <a:effectLst/>
              <a:uLnTx/>
              <a:uFillTx/>
              <a:latin typeface="Franklin Gothic Book"/>
              <a:ea typeface="+mn-ea"/>
              <a:cs typeface="Arial"/>
            </a:endParaRPr>
          </a:p>
          <a:p>
            <a:pPr marL="480695" marR="0" lvl="1"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Franklin Gothic Book"/>
                <a:ea typeface="+mn-ea"/>
                <a:cs typeface="Arial"/>
              </a:rPr>
              <a:t>ESM/ITSM</a:t>
            </a:r>
          </a:p>
          <a:p>
            <a:pPr marL="480695" marR="0" lvl="1"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Franklin Gothic Book"/>
                <a:ea typeface="+mn-ea"/>
                <a:cs typeface="Arial"/>
              </a:rPr>
              <a:t>Digital Signature</a:t>
            </a:r>
          </a:p>
          <a:p>
            <a:pPr marL="480695" marR="0" lvl="1"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Franklin Gothic Book"/>
                <a:ea typeface="+mn-ea"/>
                <a:cs typeface="Arial"/>
                <a:sym typeface="Arial"/>
              </a:rPr>
              <a:t>Business process management &amp; development</a:t>
            </a:r>
            <a:endParaRPr kumimoji="0" lang="da-DK" sz="1400" b="0" i="0" u="none" strike="noStrike" kern="1200" cap="none" spc="0" normalizeH="0" baseline="0" noProof="0">
              <a:ln>
                <a:noFill/>
              </a:ln>
              <a:solidFill>
                <a:srgbClr val="FFFFFF"/>
              </a:solidFill>
              <a:effectLst/>
              <a:uLnTx/>
              <a:uFillTx/>
              <a:latin typeface="Franklin Gothic Book"/>
              <a:ea typeface="+mn-ea"/>
              <a:cs typeface="Arial"/>
            </a:endParaRPr>
          </a:p>
        </p:txBody>
      </p:sp>
      <p:pic>
        <p:nvPicPr>
          <p:cNvPr id="11" name="Kuvan paikkamerkki 10" descr="Kuva, joka sisältää kohteen henkilö&#10;&#10;Kuvaus luotu automaattisesti">
            <a:extLst>
              <a:ext uri="{FF2B5EF4-FFF2-40B4-BE49-F238E27FC236}">
                <a16:creationId xmlns:a16="http://schemas.microsoft.com/office/drawing/2014/main" id="{DDF34311-2057-A53E-03E2-99AEEF9B5D20}"/>
              </a:ext>
            </a:extLst>
          </p:cNvPr>
          <p:cNvPicPr>
            <a:picLocks noGrp="1" noChangeAspect="1"/>
          </p:cNvPicPr>
          <p:nvPr>
            <p:ph type="pic" sz="quarter" idx="14"/>
          </p:nvPr>
        </p:nvPicPr>
        <p:blipFill>
          <a:blip r:embed="rId3"/>
          <a:srcRect l="2469" r="2469"/>
          <a:stretch>
            <a:fillRect/>
          </a:stretch>
        </p:blipFill>
        <p:spPr/>
      </p:pic>
      <p:sp>
        <p:nvSpPr>
          <p:cNvPr id="3" name="Titel 2">
            <a:extLst>
              <a:ext uri="{FF2B5EF4-FFF2-40B4-BE49-F238E27FC236}">
                <a16:creationId xmlns:a16="http://schemas.microsoft.com/office/drawing/2014/main" id="{7AFD0AEC-AA1B-DC29-FBCD-471B107A9375}"/>
              </a:ext>
            </a:extLst>
          </p:cNvPr>
          <p:cNvSpPr>
            <a:spLocks noGrp="1"/>
          </p:cNvSpPr>
          <p:nvPr>
            <p:ph type="title"/>
          </p:nvPr>
        </p:nvSpPr>
        <p:spPr/>
        <p:txBody>
          <a:bodyPr/>
          <a:lstStyle/>
          <a:p>
            <a:r>
              <a:rPr lang="en-GB">
                <a:latin typeface="Bookman Old Style"/>
              </a:rPr>
              <a:t>How we can help</a:t>
            </a:r>
          </a:p>
        </p:txBody>
      </p:sp>
      <p:pic>
        <p:nvPicPr>
          <p:cNvPr id="15" name="Grafik 23">
            <a:extLst>
              <a:ext uri="{FF2B5EF4-FFF2-40B4-BE49-F238E27FC236}">
                <a16:creationId xmlns:a16="http://schemas.microsoft.com/office/drawing/2014/main" id="{87EE4C6A-6799-3A54-B2B6-2D5E8EA2D1AB}"/>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636800" y="4414527"/>
            <a:ext cx="178745" cy="178745"/>
          </a:xfrm>
          <a:prstGeom prst="rect">
            <a:avLst/>
          </a:prstGeom>
        </p:spPr>
      </p:pic>
      <p:pic>
        <p:nvPicPr>
          <p:cNvPr id="17" name="Grafik 23">
            <a:extLst>
              <a:ext uri="{FF2B5EF4-FFF2-40B4-BE49-F238E27FC236}">
                <a16:creationId xmlns:a16="http://schemas.microsoft.com/office/drawing/2014/main" id="{6E75EFE3-7256-C034-CDAB-6F39605ED4B7}"/>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636801" y="4656419"/>
            <a:ext cx="178745" cy="178745"/>
          </a:xfrm>
          <a:prstGeom prst="rect">
            <a:avLst/>
          </a:prstGeom>
        </p:spPr>
      </p:pic>
      <p:pic>
        <p:nvPicPr>
          <p:cNvPr id="18" name="Grafik 23">
            <a:extLst>
              <a:ext uri="{FF2B5EF4-FFF2-40B4-BE49-F238E27FC236}">
                <a16:creationId xmlns:a16="http://schemas.microsoft.com/office/drawing/2014/main" id="{E08FCEF3-F124-B607-DCAB-519E883BEB26}"/>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636801" y="5140204"/>
            <a:ext cx="178745" cy="178745"/>
          </a:xfrm>
          <a:prstGeom prst="rect">
            <a:avLst/>
          </a:prstGeom>
        </p:spPr>
      </p:pic>
      <p:pic>
        <p:nvPicPr>
          <p:cNvPr id="19" name="Grafik 23">
            <a:extLst>
              <a:ext uri="{FF2B5EF4-FFF2-40B4-BE49-F238E27FC236}">
                <a16:creationId xmlns:a16="http://schemas.microsoft.com/office/drawing/2014/main" id="{B5E323D6-A2A3-F1EE-D5DC-30F424D9E1E1}"/>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636801" y="5380903"/>
            <a:ext cx="178745" cy="178745"/>
          </a:xfrm>
          <a:prstGeom prst="rect">
            <a:avLst/>
          </a:prstGeom>
        </p:spPr>
      </p:pic>
      <p:pic>
        <p:nvPicPr>
          <p:cNvPr id="20" name="Grafik 23">
            <a:extLst>
              <a:ext uri="{FF2B5EF4-FFF2-40B4-BE49-F238E27FC236}">
                <a16:creationId xmlns:a16="http://schemas.microsoft.com/office/drawing/2014/main" id="{6AB0AFCD-E234-9ED6-E871-C9A61EF4FCCF}"/>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636801" y="5627643"/>
            <a:ext cx="178745" cy="178745"/>
          </a:xfrm>
          <a:prstGeom prst="rect">
            <a:avLst/>
          </a:prstGeom>
        </p:spPr>
      </p:pic>
      <p:sp>
        <p:nvSpPr>
          <p:cNvPr id="5" name="Google Shape;754;p75">
            <a:extLst>
              <a:ext uri="{FF2B5EF4-FFF2-40B4-BE49-F238E27FC236}">
                <a16:creationId xmlns:a16="http://schemas.microsoft.com/office/drawing/2014/main" id="{824CF3CE-55A4-AB10-D6B8-722A59D52907}"/>
              </a:ext>
            </a:extLst>
          </p:cNvPr>
          <p:cNvSpPr/>
          <p:nvPr/>
        </p:nvSpPr>
        <p:spPr>
          <a:xfrm>
            <a:off x="5211653" y="3173865"/>
            <a:ext cx="4641050" cy="3208327"/>
          </a:xfrm>
          <a:prstGeom prst="roundRect">
            <a:avLst>
              <a:gd name="adj" fmla="val 16667"/>
            </a:avLst>
          </a:prstGeom>
          <a:solidFill>
            <a:schemeClr val="accent4"/>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ts val="2000"/>
              </a:lnSpc>
              <a:spcBef>
                <a:spcPts val="0"/>
              </a:spcBef>
              <a:spcAft>
                <a:spcPts val="0"/>
              </a:spcAft>
              <a:buNone/>
            </a:pPr>
            <a:r>
              <a:rPr lang="en-GB">
                <a:latin typeface="+mj-lt"/>
                <a:ea typeface="Libre Franklin"/>
                <a:cs typeface="Libre Franklin"/>
                <a:sym typeface="Libre Franklin"/>
              </a:rPr>
              <a:t>Challenges in typical organisations:</a:t>
            </a:r>
            <a:endParaRPr lang="en-GB">
              <a:latin typeface="+mj-lt"/>
              <a:ea typeface="Libre Franklin"/>
              <a:cs typeface="Libre Franklin"/>
            </a:endParaRPr>
          </a:p>
          <a:p>
            <a:pPr marL="285750" indent="-285750">
              <a:spcBef>
                <a:spcPts val="300"/>
              </a:spcBef>
              <a:buFont typeface="Arial" panose="020B0604020202020204" pitchFamily="34" charset="0"/>
              <a:buChar char="•"/>
            </a:pPr>
            <a:endParaRPr lang="en-GB" sz="1600">
              <a:sym typeface="Libre Franklin"/>
            </a:endParaRPr>
          </a:p>
          <a:p>
            <a:pPr marL="285750" indent="-285750">
              <a:spcBef>
                <a:spcPts val="300"/>
              </a:spcBef>
              <a:buFont typeface="Arial" panose="020B0604020202020204" pitchFamily="34" charset="0"/>
              <a:buChar char="•"/>
            </a:pPr>
            <a:r>
              <a:rPr lang="en-GB" sz="1600">
                <a:sym typeface="Libre Franklin"/>
              </a:rPr>
              <a:t>No shared visibility between functions into up-to-date customer data</a:t>
            </a:r>
            <a:endParaRPr lang="en-GB" sz="1600"/>
          </a:p>
          <a:p>
            <a:pPr marL="285750" indent="-285750">
              <a:spcBef>
                <a:spcPts val="300"/>
              </a:spcBef>
              <a:buFont typeface="Arial" panose="020B0604020202020204" pitchFamily="34" charset="0"/>
              <a:buChar char="•"/>
            </a:pPr>
            <a:r>
              <a:rPr lang="en-GB" sz="1600">
                <a:sym typeface="Libre Franklin"/>
              </a:rPr>
              <a:t>Existing legacy apps are focused on laborious data entry, slowing down daily work</a:t>
            </a:r>
            <a:endParaRPr lang="en-GB" sz="1600"/>
          </a:p>
          <a:p>
            <a:pPr marL="285750" indent="-285750">
              <a:spcBef>
                <a:spcPts val="300"/>
              </a:spcBef>
              <a:buFont typeface="Arial" panose="020B0604020202020204" pitchFamily="34" charset="0"/>
              <a:buChar char="•"/>
            </a:pPr>
            <a:r>
              <a:rPr lang="en-GB" sz="1600">
                <a:ea typeface="Libre Franklin"/>
                <a:cs typeface="Libre Franklin"/>
                <a:sym typeface="Libre Franklin"/>
              </a:rPr>
              <a:t>Fragmented business applications with poor integrations and inconsistent UX</a:t>
            </a:r>
            <a:endParaRPr lang="en-GB" sz="1600"/>
          </a:p>
          <a:p>
            <a:pPr marL="285750" indent="-285750">
              <a:spcBef>
                <a:spcPts val="300"/>
              </a:spcBef>
              <a:buFont typeface="Arial" panose="020B0604020202020204" pitchFamily="34" charset="0"/>
              <a:buChar char="•"/>
            </a:pPr>
            <a:r>
              <a:rPr lang="en-GB" sz="1600">
                <a:ea typeface="Libre Franklin"/>
                <a:cs typeface="Libre Franklin"/>
                <a:sym typeface="Libre Franklin"/>
              </a:rPr>
              <a:t>Bad customer experience, and different channels are not synchronised</a:t>
            </a:r>
            <a:endParaRPr lang="en-GB" sz="1600"/>
          </a:p>
        </p:txBody>
      </p:sp>
      <p:pic>
        <p:nvPicPr>
          <p:cNvPr id="6" name="Kuva 5">
            <a:extLst>
              <a:ext uri="{FF2B5EF4-FFF2-40B4-BE49-F238E27FC236}">
                <a16:creationId xmlns:a16="http://schemas.microsoft.com/office/drawing/2014/main" id="{1E6374EA-F527-5888-5C59-422918C8D160}"/>
              </a:ext>
            </a:extLst>
          </p:cNvPr>
          <p:cNvPicPr>
            <a:picLocks noChangeAspect="1"/>
          </p:cNvPicPr>
          <p:nvPr/>
        </p:nvPicPr>
        <p:blipFill>
          <a:blip r:embed="rId6"/>
          <a:srcRect/>
          <a:stretch/>
        </p:blipFill>
        <p:spPr>
          <a:xfrm>
            <a:off x="10616314" y="478259"/>
            <a:ext cx="961137" cy="965142"/>
          </a:xfrm>
          <a:prstGeom prst="rect">
            <a:avLst/>
          </a:prstGeom>
        </p:spPr>
      </p:pic>
      <p:pic>
        <p:nvPicPr>
          <p:cNvPr id="4" name="Grafik 23">
            <a:extLst>
              <a:ext uri="{FF2B5EF4-FFF2-40B4-BE49-F238E27FC236}">
                <a16:creationId xmlns:a16="http://schemas.microsoft.com/office/drawing/2014/main" id="{DD13499B-79D8-DE05-E78A-EBC8CBB25AF1}"/>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636800" y="4903133"/>
            <a:ext cx="178745" cy="178745"/>
          </a:xfrm>
          <a:prstGeom prst="rect">
            <a:avLst/>
          </a:prstGeom>
        </p:spPr>
      </p:pic>
      <p:pic>
        <p:nvPicPr>
          <p:cNvPr id="2" name="Grafik 23">
            <a:extLst>
              <a:ext uri="{FF2B5EF4-FFF2-40B4-BE49-F238E27FC236}">
                <a16:creationId xmlns:a16="http://schemas.microsoft.com/office/drawing/2014/main" id="{26C4FD18-2E74-1538-C146-C266097E0684}"/>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636801" y="5876873"/>
            <a:ext cx="178745" cy="178745"/>
          </a:xfrm>
          <a:prstGeom prst="rect">
            <a:avLst/>
          </a:prstGeom>
        </p:spPr>
      </p:pic>
      <p:sp>
        <p:nvSpPr>
          <p:cNvPr id="7" name="Pladsholder til indhold 3">
            <a:extLst>
              <a:ext uri="{FF2B5EF4-FFF2-40B4-BE49-F238E27FC236}">
                <a16:creationId xmlns:a16="http://schemas.microsoft.com/office/drawing/2014/main" id="{6F1307F0-5700-ABF4-12A7-1DD0D9BF2B43}"/>
              </a:ext>
            </a:extLst>
          </p:cNvPr>
          <p:cNvSpPr>
            <a:spLocks noGrp="1"/>
          </p:cNvSpPr>
          <p:nvPr>
            <p:ph type="body" sz="quarter" idx="13"/>
          </p:nvPr>
        </p:nvSpPr>
        <p:spPr>
          <a:xfrm>
            <a:off x="587374" y="1532239"/>
            <a:ext cx="4834353" cy="2180670"/>
          </a:xfrm>
        </p:spPr>
        <p:txBody>
          <a:bodyPr vert="horz" lIns="0" tIns="0" rIns="0" bIns="0" rtlCol="0" anchor="t">
            <a:noAutofit/>
          </a:bodyPr>
          <a:lstStyle/>
          <a:p>
            <a:pPr marL="0" indent="0">
              <a:buNone/>
            </a:pPr>
            <a:r>
              <a:rPr lang="en-GB">
                <a:latin typeface="+mn-lt"/>
                <a:ea typeface="Yu Gothic Light"/>
              </a:rPr>
              <a:t>We accelerate sales, drive services, and improve customer experience with the leading cloud business application solutions.</a:t>
            </a:r>
          </a:p>
          <a:p>
            <a:pPr marL="0" indent="0">
              <a:buNone/>
            </a:pPr>
            <a:endParaRPr lang="en-GB">
              <a:latin typeface="+mn-lt"/>
              <a:ea typeface="Yu Gothic Light"/>
            </a:endParaRPr>
          </a:p>
          <a:p>
            <a:pPr marL="0" indent="0">
              <a:buNone/>
            </a:pPr>
            <a:r>
              <a:rPr lang="en-GB">
                <a:latin typeface="+mn-lt"/>
                <a:ea typeface="Yu Gothic Light"/>
              </a:rPr>
              <a:t>Our approach is based on analysing the business and end-user needs, and then defining the right solutions and technologies for you.</a:t>
            </a:r>
            <a:endParaRPr lang="en-US" sz="1800">
              <a:ea typeface="Yu Gothic Light"/>
            </a:endParaRPr>
          </a:p>
        </p:txBody>
      </p:sp>
      <p:pic>
        <p:nvPicPr>
          <p:cNvPr id="9" name="Grafik 23">
            <a:extLst>
              <a:ext uri="{FF2B5EF4-FFF2-40B4-BE49-F238E27FC236}">
                <a16:creationId xmlns:a16="http://schemas.microsoft.com/office/drawing/2014/main" id="{3551D60D-2772-F6D0-521C-02339F1193AA}"/>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636800" y="6126103"/>
            <a:ext cx="178745" cy="178745"/>
          </a:xfrm>
          <a:prstGeom prst="rect">
            <a:avLst/>
          </a:prstGeom>
        </p:spPr>
      </p:pic>
    </p:spTree>
    <p:extLst>
      <p:ext uri="{BB962C8B-B14F-4D97-AF65-F5344CB8AC3E}">
        <p14:creationId xmlns:p14="http://schemas.microsoft.com/office/powerpoint/2010/main" val="21495883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173A"/>
        </a:solidFill>
        <a:effectLst/>
      </p:bgPr>
    </p:bg>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DAA73402-705F-9D03-1D07-495980EDCBD2}"/>
              </a:ext>
            </a:extLst>
          </p:cNvPr>
          <p:cNvSpPr>
            <a:spLocks noGrp="1"/>
          </p:cNvSpPr>
          <p:nvPr>
            <p:ph type="title"/>
          </p:nvPr>
        </p:nvSpPr>
        <p:spPr/>
        <p:txBody>
          <a:bodyPr/>
          <a:lstStyle/>
          <a:p>
            <a:r>
              <a:rPr lang="da-DK" sz="3600"/>
              <a:t>Microsoft cloud solutions</a:t>
            </a:r>
            <a:endParaRPr lang="fi-FI"/>
          </a:p>
        </p:txBody>
      </p:sp>
      <p:sp>
        <p:nvSpPr>
          <p:cNvPr id="6" name="Tekstin paikkamerkki 5">
            <a:extLst>
              <a:ext uri="{FF2B5EF4-FFF2-40B4-BE49-F238E27FC236}">
                <a16:creationId xmlns:a16="http://schemas.microsoft.com/office/drawing/2014/main" id="{392E1D77-FC4F-3638-372A-69E0EEB8DCD1}"/>
              </a:ext>
            </a:extLst>
          </p:cNvPr>
          <p:cNvSpPr>
            <a:spLocks noGrp="1"/>
          </p:cNvSpPr>
          <p:nvPr>
            <p:ph type="body" sz="quarter" idx="10"/>
          </p:nvPr>
        </p:nvSpPr>
        <p:spPr>
          <a:xfrm>
            <a:off x="587375" y="1519048"/>
            <a:ext cx="7118221" cy="2083542"/>
          </a:xfrm>
        </p:spPr>
        <p:txBody>
          <a:bodyPr vert="horz" lIns="0" tIns="0" rIns="0" bIns="0" rtlCol="0" anchor="t">
            <a:noAutofit/>
          </a:bodyPr>
          <a:lstStyle/>
          <a:p>
            <a:pPr marL="0" indent="0">
              <a:buNone/>
            </a:pPr>
            <a:r>
              <a:rPr lang="en-US">
                <a:latin typeface="+mn-lt"/>
                <a:ea typeface="Arial"/>
                <a:cs typeface="Arial"/>
                <a:sym typeface="Arial"/>
              </a:rPr>
              <a:t>We </a:t>
            </a:r>
            <a:r>
              <a:rPr lang="en-US" err="1">
                <a:latin typeface="+mn-lt"/>
                <a:ea typeface="Arial"/>
                <a:cs typeface="Arial"/>
                <a:sym typeface="Arial"/>
              </a:rPr>
              <a:t>modernise</a:t>
            </a:r>
            <a:r>
              <a:rPr lang="en-US">
                <a:latin typeface="+mn-lt"/>
                <a:ea typeface="Arial"/>
                <a:cs typeface="Arial"/>
                <a:sym typeface="Arial"/>
              </a:rPr>
              <a:t> and innovate business applications with Microsoft cloud.</a:t>
            </a:r>
          </a:p>
          <a:p>
            <a:pPr marL="0" indent="0">
              <a:buNone/>
            </a:pPr>
            <a:r>
              <a:rPr lang="en-US">
                <a:latin typeface="+mn-lt"/>
                <a:ea typeface="Arial"/>
                <a:cs typeface="Arial"/>
                <a:sym typeface="Arial"/>
              </a:rPr>
              <a:t>Our approach is both business-driven and user-centered.</a:t>
            </a:r>
            <a:endParaRPr lang="en-US">
              <a:latin typeface="+mn-lt"/>
              <a:ea typeface="Arial"/>
              <a:cs typeface="Arial"/>
            </a:endParaRPr>
          </a:p>
          <a:p>
            <a:pPr marL="0" indent="0">
              <a:buNone/>
            </a:pPr>
            <a:r>
              <a:rPr lang="en-US">
                <a:latin typeface="+mn-lt"/>
                <a:ea typeface="Arial"/>
                <a:cs typeface="Arial"/>
                <a:sym typeface="Arial"/>
              </a:rPr>
              <a:t>Our solutions build on Power Platform and Dynamics 365, but also:</a:t>
            </a:r>
            <a:endParaRPr lang="en-US">
              <a:latin typeface="+mn-lt"/>
              <a:ea typeface="Arial"/>
              <a:cs typeface="Arial"/>
            </a:endParaRPr>
          </a:p>
          <a:p>
            <a:pPr marL="746125" lvl="2">
              <a:buFont typeface="Franklin Gothic Book" panose="020B0503020102020204" pitchFamily="34" charset="0"/>
              <a:buChar char="–"/>
            </a:pPr>
            <a:r>
              <a:rPr lang="en-US">
                <a:latin typeface="Franklin Gothic Book"/>
                <a:ea typeface="Yu Gothic Light"/>
                <a:sym typeface="Arial"/>
              </a:rPr>
              <a:t>Leverage Azure for integrations and as a data platform.</a:t>
            </a:r>
            <a:endParaRPr lang="en-US">
              <a:latin typeface="Franklin Gothic Book"/>
              <a:ea typeface="Yu Gothic Light"/>
            </a:endParaRPr>
          </a:p>
          <a:p>
            <a:pPr marL="746125" lvl="2">
              <a:buFont typeface="Franklin Gothic Book" panose="020B0503020102020204" pitchFamily="34" charset="0"/>
              <a:buChar char="–"/>
            </a:pPr>
            <a:r>
              <a:rPr lang="en-US" err="1">
                <a:latin typeface="Franklin Gothic Book"/>
                <a:ea typeface="Yu Gothic Light"/>
                <a:sym typeface="Arial"/>
              </a:rPr>
              <a:t>Utilise</a:t>
            </a:r>
            <a:r>
              <a:rPr lang="en-US">
                <a:latin typeface="Franklin Gothic Book"/>
                <a:ea typeface="Yu Gothic Light"/>
                <a:sym typeface="Arial"/>
              </a:rPr>
              <a:t> Microsoft 365 for collaboration and productivity.</a:t>
            </a:r>
            <a:br>
              <a:rPr lang="en-US">
                <a:latin typeface="Franklin Gothic Book"/>
                <a:ea typeface="Yu Gothic Light"/>
              </a:rPr>
            </a:br>
            <a:endParaRPr lang="en-US">
              <a:latin typeface="Franklin Gothic Book"/>
              <a:ea typeface="Yu Gothic Light"/>
            </a:endParaRPr>
          </a:p>
          <a:p>
            <a:pPr marL="0" indent="0">
              <a:buNone/>
            </a:pPr>
            <a:r>
              <a:rPr lang="en-US">
                <a:latin typeface="+mn-lt"/>
                <a:ea typeface="Arial"/>
                <a:cs typeface="Arial"/>
                <a:sym typeface="Arial"/>
              </a:rPr>
              <a:t>We are a leading </a:t>
            </a:r>
            <a:r>
              <a:rPr lang="en-US">
                <a:latin typeface="Franklin Gothic Demi"/>
                <a:ea typeface="Arial"/>
                <a:cs typeface="Arial"/>
                <a:sym typeface="Arial"/>
              </a:rPr>
              <a:t>Microsoft Solutions Partner</a:t>
            </a:r>
            <a:r>
              <a:rPr lang="en-US">
                <a:latin typeface="+mn-lt"/>
                <a:ea typeface="Arial"/>
                <a:cs typeface="Arial"/>
                <a:sym typeface="Arial"/>
              </a:rPr>
              <a:t> for Business Applications. </a:t>
            </a:r>
            <a:endParaRPr lang="en-US">
              <a:latin typeface="+mn-lt"/>
              <a:ea typeface="Arial"/>
              <a:cs typeface="Arial"/>
            </a:endParaRPr>
          </a:p>
          <a:p>
            <a:pPr marL="0" indent="0">
              <a:buNone/>
            </a:pPr>
            <a:endParaRPr lang="en-GB">
              <a:latin typeface="+mn-lt"/>
              <a:ea typeface="Arial"/>
              <a:cs typeface="Arial"/>
            </a:endParaRPr>
          </a:p>
          <a:p>
            <a:pPr marL="0" indent="0">
              <a:buNone/>
            </a:pPr>
            <a:endParaRPr lang="en-GB">
              <a:latin typeface="+mn-lt"/>
              <a:ea typeface="Arial"/>
              <a:cs typeface="Arial"/>
            </a:endParaRPr>
          </a:p>
          <a:p>
            <a:pPr marL="0" indent="0">
              <a:buNone/>
            </a:pPr>
            <a:endParaRPr lang="en-GB">
              <a:latin typeface="+mn-lt"/>
              <a:ea typeface="Arial"/>
              <a:cs typeface="Arial"/>
            </a:endParaRPr>
          </a:p>
          <a:p>
            <a:endParaRPr lang="en-GB">
              <a:latin typeface="+mn-lt"/>
            </a:endParaRPr>
          </a:p>
        </p:txBody>
      </p:sp>
      <p:pic>
        <p:nvPicPr>
          <p:cNvPr id="7" name="Kuva 6">
            <a:extLst>
              <a:ext uri="{FF2B5EF4-FFF2-40B4-BE49-F238E27FC236}">
                <a16:creationId xmlns:a16="http://schemas.microsoft.com/office/drawing/2014/main" id="{9D52C112-FA47-21EF-8CDD-B5A2BCCE80BF}"/>
              </a:ext>
            </a:extLst>
          </p:cNvPr>
          <p:cNvPicPr>
            <a:picLocks noChangeAspect="1"/>
          </p:cNvPicPr>
          <p:nvPr/>
        </p:nvPicPr>
        <p:blipFill>
          <a:blip r:embed="rId2"/>
          <a:srcRect/>
          <a:stretch/>
        </p:blipFill>
        <p:spPr>
          <a:xfrm>
            <a:off x="10616314" y="478259"/>
            <a:ext cx="961137" cy="965142"/>
          </a:xfrm>
          <a:prstGeom prst="rect">
            <a:avLst/>
          </a:prstGeom>
        </p:spPr>
      </p:pic>
      <p:pic>
        <p:nvPicPr>
          <p:cNvPr id="4" name="Picture 7" descr="A picture containing graphical user interface&#10;&#10;Description automatically generated">
            <a:extLst>
              <a:ext uri="{FF2B5EF4-FFF2-40B4-BE49-F238E27FC236}">
                <a16:creationId xmlns:a16="http://schemas.microsoft.com/office/drawing/2014/main" id="{F6A37713-D5B6-F061-7709-A24D16F2579E}"/>
              </a:ext>
            </a:extLst>
          </p:cNvPr>
          <p:cNvPicPr>
            <a:picLocks noChangeAspect="1"/>
          </p:cNvPicPr>
          <p:nvPr/>
        </p:nvPicPr>
        <p:blipFill>
          <a:blip r:embed="rId3"/>
          <a:stretch>
            <a:fillRect/>
          </a:stretch>
        </p:blipFill>
        <p:spPr>
          <a:xfrm>
            <a:off x="7869636" y="3477640"/>
            <a:ext cx="1450181" cy="902801"/>
          </a:xfrm>
          <a:prstGeom prst="rect">
            <a:avLst/>
          </a:prstGeom>
        </p:spPr>
      </p:pic>
      <p:pic>
        <p:nvPicPr>
          <p:cNvPr id="8" name="Picture 11" descr="A picture containing company name&#10;&#10;Description automatically generated">
            <a:extLst>
              <a:ext uri="{FF2B5EF4-FFF2-40B4-BE49-F238E27FC236}">
                <a16:creationId xmlns:a16="http://schemas.microsoft.com/office/drawing/2014/main" id="{7B912C7E-62C2-6DAD-9AEE-C2760F5AC780}"/>
              </a:ext>
            </a:extLst>
          </p:cNvPr>
          <p:cNvPicPr>
            <a:picLocks noChangeAspect="1"/>
          </p:cNvPicPr>
          <p:nvPr/>
        </p:nvPicPr>
        <p:blipFill>
          <a:blip r:embed="rId4"/>
          <a:stretch>
            <a:fillRect/>
          </a:stretch>
        </p:blipFill>
        <p:spPr>
          <a:xfrm>
            <a:off x="9503473" y="3477640"/>
            <a:ext cx="1426346" cy="864221"/>
          </a:xfrm>
          <a:prstGeom prst="rect">
            <a:avLst/>
          </a:prstGeom>
        </p:spPr>
      </p:pic>
      <p:pic>
        <p:nvPicPr>
          <p:cNvPr id="12" name="Picture 12" descr="A picture containing text&#10;&#10;Description automatically generated">
            <a:extLst>
              <a:ext uri="{FF2B5EF4-FFF2-40B4-BE49-F238E27FC236}">
                <a16:creationId xmlns:a16="http://schemas.microsoft.com/office/drawing/2014/main" id="{E636465A-55BA-0324-9282-E5B62B6F39B6}"/>
              </a:ext>
            </a:extLst>
          </p:cNvPr>
          <p:cNvPicPr>
            <a:picLocks noChangeAspect="1"/>
          </p:cNvPicPr>
          <p:nvPr/>
        </p:nvPicPr>
        <p:blipFill>
          <a:blip r:embed="rId5"/>
          <a:stretch>
            <a:fillRect/>
          </a:stretch>
        </p:blipFill>
        <p:spPr>
          <a:xfrm>
            <a:off x="7867424" y="2526307"/>
            <a:ext cx="1426346" cy="753279"/>
          </a:xfrm>
          <a:prstGeom prst="rect">
            <a:avLst/>
          </a:prstGeom>
        </p:spPr>
      </p:pic>
      <p:pic>
        <p:nvPicPr>
          <p:cNvPr id="13" name="Picture 13" descr="A picture containing text&#10;&#10;Description automatically generated">
            <a:extLst>
              <a:ext uri="{FF2B5EF4-FFF2-40B4-BE49-F238E27FC236}">
                <a16:creationId xmlns:a16="http://schemas.microsoft.com/office/drawing/2014/main" id="{D4A1922F-182B-CEB3-CFAD-4B9B9DE1C07C}"/>
              </a:ext>
            </a:extLst>
          </p:cNvPr>
          <p:cNvPicPr>
            <a:picLocks noChangeAspect="1"/>
          </p:cNvPicPr>
          <p:nvPr/>
        </p:nvPicPr>
        <p:blipFill>
          <a:blip r:embed="rId6"/>
          <a:stretch>
            <a:fillRect/>
          </a:stretch>
        </p:blipFill>
        <p:spPr>
          <a:xfrm>
            <a:off x="9503472" y="2526307"/>
            <a:ext cx="1426347" cy="753279"/>
          </a:xfrm>
          <a:prstGeom prst="rect">
            <a:avLst/>
          </a:prstGeom>
        </p:spPr>
      </p:pic>
      <p:sp>
        <p:nvSpPr>
          <p:cNvPr id="2" name="Google Shape;67;g17b5688b0ad_0_0">
            <a:extLst>
              <a:ext uri="{FF2B5EF4-FFF2-40B4-BE49-F238E27FC236}">
                <a16:creationId xmlns:a16="http://schemas.microsoft.com/office/drawing/2014/main" id="{0AA9D9FD-35DE-7396-A953-8AD7D6B8E687}"/>
              </a:ext>
            </a:extLst>
          </p:cNvPr>
          <p:cNvSpPr/>
          <p:nvPr/>
        </p:nvSpPr>
        <p:spPr>
          <a:xfrm>
            <a:off x="587375" y="3597137"/>
            <a:ext cx="6235123" cy="2655127"/>
          </a:xfrm>
          <a:prstGeom prst="roundRect">
            <a:avLst>
              <a:gd name="adj" fmla="val 16667"/>
            </a:avLst>
          </a:prstGeom>
          <a:solidFill>
            <a:srgbClr val="FFBC57"/>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rgbClr val="FFFFFF"/>
              </a:solidFill>
              <a:latin typeface="Libre Franklin"/>
              <a:ea typeface="Libre Franklin"/>
              <a:cs typeface="Libre Franklin"/>
              <a:sym typeface="Libre Franklin"/>
            </a:endParaRPr>
          </a:p>
        </p:txBody>
      </p:sp>
      <p:pic>
        <p:nvPicPr>
          <p:cNvPr id="3" name="Picture 2" descr="Icon&#10;&#10;Description automatically generated">
            <a:extLst>
              <a:ext uri="{FF2B5EF4-FFF2-40B4-BE49-F238E27FC236}">
                <a16:creationId xmlns:a16="http://schemas.microsoft.com/office/drawing/2014/main" id="{55619E63-D781-138E-886E-606039FAFE36}"/>
              </a:ext>
            </a:extLst>
          </p:cNvPr>
          <p:cNvPicPr>
            <a:picLocks noChangeAspect="1"/>
          </p:cNvPicPr>
          <p:nvPr/>
        </p:nvPicPr>
        <p:blipFill>
          <a:blip r:embed="rId7"/>
          <a:stretch>
            <a:fillRect/>
          </a:stretch>
        </p:blipFill>
        <p:spPr>
          <a:xfrm>
            <a:off x="1387703" y="3921904"/>
            <a:ext cx="435127" cy="435127"/>
          </a:xfrm>
          <a:prstGeom prst="rect">
            <a:avLst/>
          </a:prstGeom>
        </p:spPr>
      </p:pic>
      <p:sp>
        <p:nvSpPr>
          <p:cNvPr id="14" name="Google Shape;70;g17b5688b0ad_0_0">
            <a:extLst>
              <a:ext uri="{FF2B5EF4-FFF2-40B4-BE49-F238E27FC236}">
                <a16:creationId xmlns:a16="http://schemas.microsoft.com/office/drawing/2014/main" id="{1F720DE4-B64E-42C2-8811-CFFD3AF90C64}"/>
              </a:ext>
            </a:extLst>
          </p:cNvPr>
          <p:cNvSpPr txBox="1"/>
          <p:nvPr/>
        </p:nvSpPr>
        <p:spPr>
          <a:xfrm>
            <a:off x="1123079" y="4362384"/>
            <a:ext cx="1105937" cy="48999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lnSpc>
                <a:spcPct val="95000"/>
              </a:lnSpc>
              <a:spcBef>
                <a:spcPts val="0"/>
              </a:spcBef>
              <a:spcAft>
                <a:spcPts val="1200"/>
              </a:spcAft>
              <a:buSzPts val="770"/>
              <a:buNone/>
            </a:pPr>
            <a:r>
              <a:rPr lang="fi-FI" sz="1200" b="1" err="1">
                <a:solidFill>
                  <a:schemeClr val="tx1"/>
                </a:solidFill>
                <a:latin typeface="+mn-lt"/>
                <a:ea typeface="Open Sans"/>
                <a:cs typeface="Open Sans"/>
                <a:sym typeface="Open Sans"/>
              </a:rPr>
              <a:t>Sales</a:t>
            </a:r>
            <a:r>
              <a:rPr lang="fi-FI" sz="1200" b="1">
                <a:solidFill>
                  <a:schemeClr val="tx1"/>
                </a:solidFill>
                <a:latin typeface="+mn-lt"/>
                <a:ea typeface="Open Sans"/>
                <a:cs typeface="Open Sans"/>
                <a:sym typeface="Open Sans"/>
              </a:rPr>
              <a:t> &amp; CRM</a:t>
            </a:r>
            <a:br>
              <a:rPr lang="fi-FI" sz="1200">
                <a:solidFill>
                  <a:srgbClr val="000000"/>
                </a:solidFill>
                <a:latin typeface="+mn-lt"/>
                <a:ea typeface="Open Sans"/>
                <a:cs typeface="Open Sans"/>
                <a:sym typeface="Open Sans"/>
              </a:rPr>
            </a:br>
            <a:endParaRPr sz="1200">
              <a:solidFill>
                <a:srgbClr val="000000"/>
              </a:solidFill>
              <a:latin typeface="+mn-lt"/>
              <a:ea typeface="Open Sans"/>
              <a:cs typeface="Open Sans"/>
              <a:sym typeface="Open Sans"/>
            </a:endParaRPr>
          </a:p>
        </p:txBody>
      </p:sp>
      <p:sp>
        <p:nvSpPr>
          <p:cNvPr id="15" name="Google Shape;70;g17b5688b0ad_0_0">
            <a:extLst>
              <a:ext uri="{FF2B5EF4-FFF2-40B4-BE49-F238E27FC236}">
                <a16:creationId xmlns:a16="http://schemas.microsoft.com/office/drawing/2014/main" id="{7E72DD52-0D05-4077-4864-67E0422B24A7}"/>
              </a:ext>
            </a:extLst>
          </p:cNvPr>
          <p:cNvSpPr txBox="1"/>
          <p:nvPr/>
        </p:nvSpPr>
        <p:spPr>
          <a:xfrm>
            <a:off x="2532776" y="4362384"/>
            <a:ext cx="999392" cy="43485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lnSpc>
                <a:spcPct val="95000"/>
              </a:lnSpc>
              <a:spcBef>
                <a:spcPts val="0"/>
              </a:spcBef>
              <a:spcAft>
                <a:spcPts val="1200"/>
              </a:spcAft>
              <a:buSzPts val="770"/>
              <a:buNone/>
            </a:pPr>
            <a:r>
              <a:rPr lang="fi-FI" sz="1200" b="1">
                <a:solidFill>
                  <a:schemeClr val="tx1"/>
                </a:solidFill>
                <a:latin typeface="+mn-lt"/>
                <a:ea typeface="Open Sans"/>
                <a:cs typeface="Open Sans"/>
                <a:sym typeface="Open Sans"/>
              </a:rPr>
              <a:t>Marketing</a:t>
            </a:r>
            <a:br>
              <a:rPr lang="fi-FI" sz="1200">
                <a:latin typeface="+mn-lt"/>
                <a:ea typeface="Open Sans"/>
                <a:cs typeface="Open Sans"/>
              </a:rPr>
            </a:br>
            <a:endParaRPr sz="1200">
              <a:solidFill>
                <a:srgbClr val="000000"/>
              </a:solidFill>
              <a:latin typeface="+mn-lt"/>
              <a:ea typeface="Open Sans"/>
              <a:cs typeface="Open Sans"/>
              <a:sym typeface="Open Sans"/>
            </a:endParaRPr>
          </a:p>
        </p:txBody>
      </p:sp>
      <p:sp>
        <p:nvSpPr>
          <p:cNvPr id="16" name="Google Shape;70;g17b5688b0ad_0_0">
            <a:extLst>
              <a:ext uri="{FF2B5EF4-FFF2-40B4-BE49-F238E27FC236}">
                <a16:creationId xmlns:a16="http://schemas.microsoft.com/office/drawing/2014/main" id="{3F1C41C1-CF04-AFD0-CE88-79C98BACF3B3}"/>
              </a:ext>
            </a:extLst>
          </p:cNvPr>
          <p:cNvSpPr txBox="1"/>
          <p:nvPr/>
        </p:nvSpPr>
        <p:spPr>
          <a:xfrm>
            <a:off x="3729581" y="4362384"/>
            <a:ext cx="1411810" cy="71071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lnSpc>
                <a:spcPct val="95000"/>
              </a:lnSpc>
              <a:spcBef>
                <a:spcPts val="0"/>
              </a:spcBef>
              <a:spcAft>
                <a:spcPts val="1200"/>
              </a:spcAft>
              <a:buSzPts val="770"/>
              <a:buNone/>
            </a:pPr>
            <a:r>
              <a:rPr lang="fi-FI" sz="1200" b="1">
                <a:solidFill>
                  <a:schemeClr val="tx1"/>
                </a:solidFill>
                <a:latin typeface="+mn-lt"/>
                <a:ea typeface="Open Sans"/>
                <a:cs typeface="Open Sans"/>
                <a:sym typeface="Open Sans"/>
              </a:rPr>
              <a:t>Customer Service</a:t>
            </a:r>
            <a:br>
              <a:rPr lang="fi-FI" sz="1200">
                <a:solidFill>
                  <a:srgbClr val="000000"/>
                </a:solidFill>
                <a:latin typeface="+mn-lt"/>
                <a:ea typeface="Open Sans"/>
                <a:cs typeface="Open Sans"/>
                <a:sym typeface="Open Sans"/>
              </a:rPr>
            </a:br>
            <a:endParaRPr sz="1200">
              <a:solidFill>
                <a:srgbClr val="000000"/>
              </a:solidFill>
              <a:latin typeface="+mn-lt"/>
              <a:ea typeface="Open Sans"/>
              <a:cs typeface="Open Sans"/>
              <a:sym typeface="Open Sans"/>
            </a:endParaRPr>
          </a:p>
        </p:txBody>
      </p:sp>
      <p:sp>
        <p:nvSpPr>
          <p:cNvPr id="17" name="Google Shape;70;g17b5688b0ad_0_0">
            <a:extLst>
              <a:ext uri="{FF2B5EF4-FFF2-40B4-BE49-F238E27FC236}">
                <a16:creationId xmlns:a16="http://schemas.microsoft.com/office/drawing/2014/main" id="{7E6B5C8A-2938-6ECD-91A7-1ABC390EF9BA}"/>
              </a:ext>
            </a:extLst>
          </p:cNvPr>
          <p:cNvSpPr txBox="1"/>
          <p:nvPr/>
        </p:nvSpPr>
        <p:spPr>
          <a:xfrm>
            <a:off x="5188660" y="4362384"/>
            <a:ext cx="1802809" cy="89262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lnSpc>
                <a:spcPct val="95000"/>
              </a:lnSpc>
              <a:spcBef>
                <a:spcPts val="0"/>
              </a:spcBef>
              <a:spcAft>
                <a:spcPts val="1200"/>
              </a:spcAft>
              <a:buSzPts val="770"/>
              <a:buNone/>
            </a:pPr>
            <a:r>
              <a:rPr lang="fi-FI" sz="1200" b="1">
                <a:solidFill>
                  <a:schemeClr val="tx1"/>
                </a:solidFill>
                <a:latin typeface="+mn-lt"/>
                <a:ea typeface="Open Sans"/>
                <a:cs typeface="Open Sans"/>
                <a:sym typeface="Open Sans"/>
              </a:rPr>
              <a:t>Field Service</a:t>
            </a:r>
            <a:br>
              <a:rPr lang="fi-FI" sz="1200">
                <a:solidFill>
                  <a:srgbClr val="000000"/>
                </a:solidFill>
                <a:latin typeface="+mn-lt"/>
                <a:ea typeface="Open Sans"/>
                <a:cs typeface="Open Sans"/>
                <a:sym typeface="Open Sans"/>
              </a:rPr>
            </a:br>
            <a:endParaRPr sz="1200">
              <a:solidFill>
                <a:srgbClr val="000000"/>
              </a:solidFill>
              <a:latin typeface="+mn-lt"/>
              <a:ea typeface="Open Sans"/>
              <a:cs typeface="Open Sans"/>
              <a:sym typeface="Open Sans"/>
            </a:endParaRPr>
          </a:p>
        </p:txBody>
      </p:sp>
      <p:sp>
        <p:nvSpPr>
          <p:cNvPr id="18" name="Google Shape;70;g17b5688b0ad_0_0">
            <a:extLst>
              <a:ext uri="{FF2B5EF4-FFF2-40B4-BE49-F238E27FC236}">
                <a16:creationId xmlns:a16="http://schemas.microsoft.com/office/drawing/2014/main" id="{7C5126DF-D58B-1F80-833A-D1454EEE6681}"/>
              </a:ext>
            </a:extLst>
          </p:cNvPr>
          <p:cNvSpPr txBox="1"/>
          <p:nvPr/>
        </p:nvSpPr>
        <p:spPr>
          <a:xfrm>
            <a:off x="1123079" y="5383257"/>
            <a:ext cx="1806600" cy="59968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lnSpc>
                <a:spcPct val="95000"/>
              </a:lnSpc>
              <a:spcBef>
                <a:spcPts val="0"/>
              </a:spcBef>
              <a:spcAft>
                <a:spcPts val="1200"/>
              </a:spcAft>
              <a:buSzPts val="770"/>
              <a:buNone/>
            </a:pPr>
            <a:r>
              <a:rPr lang="fi-FI" sz="1200" b="1">
                <a:solidFill>
                  <a:schemeClr val="tx1"/>
                </a:solidFill>
                <a:latin typeface="+mn-lt"/>
                <a:ea typeface="Open Sans"/>
                <a:cs typeface="Open Sans"/>
                <a:sym typeface="Open Sans"/>
              </a:rPr>
              <a:t>Supplier data management</a:t>
            </a:r>
            <a:br>
              <a:rPr lang="fi-FI" sz="1200">
                <a:solidFill>
                  <a:srgbClr val="000000"/>
                </a:solidFill>
                <a:latin typeface="+mn-lt"/>
                <a:ea typeface="Open Sans"/>
                <a:cs typeface="Open Sans"/>
                <a:sym typeface="Open Sans"/>
              </a:rPr>
            </a:br>
            <a:endParaRPr sz="1200">
              <a:solidFill>
                <a:srgbClr val="000000"/>
              </a:solidFill>
              <a:latin typeface="+mn-lt"/>
              <a:ea typeface="Open Sans"/>
              <a:cs typeface="Open Sans"/>
              <a:sym typeface="Open Sans"/>
            </a:endParaRPr>
          </a:p>
        </p:txBody>
      </p:sp>
      <p:sp>
        <p:nvSpPr>
          <p:cNvPr id="19" name="Google Shape;70;g17b5688b0ad_0_0">
            <a:extLst>
              <a:ext uri="{FF2B5EF4-FFF2-40B4-BE49-F238E27FC236}">
                <a16:creationId xmlns:a16="http://schemas.microsoft.com/office/drawing/2014/main" id="{D2749C45-5076-29AB-B306-8CACF7AA1982}"/>
              </a:ext>
            </a:extLst>
          </p:cNvPr>
          <p:cNvSpPr txBox="1"/>
          <p:nvPr/>
        </p:nvSpPr>
        <p:spPr>
          <a:xfrm>
            <a:off x="2558830" y="5383257"/>
            <a:ext cx="1583048" cy="57613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lnSpc>
                <a:spcPct val="95000"/>
              </a:lnSpc>
              <a:spcBef>
                <a:spcPts val="0"/>
              </a:spcBef>
              <a:spcAft>
                <a:spcPts val="1200"/>
              </a:spcAft>
              <a:buSzPts val="770"/>
              <a:buNone/>
            </a:pPr>
            <a:r>
              <a:rPr lang="fi-FI" sz="1200" b="1">
                <a:solidFill>
                  <a:schemeClr val="tx1"/>
                </a:solidFill>
                <a:latin typeface="+mn-lt"/>
                <a:ea typeface="Open Sans"/>
                <a:cs typeface="Open Sans"/>
                <a:sym typeface="Open Sans"/>
              </a:rPr>
              <a:t>Contract management</a:t>
            </a:r>
            <a:br>
              <a:rPr lang="fi-FI" sz="1200">
                <a:solidFill>
                  <a:srgbClr val="000000"/>
                </a:solidFill>
                <a:latin typeface="+mn-lt"/>
                <a:ea typeface="Open Sans"/>
                <a:cs typeface="Open Sans"/>
                <a:sym typeface="Open Sans"/>
              </a:rPr>
            </a:br>
            <a:endParaRPr sz="1200">
              <a:solidFill>
                <a:srgbClr val="000000"/>
              </a:solidFill>
              <a:latin typeface="+mn-lt"/>
              <a:ea typeface="Open Sans"/>
              <a:cs typeface="Open Sans"/>
              <a:sym typeface="Open Sans"/>
            </a:endParaRPr>
          </a:p>
        </p:txBody>
      </p:sp>
      <p:sp>
        <p:nvSpPr>
          <p:cNvPr id="20" name="Google Shape;70;g17b5688b0ad_0_0">
            <a:extLst>
              <a:ext uri="{FF2B5EF4-FFF2-40B4-BE49-F238E27FC236}">
                <a16:creationId xmlns:a16="http://schemas.microsoft.com/office/drawing/2014/main" id="{24DCD891-8A8A-EB6E-AEE5-113EFCE3950C}"/>
              </a:ext>
            </a:extLst>
          </p:cNvPr>
          <p:cNvSpPr txBox="1"/>
          <p:nvPr/>
        </p:nvSpPr>
        <p:spPr>
          <a:xfrm>
            <a:off x="3789311" y="5383257"/>
            <a:ext cx="1802809" cy="54024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lnSpc>
                <a:spcPct val="95000"/>
              </a:lnSpc>
              <a:spcBef>
                <a:spcPts val="0"/>
              </a:spcBef>
              <a:spcAft>
                <a:spcPts val="1200"/>
              </a:spcAft>
              <a:buSzPts val="770"/>
              <a:buNone/>
            </a:pPr>
            <a:r>
              <a:rPr lang="fi-FI" sz="1200" b="1" err="1">
                <a:solidFill>
                  <a:schemeClr val="tx1"/>
                </a:solidFill>
                <a:latin typeface="+mn-lt"/>
                <a:ea typeface="Open Sans"/>
                <a:cs typeface="Open Sans"/>
                <a:sym typeface="Open Sans"/>
              </a:rPr>
              <a:t>Modern</a:t>
            </a:r>
            <a:r>
              <a:rPr lang="fi-FI" sz="1200" b="1">
                <a:solidFill>
                  <a:schemeClr val="tx1"/>
                </a:solidFill>
                <a:latin typeface="+mn-lt"/>
                <a:ea typeface="Open Sans"/>
                <a:cs typeface="Open Sans"/>
                <a:sym typeface="Open Sans"/>
              </a:rPr>
              <a:t> </a:t>
            </a:r>
            <a:r>
              <a:rPr lang="fi-FI" sz="1200" b="1" err="1">
                <a:solidFill>
                  <a:schemeClr val="tx1"/>
                </a:solidFill>
                <a:latin typeface="+mn-lt"/>
                <a:ea typeface="Open Sans"/>
                <a:cs typeface="Open Sans"/>
                <a:sym typeface="Open Sans"/>
              </a:rPr>
              <a:t>work</a:t>
            </a:r>
            <a:br>
              <a:rPr lang="fi-FI" sz="1200">
                <a:solidFill>
                  <a:srgbClr val="000000"/>
                </a:solidFill>
                <a:latin typeface="+mn-lt"/>
                <a:ea typeface="Open Sans"/>
                <a:cs typeface="Open Sans"/>
                <a:sym typeface="Open Sans"/>
              </a:rPr>
            </a:br>
            <a:endParaRPr sz="1200">
              <a:solidFill>
                <a:srgbClr val="000000"/>
              </a:solidFill>
              <a:latin typeface="+mn-lt"/>
              <a:ea typeface="Open Sans"/>
              <a:cs typeface="Open Sans"/>
              <a:sym typeface="Open Sans"/>
            </a:endParaRPr>
          </a:p>
        </p:txBody>
      </p:sp>
      <p:sp>
        <p:nvSpPr>
          <p:cNvPr id="21" name="Google Shape;70;g17b5688b0ad_0_0">
            <a:extLst>
              <a:ext uri="{FF2B5EF4-FFF2-40B4-BE49-F238E27FC236}">
                <a16:creationId xmlns:a16="http://schemas.microsoft.com/office/drawing/2014/main" id="{DAFF52B7-FA7D-987B-87F2-78F112137D99}"/>
              </a:ext>
            </a:extLst>
          </p:cNvPr>
          <p:cNvSpPr txBox="1"/>
          <p:nvPr/>
        </p:nvSpPr>
        <p:spPr>
          <a:xfrm>
            <a:off x="5188660" y="5383257"/>
            <a:ext cx="1366033" cy="54024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lnSpc>
                <a:spcPct val="95000"/>
              </a:lnSpc>
              <a:spcBef>
                <a:spcPts val="0"/>
              </a:spcBef>
              <a:spcAft>
                <a:spcPts val="1200"/>
              </a:spcAft>
              <a:buSzPts val="770"/>
              <a:buNone/>
            </a:pPr>
            <a:r>
              <a:rPr lang="fi-FI" sz="1200" b="1" err="1">
                <a:solidFill>
                  <a:schemeClr val="tx1"/>
                </a:solidFill>
                <a:latin typeface="+mn-lt"/>
                <a:ea typeface="Open Sans"/>
                <a:cs typeface="Open Sans"/>
                <a:sym typeface="Open Sans"/>
              </a:rPr>
              <a:t>Integration</a:t>
            </a:r>
            <a:r>
              <a:rPr lang="fi-FI" sz="1200" b="1">
                <a:solidFill>
                  <a:schemeClr val="tx1"/>
                </a:solidFill>
                <a:latin typeface="+mn-lt"/>
                <a:ea typeface="Open Sans"/>
                <a:cs typeface="Open Sans"/>
                <a:sym typeface="Open Sans"/>
              </a:rPr>
              <a:t> and </a:t>
            </a:r>
            <a:r>
              <a:rPr lang="fi-FI" sz="1200" b="1" err="1">
                <a:solidFill>
                  <a:schemeClr val="tx1"/>
                </a:solidFill>
                <a:latin typeface="+mn-lt"/>
                <a:ea typeface="Open Sans"/>
                <a:cs typeface="Open Sans"/>
                <a:sym typeface="Open Sans"/>
              </a:rPr>
              <a:t>automation</a:t>
            </a:r>
            <a:br>
              <a:rPr lang="fi-FI" sz="1200">
                <a:solidFill>
                  <a:srgbClr val="000000"/>
                </a:solidFill>
                <a:latin typeface="+mn-lt"/>
                <a:ea typeface="Open Sans"/>
                <a:cs typeface="Open Sans"/>
                <a:sym typeface="Open Sans"/>
              </a:rPr>
            </a:br>
            <a:endParaRPr sz="1200">
              <a:solidFill>
                <a:srgbClr val="000000"/>
              </a:solidFill>
              <a:latin typeface="+mn-lt"/>
              <a:ea typeface="Open Sans"/>
              <a:cs typeface="Open Sans"/>
              <a:sym typeface="Open Sans"/>
            </a:endParaRPr>
          </a:p>
        </p:txBody>
      </p:sp>
      <p:pic>
        <p:nvPicPr>
          <p:cNvPr id="22" name="Picture 21" descr="A black and white logo&#10;&#10;Description automatically generated with low confidence">
            <a:extLst>
              <a:ext uri="{FF2B5EF4-FFF2-40B4-BE49-F238E27FC236}">
                <a16:creationId xmlns:a16="http://schemas.microsoft.com/office/drawing/2014/main" id="{EE8855DC-DBB2-7EC4-3B68-6004055A609B}"/>
              </a:ext>
            </a:extLst>
          </p:cNvPr>
          <p:cNvPicPr>
            <a:picLocks noChangeAspect="1"/>
          </p:cNvPicPr>
          <p:nvPr/>
        </p:nvPicPr>
        <p:blipFill>
          <a:blip r:embed="rId8"/>
          <a:stretch>
            <a:fillRect/>
          </a:stretch>
        </p:blipFill>
        <p:spPr>
          <a:xfrm>
            <a:off x="4055845" y="4902366"/>
            <a:ext cx="461032" cy="461001"/>
          </a:xfrm>
          <a:prstGeom prst="rect">
            <a:avLst/>
          </a:prstGeom>
        </p:spPr>
      </p:pic>
      <p:pic>
        <p:nvPicPr>
          <p:cNvPr id="23" name="Picture 22" descr="Icon&#10;&#10;Description automatically generated">
            <a:extLst>
              <a:ext uri="{FF2B5EF4-FFF2-40B4-BE49-F238E27FC236}">
                <a16:creationId xmlns:a16="http://schemas.microsoft.com/office/drawing/2014/main" id="{2B73626E-3ACF-7A54-D0EE-78E8936C7663}"/>
              </a:ext>
            </a:extLst>
          </p:cNvPr>
          <p:cNvPicPr>
            <a:picLocks noChangeAspect="1"/>
          </p:cNvPicPr>
          <p:nvPr/>
        </p:nvPicPr>
        <p:blipFill>
          <a:blip r:embed="rId9"/>
          <a:stretch>
            <a:fillRect/>
          </a:stretch>
        </p:blipFill>
        <p:spPr>
          <a:xfrm>
            <a:off x="5501234" y="3949855"/>
            <a:ext cx="420006" cy="420006"/>
          </a:xfrm>
          <a:prstGeom prst="rect">
            <a:avLst/>
          </a:prstGeom>
        </p:spPr>
      </p:pic>
      <p:pic>
        <p:nvPicPr>
          <p:cNvPr id="24" name="Picture 23" descr="A picture containing text, sign&#10;&#10;Description automatically generated">
            <a:extLst>
              <a:ext uri="{FF2B5EF4-FFF2-40B4-BE49-F238E27FC236}">
                <a16:creationId xmlns:a16="http://schemas.microsoft.com/office/drawing/2014/main" id="{59AEAB0B-FA4C-112D-D891-1301BF6E4AC2}"/>
              </a:ext>
            </a:extLst>
          </p:cNvPr>
          <p:cNvPicPr>
            <a:picLocks noChangeAspect="1"/>
          </p:cNvPicPr>
          <p:nvPr/>
        </p:nvPicPr>
        <p:blipFill>
          <a:blip r:embed="rId10"/>
          <a:stretch>
            <a:fillRect/>
          </a:stretch>
        </p:blipFill>
        <p:spPr>
          <a:xfrm>
            <a:off x="1386280" y="4888761"/>
            <a:ext cx="446543" cy="457916"/>
          </a:xfrm>
          <a:prstGeom prst="rect">
            <a:avLst/>
          </a:prstGeom>
        </p:spPr>
      </p:pic>
      <p:pic>
        <p:nvPicPr>
          <p:cNvPr id="25" name="Picture 24" descr="Icon&#10;&#10;Description automatically generated with medium confidence">
            <a:extLst>
              <a:ext uri="{FF2B5EF4-FFF2-40B4-BE49-F238E27FC236}">
                <a16:creationId xmlns:a16="http://schemas.microsoft.com/office/drawing/2014/main" id="{8D96F0C5-BD5A-BA60-D0AE-1735AB530A8C}"/>
              </a:ext>
            </a:extLst>
          </p:cNvPr>
          <p:cNvPicPr>
            <a:picLocks noChangeAspect="1"/>
          </p:cNvPicPr>
          <p:nvPr/>
        </p:nvPicPr>
        <p:blipFill>
          <a:blip r:embed="rId11"/>
          <a:stretch>
            <a:fillRect/>
          </a:stretch>
        </p:blipFill>
        <p:spPr>
          <a:xfrm>
            <a:off x="4139786" y="3918175"/>
            <a:ext cx="457510" cy="446171"/>
          </a:xfrm>
          <a:prstGeom prst="rect">
            <a:avLst/>
          </a:prstGeom>
        </p:spPr>
      </p:pic>
      <p:pic>
        <p:nvPicPr>
          <p:cNvPr id="26" name="Picture 25" descr="A picture containing icon&#10;&#10;Description automatically generated">
            <a:extLst>
              <a:ext uri="{FF2B5EF4-FFF2-40B4-BE49-F238E27FC236}">
                <a16:creationId xmlns:a16="http://schemas.microsoft.com/office/drawing/2014/main" id="{20F064CF-906B-0EC7-528E-4952C76E6275}"/>
              </a:ext>
            </a:extLst>
          </p:cNvPr>
          <p:cNvPicPr>
            <a:picLocks noChangeAspect="1"/>
          </p:cNvPicPr>
          <p:nvPr/>
        </p:nvPicPr>
        <p:blipFill>
          <a:blip r:embed="rId12"/>
          <a:stretch>
            <a:fillRect/>
          </a:stretch>
        </p:blipFill>
        <p:spPr>
          <a:xfrm>
            <a:off x="2716513" y="3933339"/>
            <a:ext cx="427182" cy="427182"/>
          </a:xfrm>
          <a:prstGeom prst="rect">
            <a:avLst/>
          </a:prstGeom>
        </p:spPr>
      </p:pic>
      <p:pic>
        <p:nvPicPr>
          <p:cNvPr id="27" name="Picture 26" descr="A black and white logo&#10;&#10;Description automatically generated with low confidence">
            <a:extLst>
              <a:ext uri="{FF2B5EF4-FFF2-40B4-BE49-F238E27FC236}">
                <a16:creationId xmlns:a16="http://schemas.microsoft.com/office/drawing/2014/main" id="{B325B9F9-E728-F65B-9DAB-3D6842B07494}"/>
              </a:ext>
            </a:extLst>
          </p:cNvPr>
          <p:cNvPicPr>
            <a:picLocks noChangeAspect="1"/>
          </p:cNvPicPr>
          <p:nvPr/>
        </p:nvPicPr>
        <p:blipFill>
          <a:blip r:embed="rId13"/>
          <a:stretch>
            <a:fillRect/>
          </a:stretch>
        </p:blipFill>
        <p:spPr>
          <a:xfrm>
            <a:off x="2805359" y="4895420"/>
            <a:ext cx="473674" cy="481256"/>
          </a:xfrm>
          <a:prstGeom prst="rect">
            <a:avLst/>
          </a:prstGeom>
        </p:spPr>
      </p:pic>
      <p:pic>
        <p:nvPicPr>
          <p:cNvPr id="28" name="Picture 27" descr="Icon&#10;&#10;Description automatically generated">
            <a:extLst>
              <a:ext uri="{FF2B5EF4-FFF2-40B4-BE49-F238E27FC236}">
                <a16:creationId xmlns:a16="http://schemas.microsoft.com/office/drawing/2014/main" id="{E0A544DD-14EB-9196-7C1B-048C175914DC}"/>
              </a:ext>
            </a:extLst>
          </p:cNvPr>
          <p:cNvPicPr>
            <a:picLocks noChangeAspect="1"/>
          </p:cNvPicPr>
          <p:nvPr/>
        </p:nvPicPr>
        <p:blipFill>
          <a:blip r:embed="rId14"/>
          <a:stretch>
            <a:fillRect/>
          </a:stretch>
        </p:blipFill>
        <p:spPr>
          <a:xfrm>
            <a:off x="5504513" y="4917378"/>
            <a:ext cx="429306" cy="417933"/>
          </a:xfrm>
          <a:prstGeom prst="rect">
            <a:avLst/>
          </a:prstGeom>
        </p:spPr>
      </p:pic>
      <p:grpSp>
        <p:nvGrpSpPr>
          <p:cNvPr id="9" name="Ryhmä 8">
            <a:extLst>
              <a:ext uri="{FF2B5EF4-FFF2-40B4-BE49-F238E27FC236}">
                <a16:creationId xmlns:a16="http://schemas.microsoft.com/office/drawing/2014/main" id="{C88DB0C9-64CE-49FB-FAC5-55949F6298C0}"/>
              </a:ext>
            </a:extLst>
          </p:cNvPr>
          <p:cNvGrpSpPr/>
          <p:nvPr/>
        </p:nvGrpSpPr>
        <p:grpSpPr>
          <a:xfrm>
            <a:off x="8768003" y="552660"/>
            <a:ext cx="1712016" cy="292387"/>
            <a:chOff x="6908971" y="552660"/>
            <a:chExt cx="1712016" cy="292387"/>
          </a:xfrm>
        </p:grpSpPr>
        <p:sp>
          <p:nvSpPr>
            <p:cNvPr id="10" name="Pyöristetty suorakulmio 8">
              <a:extLst>
                <a:ext uri="{FF2B5EF4-FFF2-40B4-BE49-F238E27FC236}">
                  <a16:creationId xmlns:a16="http://schemas.microsoft.com/office/drawing/2014/main" id="{7CF48848-D061-E291-39D9-CFD403E344F1}"/>
                </a:ext>
              </a:extLst>
            </p:cNvPr>
            <p:cNvSpPr/>
            <p:nvPr/>
          </p:nvSpPr>
          <p:spPr>
            <a:xfrm>
              <a:off x="6908971" y="552660"/>
              <a:ext cx="1712016" cy="292387"/>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9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11" name="Tekstiruutu 10">
              <a:extLst>
                <a:ext uri="{FF2B5EF4-FFF2-40B4-BE49-F238E27FC236}">
                  <a16:creationId xmlns:a16="http://schemas.microsoft.com/office/drawing/2014/main" id="{D577EC91-6CDB-AB4B-E936-50BAF60743C4}"/>
                </a:ext>
              </a:extLst>
            </p:cNvPr>
            <p:cNvSpPr txBox="1"/>
            <p:nvPr/>
          </p:nvSpPr>
          <p:spPr>
            <a:xfrm>
              <a:off x="6929567" y="573389"/>
              <a:ext cx="1671324"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a:ln>
                    <a:noFill/>
                  </a:ln>
                  <a:solidFill>
                    <a:srgbClr val="171717"/>
                  </a:solidFill>
                  <a:effectLst/>
                  <a:uLnTx/>
                  <a:uFillTx/>
                  <a:latin typeface="Franklin Gothic Demi" panose="020B0603020102020204" pitchFamily="34" charset="0"/>
                  <a:ea typeface="+mn-ea"/>
                  <a:cs typeface="+mn-cs"/>
                </a:rPr>
                <a:t>Business applications </a:t>
              </a:r>
              <a:endParaRPr kumimoji="0" lang="fi-FI" sz="1100" b="0" i="0" u="none" strike="noStrike" kern="1200" cap="none" spc="0" normalizeH="0" baseline="0" noProof="0">
                <a:ln>
                  <a:noFill/>
                </a:ln>
                <a:solidFill>
                  <a:srgbClr val="171717"/>
                </a:solidFill>
                <a:effectLst/>
                <a:uLnTx/>
                <a:uFillTx/>
                <a:latin typeface="Franklin Gothic Demi" panose="020B0603020102020204" pitchFamily="34" charset="0"/>
                <a:ea typeface="+mn-ea"/>
                <a:cs typeface="+mn-cs"/>
              </a:endParaRPr>
            </a:p>
          </p:txBody>
        </p:sp>
      </p:grpSp>
    </p:spTree>
    <p:extLst>
      <p:ext uri="{BB962C8B-B14F-4D97-AF65-F5344CB8AC3E}">
        <p14:creationId xmlns:p14="http://schemas.microsoft.com/office/powerpoint/2010/main" val="2486830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Kuvan paikkamerkki 10">
            <a:extLst>
              <a:ext uri="{FF2B5EF4-FFF2-40B4-BE49-F238E27FC236}">
                <a16:creationId xmlns:a16="http://schemas.microsoft.com/office/drawing/2014/main" id="{75089FDC-F8C1-33E6-38E0-AAD69BC94123}"/>
              </a:ext>
            </a:extLst>
          </p:cNvPr>
          <p:cNvPicPr>
            <a:picLocks noGrp="1" noChangeAspect="1"/>
          </p:cNvPicPr>
          <p:nvPr>
            <p:ph type="pic" sz="quarter" idx="14"/>
          </p:nvPr>
        </p:nvPicPr>
        <p:blipFill>
          <a:blip r:embed="rId2"/>
          <a:srcRect t="13861" b="13861"/>
          <a:stretch>
            <a:fillRect/>
          </a:stretch>
        </p:blipFill>
        <p:spPr>
          <a:xfrm>
            <a:off x="6924675" y="0"/>
            <a:ext cx="6325499" cy="6858000"/>
          </a:xfrm>
        </p:spPr>
      </p:pic>
      <p:sp>
        <p:nvSpPr>
          <p:cNvPr id="3" name="Titel 2">
            <a:extLst>
              <a:ext uri="{FF2B5EF4-FFF2-40B4-BE49-F238E27FC236}">
                <a16:creationId xmlns:a16="http://schemas.microsoft.com/office/drawing/2014/main" id="{7AFD0AEC-AA1B-DC29-FBCD-471B107A9375}"/>
              </a:ext>
            </a:extLst>
          </p:cNvPr>
          <p:cNvSpPr>
            <a:spLocks noGrp="1"/>
          </p:cNvSpPr>
          <p:nvPr>
            <p:ph type="title"/>
          </p:nvPr>
        </p:nvSpPr>
        <p:spPr/>
        <p:txBody>
          <a:bodyPr/>
          <a:lstStyle/>
          <a:p>
            <a:r>
              <a:rPr lang="da-DK" err="1">
                <a:solidFill>
                  <a:schemeClr val="tx1"/>
                </a:solidFill>
              </a:rPr>
              <a:t>Some</a:t>
            </a:r>
            <a:r>
              <a:rPr lang="da-DK">
                <a:solidFill>
                  <a:schemeClr val="tx1"/>
                </a:solidFill>
              </a:rPr>
              <a:t> of </a:t>
            </a:r>
            <a:r>
              <a:rPr lang="da-DK" err="1">
                <a:solidFill>
                  <a:schemeClr val="tx1"/>
                </a:solidFill>
              </a:rPr>
              <a:t>our</a:t>
            </a:r>
            <a:r>
              <a:rPr lang="da-DK">
                <a:solidFill>
                  <a:schemeClr val="tx1"/>
                </a:solidFill>
              </a:rPr>
              <a:t> </a:t>
            </a:r>
            <a:r>
              <a:rPr lang="da-DK" err="1">
                <a:solidFill>
                  <a:schemeClr val="tx1"/>
                </a:solidFill>
              </a:rPr>
              <a:t>customers</a:t>
            </a:r>
            <a:endParaRPr lang="da-DK">
              <a:solidFill>
                <a:schemeClr val="tx1"/>
              </a:solidFill>
            </a:endParaRPr>
          </a:p>
        </p:txBody>
      </p:sp>
      <p:pic>
        <p:nvPicPr>
          <p:cNvPr id="17" name="Google Shape;766;p76">
            <a:extLst>
              <a:ext uri="{FF2B5EF4-FFF2-40B4-BE49-F238E27FC236}">
                <a16:creationId xmlns:a16="http://schemas.microsoft.com/office/drawing/2014/main" id="{D6DF54D2-EDAC-426D-5DDA-5020CAB3ADB7}"/>
              </a:ext>
            </a:extLst>
          </p:cNvPr>
          <p:cNvPicPr preferRelativeResize="0"/>
          <p:nvPr/>
        </p:nvPicPr>
        <p:blipFill>
          <a:blip r:embed="rId3">
            <a:alphaModFix/>
          </a:blip>
          <a:stretch>
            <a:fillRect/>
          </a:stretch>
        </p:blipFill>
        <p:spPr>
          <a:xfrm>
            <a:off x="865743" y="2689666"/>
            <a:ext cx="2161818" cy="974307"/>
          </a:xfrm>
          <a:prstGeom prst="rect">
            <a:avLst/>
          </a:prstGeom>
          <a:noFill/>
          <a:ln>
            <a:noFill/>
          </a:ln>
        </p:spPr>
      </p:pic>
      <p:pic>
        <p:nvPicPr>
          <p:cNvPr id="18" name="Google Shape;767;p76">
            <a:extLst>
              <a:ext uri="{FF2B5EF4-FFF2-40B4-BE49-F238E27FC236}">
                <a16:creationId xmlns:a16="http://schemas.microsoft.com/office/drawing/2014/main" id="{14DB4C23-9286-3666-D87B-7A4B85C9927A}"/>
              </a:ext>
            </a:extLst>
          </p:cNvPr>
          <p:cNvPicPr preferRelativeResize="0">
            <a:picLocks noChangeAspect="1"/>
          </p:cNvPicPr>
          <p:nvPr/>
        </p:nvPicPr>
        <p:blipFill>
          <a:blip r:embed="rId4">
            <a:alphaModFix/>
          </a:blip>
          <a:stretch>
            <a:fillRect/>
          </a:stretch>
        </p:blipFill>
        <p:spPr>
          <a:xfrm>
            <a:off x="827572" y="3965950"/>
            <a:ext cx="1531298" cy="690129"/>
          </a:xfrm>
          <a:prstGeom prst="rect">
            <a:avLst/>
          </a:prstGeom>
          <a:noFill/>
          <a:ln>
            <a:noFill/>
          </a:ln>
        </p:spPr>
      </p:pic>
      <p:pic>
        <p:nvPicPr>
          <p:cNvPr id="6" name="Kuva 5">
            <a:extLst>
              <a:ext uri="{FF2B5EF4-FFF2-40B4-BE49-F238E27FC236}">
                <a16:creationId xmlns:a16="http://schemas.microsoft.com/office/drawing/2014/main" id="{594121DB-7B10-9A24-77D6-71EB22ED5637}"/>
              </a:ext>
            </a:extLst>
          </p:cNvPr>
          <p:cNvPicPr>
            <a:picLocks noChangeAspect="1"/>
          </p:cNvPicPr>
          <p:nvPr/>
        </p:nvPicPr>
        <p:blipFill>
          <a:blip r:embed="rId5"/>
          <a:srcRect/>
          <a:stretch/>
        </p:blipFill>
        <p:spPr>
          <a:xfrm>
            <a:off x="10616314" y="478259"/>
            <a:ext cx="961137" cy="965142"/>
          </a:xfrm>
          <a:prstGeom prst="rect">
            <a:avLst/>
          </a:prstGeom>
        </p:spPr>
      </p:pic>
      <p:sp>
        <p:nvSpPr>
          <p:cNvPr id="2" name="Google Shape;754;p75">
            <a:extLst>
              <a:ext uri="{FF2B5EF4-FFF2-40B4-BE49-F238E27FC236}">
                <a16:creationId xmlns:a16="http://schemas.microsoft.com/office/drawing/2014/main" id="{B1CEB4D5-A807-25C5-583D-0BFCA365AA62}"/>
              </a:ext>
            </a:extLst>
          </p:cNvPr>
          <p:cNvSpPr/>
          <p:nvPr/>
        </p:nvSpPr>
        <p:spPr>
          <a:xfrm>
            <a:off x="5275227" y="2688453"/>
            <a:ext cx="3995773" cy="2095615"/>
          </a:xfrm>
          <a:prstGeom prst="roundRect">
            <a:avLst>
              <a:gd name="adj" fmla="val 13178"/>
            </a:avLst>
          </a:prstGeom>
          <a:solidFill>
            <a:schemeClr val="accent4"/>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ts val="1960"/>
              </a:lnSpc>
              <a:spcBef>
                <a:spcPts val="0"/>
              </a:spcBef>
              <a:spcAft>
                <a:spcPts val="0"/>
              </a:spcAft>
              <a:buClrTx/>
              <a:buSzTx/>
              <a:buFontTx/>
              <a:buNone/>
              <a:tabLst/>
              <a:defRPr/>
            </a:pPr>
            <a:r>
              <a:rPr kumimoji="0" lang="da-DK" sz="1600" b="0" i="0" u="none" strike="noStrike" kern="1200" cap="none" spc="0" normalizeH="0" baseline="0" noProof="0">
                <a:ln>
                  <a:noFill/>
                </a:ln>
                <a:solidFill>
                  <a:srgbClr val="171717"/>
                </a:solidFill>
                <a:effectLst/>
                <a:uLnTx/>
                <a:uFillTx/>
                <a:latin typeface="Franklin Gothic Book"/>
                <a:ea typeface="Libre Franklin"/>
                <a:cs typeface="Libre Franklin"/>
                <a:sym typeface="Libre Franklin"/>
              </a:rPr>
              <a:t>Our customers include many leading enterprises of their respective industries as well as large government organisations. We support our customers as a partner, in their multi-year strategic transformations.</a:t>
            </a:r>
            <a:endParaRPr lang="da-DK" sz="1600" b="0" i="0" u="none" strike="noStrike" kern="1200" cap="none" spc="0" normalizeH="0" baseline="0" noProof="0">
              <a:ln>
                <a:noFill/>
              </a:ln>
              <a:solidFill>
                <a:srgbClr val="171717"/>
              </a:solidFill>
              <a:effectLst/>
              <a:uLnTx/>
              <a:uFillTx/>
              <a:latin typeface="Franklin Gothic Book"/>
              <a:ea typeface="Libre Franklin"/>
              <a:cs typeface="Libre Franklin"/>
            </a:endParaRPr>
          </a:p>
        </p:txBody>
      </p:sp>
      <p:pic>
        <p:nvPicPr>
          <p:cNvPr id="4" name="Picture 4" descr="Retta logo">
            <a:extLst>
              <a:ext uri="{FF2B5EF4-FFF2-40B4-BE49-F238E27FC236}">
                <a16:creationId xmlns:a16="http://schemas.microsoft.com/office/drawing/2014/main" id="{F6FF2BB1-01E4-C616-06B9-AF6E8AC5EE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5743" y="1844674"/>
            <a:ext cx="1238402" cy="53251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04F42B16-FABF-87AB-A53B-B1C52386B93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75383" y="2904859"/>
            <a:ext cx="1168090" cy="54392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Technopolis — vuokrattavat ja myytävät toimitilat | Tiloja.fi">
            <a:extLst>
              <a:ext uri="{FF2B5EF4-FFF2-40B4-BE49-F238E27FC236}">
                <a16:creationId xmlns:a16="http://schemas.microsoft.com/office/drawing/2014/main" id="{A98244B4-3CA1-95E9-DEC1-66C45E0885A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57639" y="1927624"/>
            <a:ext cx="2301349" cy="37876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Valtori: Frontpage | Valtori">
            <a:extLst>
              <a:ext uri="{FF2B5EF4-FFF2-40B4-BE49-F238E27FC236}">
                <a16:creationId xmlns:a16="http://schemas.microsoft.com/office/drawing/2014/main" id="{7B8C9069-4F2C-9077-E144-FBBD2971912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03822" y="4059256"/>
            <a:ext cx="1122019" cy="39343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Geological Survey of Finland GTK- Solutions to accelerate the transition to  sustainable and carbon-neutral world | —">
            <a:extLst>
              <a:ext uri="{FF2B5EF4-FFF2-40B4-BE49-F238E27FC236}">
                <a16:creationId xmlns:a16="http://schemas.microsoft.com/office/drawing/2014/main" id="{E4620123-134D-5F0F-17A5-D422020E763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43766" y="5320168"/>
            <a:ext cx="1370506" cy="416046"/>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KT:n tunnus 2021">
            <a:extLst>
              <a:ext uri="{FF2B5EF4-FFF2-40B4-BE49-F238E27FC236}">
                <a16:creationId xmlns:a16="http://schemas.microsoft.com/office/drawing/2014/main" id="{BC931652-D777-63B1-1134-9BBE14C4C17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79647" y="5163798"/>
            <a:ext cx="2830232" cy="728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73155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frundet rektangel 5">
            <a:extLst>
              <a:ext uri="{FF2B5EF4-FFF2-40B4-BE49-F238E27FC236}">
                <a16:creationId xmlns:a16="http://schemas.microsoft.com/office/drawing/2014/main" id="{D0D5C2AE-E7C7-DD5C-4070-1318313E1044}"/>
              </a:ext>
            </a:extLst>
          </p:cNvPr>
          <p:cNvSpPr/>
          <p:nvPr/>
        </p:nvSpPr>
        <p:spPr>
          <a:xfrm>
            <a:off x="587375" y="1800619"/>
            <a:ext cx="5400675" cy="4617113"/>
          </a:xfrm>
          <a:prstGeom prst="roundRect">
            <a:avLst>
              <a:gd name="adj" fmla="val 768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9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8" name="Sisällön paikkamerkki 43">
            <a:extLst>
              <a:ext uri="{FF2B5EF4-FFF2-40B4-BE49-F238E27FC236}">
                <a16:creationId xmlns:a16="http://schemas.microsoft.com/office/drawing/2014/main" id="{4077ABFC-E443-DFB7-0E3D-4C651EA8487C}"/>
              </a:ext>
            </a:extLst>
          </p:cNvPr>
          <p:cNvSpPr>
            <a:spLocks noGrp="1"/>
          </p:cNvSpPr>
          <p:nvPr>
            <p:ph sz="quarter" idx="10"/>
          </p:nvPr>
        </p:nvSpPr>
        <p:spPr>
          <a:xfrm>
            <a:off x="1260388" y="2133868"/>
            <a:ext cx="4408513" cy="4076431"/>
          </a:xfrm>
        </p:spPr>
        <p:txBody>
          <a:bodyPr vert="horz" lIns="0" tIns="0" rIns="0" bIns="0" rtlCol="0" anchor="t">
            <a:noAutofit/>
          </a:bodyPr>
          <a:lstStyle/>
          <a:p>
            <a:r>
              <a:rPr lang="en-GB" sz="1400">
                <a:solidFill>
                  <a:schemeClr val="bg1"/>
                </a:solidFill>
                <a:latin typeface="Franklin Gothic Book"/>
                <a:ea typeface="Yu Gothic Light"/>
              </a:rPr>
              <a:t>Retta, the largest provider of brokerage and management services of apartments and commercial facilities in the Nordics, initiated a strategic change management program in 2019 to respond to major drivers affecting its industry.</a:t>
            </a:r>
          </a:p>
          <a:p>
            <a:endParaRPr lang="en-GB" sz="1400">
              <a:solidFill>
                <a:schemeClr val="bg1"/>
              </a:solidFill>
              <a:latin typeface="Franklin Gothic Book"/>
              <a:ea typeface="Yu Gothic Light"/>
            </a:endParaRPr>
          </a:p>
          <a:p>
            <a:r>
              <a:rPr lang="en-GB" sz="1400">
                <a:solidFill>
                  <a:schemeClr val="bg1"/>
                </a:solidFill>
                <a:latin typeface="Franklin Gothic Book"/>
                <a:ea typeface="Yu Gothic Light"/>
              </a:rPr>
              <a:t>During our partnership, Retta has gradually modernised and innovated critical end-to-end business processes for its retail management, commercial estate, and house rental businesses with Dynamics 365 and MS cloud.</a:t>
            </a:r>
          </a:p>
          <a:p>
            <a:endParaRPr lang="en-GB" sz="1400">
              <a:solidFill>
                <a:schemeClr val="bg1"/>
              </a:solidFill>
            </a:endParaRPr>
          </a:p>
          <a:p>
            <a:r>
              <a:rPr lang="en-GB" sz="1400">
                <a:solidFill>
                  <a:schemeClr val="bg1"/>
                </a:solidFill>
                <a:latin typeface="Franklin Gothic Demi"/>
                <a:ea typeface="Yu Gothic Light"/>
              </a:rPr>
              <a:t>Key deliveries include:</a:t>
            </a:r>
          </a:p>
          <a:p>
            <a:pPr marL="285750" indent="-285750">
              <a:buClr>
                <a:schemeClr val="bg1"/>
              </a:buClr>
              <a:buFont typeface="Franklin Gothic Book" panose="020B0503020102020204" pitchFamily="34" charset="0"/>
              <a:buChar char="–"/>
            </a:pPr>
            <a:r>
              <a:rPr lang="en-GB" sz="1400">
                <a:solidFill>
                  <a:schemeClr val="bg1"/>
                </a:solidFill>
                <a:latin typeface="+mn-lt"/>
                <a:ea typeface="Yu Gothic Light"/>
                <a:cs typeface="Arial"/>
              </a:rPr>
              <a:t>End-to-end retail services management process support for ~ 1000 retail estate agents</a:t>
            </a:r>
          </a:p>
          <a:p>
            <a:pPr marL="285750" indent="-285750">
              <a:buClr>
                <a:schemeClr val="bg1"/>
              </a:buClr>
              <a:buFont typeface="Franklin Gothic Book" panose="020B0503020102020204" pitchFamily="34" charset="0"/>
              <a:buChar char="–"/>
            </a:pPr>
            <a:r>
              <a:rPr lang="en-GB" sz="1400">
                <a:solidFill>
                  <a:schemeClr val="bg1"/>
                </a:solidFill>
                <a:latin typeface="+mn-lt"/>
                <a:ea typeface="Yu Gothic Light"/>
                <a:cs typeface="Arial"/>
              </a:rPr>
              <a:t>New operating model for commercial properties management</a:t>
            </a:r>
          </a:p>
          <a:p>
            <a:pPr marL="285750" indent="-285750">
              <a:buClr>
                <a:schemeClr val="bg1"/>
              </a:buClr>
              <a:buFont typeface="Franklin Gothic Book" panose="020B0503020102020204" pitchFamily="34" charset="0"/>
              <a:buChar char="–"/>
            </a:pPr>
            <a:r>
              <a:rPr lang="en-GB" sz="1400">
                <a:solidFill>
                  <a:schemeClr val="bg1"/>
                </a:solidFill>
                <a:latin typeface="+mn-lt"/>
                <a:ea typeface="Yu Gothic Light"/>
                <a:cs typeface="Arial"/>
              </a:rPr>
              <a:t>Group-level supplier data management solution</a:t>
            </a:r>
          </a:p>
          <a:p>
            <a:pPr marL="285750" indent="-285750">
              <a:buClr>
                <a:schemeClr val="bg1"/>
              </a:buClr>
              <a:buFont typeface="Franklin Gothic Book" panose="020B0503020102020204" pitchFamily="34" charset="0"/>
              <a:buChar char="–"/>
            </a:pPr>
            <a:r>
              <a:rPr lang="en-GB" sz="1400">
                <a:solidFill>
                  <a:schemeClr val="bg1"/>
                </a:solidFill>
                <a:latin typeface="+mn-lt"/>
                <a:ea typeface="Yu Gothic Light"/>
                <a:cs typeface="Arial"/>
              </a:rPr>
              <a:t>House rental ecommerce back-end</a:t>
            </a:r>
          </a:p>
          <a:p>
            <a:endParaRPr lang="fi-FI" sz="1400">
              <a:solidFill>
                <a:schemeClr val="bg1"/>
              </a:solidFill>
            </a:endParaRPr>
          </a:p>
        </p:txBody>
      </p:sp>
      <p:sp>
        <p:nvSpPr>
          <p:cNvPr id="16" name="Titel 2">
            <a:extLst>
              <a:ext uri="{FF2B5EF4-FFF2-40B4-BE49-F238E27FC236}">
                <a16:creationId xmlns:a16="http://schemas.microsoft.com/office/drawing/2014/main" id="{2F22CB1F-6EA1-4022-1740-F87F35A78171}"/>
              </a:ext>
            </a:extLst>
          </p:cNvPr>
          <p:cNvSpPr txBox="1">
            <a:spLocks/>
          </p:cNvSpPr>
          <p:nvPr/>
        </p:nvSpPr>
        <p:spPr>
          <a:xfrm>
            <a:off x="587375" y="476250"/>
            <a:ext cx="8045879" cy="641470"/>
          </a:xfrm>
          <a:prstGeom prst="rect">
            <a:avLst/>
          </a:prstGeom>
        </p:spPr>
        <p:txBody>
          <a:bodyPr vert="horz" lIns="0" tIns="0" rIns="0" bIns="0" rtlCol="0" anchor="t" anchorCtr="0">
            <a:noAutofit/>
          </a:bodyPr>
          <a:lstStyle>
            <a:lvl1pPr algn="l" defTabSz="914400" rtl="0" eaLnBrk="1" latinLnBrk="0" hangingPunct="1">
              <a:lnSpc>
                <a:spcPts val="4320"/>
              </a:lnSpc>
              <a:spcBef>
                <a:spcPct val="0"/>
              </a:spcBef>
              <a:buNone/>
              <a:defRPr sz="3600" b="0" i="0" kern="1200">
                <a:solidFill>
                  <a:srgbClr val="171717"/>
                </a:solidFill>
                <a:latin typeface="Bookman Old Style" panose="02050604050505020204" pitchFamily="18" charset="0"/>
                <a:ea typeface="+mj-ea"/>
                <a:cs typeface="+mj-cs"/>
              </a:defRPr>
            </a:lvl1pPr>
          </a:lstStyle>
          <a:p>
            <a:pPr>
              <a:defRPr/>
            </a:pPr>
            <a:r>
              <a:rPr lang="da-DK">
                <a:solidFill>
                  <a:schemeClr val="tx1"/>
                </a:solidFill>
                <a:latin typeface="Bookman Old Style"/>
              </a:rPr>
              <a:t>Customer success stories</a:t>
            </a:r>
            <a:r>
              <a:rPr kumimoji="0" lang="en-GB" sz="3600" b="0" i="0" u="none" strike="noStrike" kern="1200" cap="none" spc="0" normalizeH="0" baseline="0" noProof="0">
                <a:ln>
                  <a:noFill/>
                </a:ln>
                <a:solidFill>
                  <a:srgbClr val="171717"/>
                </a:solidFill>
                <a:effectLst/>
                <a:uLnTx/>
                <a:uFillTx/>
                <a:latin typeface="Bookman Old Style"/>
              </a:rPr>
              <a:t>:</a:t>
            </a:r>
            <a:br>
              <a:rPr kumimoji="0" lang="en-GB" sz="3600" b="0" i="0" u="none" strike="noStrike" kern="1200" cap="none" spc="0" normalizeH="0" baseline="0" noProof="0">
                <a:ln>
                  <a:noFill/>
                </a:ln>
                <a:solidFill>
                  <a:srgbClr val="171717"/>
                </a:solidFill>
                <a:effectLst/>
                <a:uLnTx/>
                <a:uFillTx/>
                <a:latin typeface="Bookman Old Style"/>
              </a:rPr>
            </a:br>
            <a:r>
              <a:rPr kumimoji="0" lang="en-GB" sz="3600" b="0" i="0" u="none" strike="noStrike" kern="1200" cap="none" spc="0" normalizeH="0" baseline="0" noProof="0">
                <a:ln>
                  <a:noFill/>
                </a:ln>
                <a:solidFill>
                  <a:srgbClr val="171717"/>
                </a:solidFill>
                <a:effectLst/>
                <a:uLnTx/>
                <a:uFillTx/>
                <a:latin typeface="Bookman Old Style"/>
                <a:ea typeface="+mj-ea"/>
                <a:cs typeface="+mj-cs"/>
              </a:rPr>
              <a:t>Retta Group</a:t>
            </a:r>
            <a:endParaRPr kumimoji="0" lang="en-GB" sz="3600" b="0" i="0" u="none" strike="noStrike" kern="1200" cap="none" spc="0" normalizeH="0" baseline="0" noProof="0">
              <a:ln>
                <a:noFill/>
              </a:ln>
              <a:solidFill>
                <a:srgbClr val="171717"/>
              </a:solidFill>
              <a:effectLst/>
              <a:uLnTx/>
              <a:uFillTx/>
              <a:latin typeface="Bookman Old Style" panose="02050604050505020204" pitchFamily="18" charset="0"/>
              <a:ea typeface="+mj-ea"/>
              <a:cs typeface="+mj-cs"/>
            </a:endParaRPr>
          </a:p>
        </p:txBody>
      </p:sp>
      <p:pic>
        <p:nvPicPr>
          <p:cNvPr id="24" name="Grafik 59">
            <a:extLst>
              <a:ext uri="{FF2B5EF4-FFF2-40B4-BE49-F238E27FC236}">
                <a16:creationId xmlns:a16="http://schemas.microsoft.com/office/drawing/2014/main" id="{A9125217-1CF9-4CF9-740A-E81A8FF08675}"/>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825728" y="2117392"/>
            <a:ext cx="293397" cy="293397"/>
          </a:xfrm>
          <a:prstGeom prst="rect">
            <a:avLst/>
          </a:prstGeom>
        </p:spPr>
      </p:pic>
      <p:pic>
        <p:nvPicPr>
          <p:cNvPr id="28" name="Kuva 27">
            <a:extLst>
              <a:ext uri="{FF2B5EF4-FFF2-40B4-BE49-F238E27FC236}">
                <a16:creationId xmlns:a16="http://schemas.microsoft.com/office/drawing/2014/main" id="{D1A22001-EA61-EE96-9BD6-72882CD827D5}"/>
              </a:ext>
            </a:extLst>
          </p:cNvPr>
          <p:cNvPicPr>
            <a:picLocks noChangeAspect="1"/>
          </p:cNvPicPr>
          <p:nvPr/>
        </p:nvPicPr>
        <p:blipFill>
          <a:blip r:embed="rId5"/>
          <a:srcRect/>
          <a:stretch/>
        </p:blipFill>
        <p:spPr>
          <a:xfrm>
            <a:off x="10616314" y="478259"/>
            <a:ext cx="961137" cy="965142"/>
          </a:xfrm>
          <a:prstGeom prst="rect">
            <a:avLst/>
          </a:prstGeom>
        </p:spPr>
      </p:pic>
      <p:sp>
        <p:nvSpPr>
          <p:cNvPr id="2" name="Tekstiruutu 1">
            <a:extLst>
              <a:ext uri="{FF2B5EF4-FFF2-40B4-BE49-F238E27FC236}">
                <a16:creationId xmlns:a16="http://schemas.microsoft.com/office/drawing/2014/main" id="{DF6C108E-BBC9-EBE0-1FB5-39D21A9BE4E9}"/>
              </a:ext>
            </a:extLst>
          </p:cNvPr>
          <p:cNvSpPr txBox="1"/>
          <p:nvPr/>
        </p:nvSpPr>
        <p:spPr>
          <a:xfrm>
            <a:off x="10412391" y="4941384"/>
            <a:ext cx="1662219"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a:ln>
                  <a:noFill/>
                </a:ln>
                <a:solidFill>
                  <a:srgbClr val="1D1C1D"/>
                </a:solidFill>
                <a:effectLst/>
                <a:uLnTx/>
                <a:uFillTx/>
                <a:latin typeface="Franklin Gothic Book"/>
                <a:ea typeface="+mn-ea"/>
                <a:cs typeface="+mn-cs"/>
              </a:rPr>
              <a:t>Harri Karjalainen,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a:ln>
                  <a:noFill/>
                </a:ln>
                <a:solidFill>
                  <a:srgbClr val="1D1C1D"/>
                </a:solidFill>
                <a:effectLst/>
                <a:uLnTx/>
                <a:uFillTx/>
                <a:latin typeface="Franklin Gothic Book"/>
                <a:ea typeface="+mn-ea"/>
                <a:cs typeface="+mn-cs"/>
              </a:rPr>
              <a:t>CIO, </a:t>
            </a:r>
            <a:r>
              <a:rPr lang="fi-FI" sz="1000" err="1">
                <a:solidFill>
                  <a:srgbClr val="1D1C1D"/>
                </a:solidFill>
                <a:latin typeface="Franklin Gothic Book"/>
              </a:rPr>
              <a:t>Retta</a:t>
            </a:r>
            <a:endParaRPr kumimoji="0" lang="fi-FI" sz="1000" b="0" i="0" u="none" strike="noStrike" kern="1200" cap="none" spc="0" normalizeH="0" baseline="0" noProof="0">
              <a:ln>
                <a:noFill/>
              </a:ln>
              <a:solidFill>
                <a:srgbClr val="171717"/>
              </a:solidFill>
              <a:effectLst/>
              <a:uLnTx/>
              <a:uFillTx/>
              <a:latin typeface="Franklin Gothic Book"/>
              <a:ea typeface="+mn-ea"/>
              <a:cs typeface="+mn-cs"/>
            </a:endParaRPr>
          </a:p>
        </p:txBody>
      </p:sp>
      <p:pic>
        <p:nvPicPr>
          <p:cNvPr id="5" name="Picture 4">
            <a:extLst>
              <a:ext uri="{FF2B5EF4-FFF2-40B4-BE49-F238E27FC236}">
                <a16:creationId xmlns:a16="http://schemas.microsoft.com/office/drawing/2014/main" id="{219A6129-1592-51B0-3596-BF1A1ADEED14}"/>
              </a:ext>
            </a:extLst>
          </p:cNvPr>
          <p:cNvPicPr>
            <a:picLocks noChangeAspect="1"/>
          </p:cNvPicPr>
          <p:nvPr/>
        </p:nvPicPr>
        <p:blipFill>
          <a:blip r:embed="rId6"/>
          <a:srcRect t="293" b="293"/>
          <a:stretch/>
        </p:blipFill>
        <p:spPr>
          <a:xfrm>
            <a:off x="6436295" y="1800620"/>
            <a:ext cx="5168330" cy="2561429"/>
          </a:xfrm>
          <a:prstGeom prst="roundRect">
            <a:avLst>
              <a:gd name="adj" fmla="val 10552"/>
            </a:avLst>
          </a:prstGeom>
          <a:blipFill>
            <a:blip r:embed="rId7"/>
            <a:stretch>
              <a:fillRect/>
            </a:stretch>
          </a:blipFill>
          <a:ln>
            <a:noFill/>
          </a:ln>
        </p:spPr>
      </p:pic>
      <p:pic>
        <p:nvPicPr>
          <p:cNvPr id="1028" name="Picture 4" descr="Retta logo">
            <a:extLst>
              <a:ext uri="{FF2B5EF4-FFF2-40B4-BE49-F238E27FC236}">
                <a16:creationId xmlns:a16="http://schemas.microsoft.com/office/drawing/2014/main" id="{6524C58F-08D7-9038-E299-2E3A5779725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412391" y="4466381"/>
            <a:ext cx="1238402" cy="532513"/>
          </a:xfrm>
          <a:prstGeom prst="rect">
            <a:avLst/>
          </a:prstGeom>
          <a:noFill/>
          <a:extLst>
            <a:ext uri="{909E8E84-426E-40DD-AFC4-6F175D3DCCD1}">
              <a14:hiddenFill xmlns:a14="http://schemas.microsoft.com/office/drawing/2010/main">
                <a:solidFill>
                  <a:srgbClr val="FFFFFF"/>
                </a:solidFill>
              </a14:hiddenFill>
            </a:ext>
          </a:extLst>
        </p:spPr>
      </p:pic>
      <p:pic>
        <p:nvPicPr>
          <p:cNvPr id="6" name="Grafik 39">
            <a:extLst>
              <a:ext uri="{FF2B5EF4-FFF2-40B4-BE49-F238E27FC236}">
                <a16:creationId xmlns:a16="http://schemas.microsoft.com/office/drawing/2014/main" id="{957EF68F-8CA8-5285-08D0-5EBFDFA9ECB3}"/>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824622" y="3399349"/>
            <a:ext cx="294503" cy="294503"/>
          </a:xfrm>
          <a:prstGeom prst="rect">
            <a:avLst/>
          </a:prstGeom>
        </p:spPr>
      </p:pic>
      <p:sp>
        <p:nvSpPr>
          <p:cNvPr id="10" name="Tekstiruutu 9">
            <a:extLst>
              <a:ext uri="{FF2B5EF4-FFF2-40B4-BE49-F238E27FC236}">
                <a16:creationId xmlns:a16="http://schemas.microsoft.com/office/drawing/2014/main" id="{4D25169E-3283-166C-99EF-7008C85A7122}"/>
              </a:ext>
            </a:extLst>
          </p:cNvPr>
          <p:cNvSpPr txBox="1"/>
          <p:nvPr/>
        </p:nvSpPr>
        <p:spPr>
          <a:xfrm>
            <a:off x="6436295" y="4518538"/>
            <a:ext cx="3829019" cy="2031325"/>
          </a:xfrm>
          <a:prstGeom prst="rect">
            <a:avLst/>
          </a:prstGeom>
          <a:noFill/>
        </p:spPr>
        <p:txBody>
          <a:bodyPr wrap="square">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400" b="0" i="0" u="none" strike="noStrike" kern="1200" cap="none" spc="0" normalizeH="0" baseline="0" noProof="0">
                <a:ln>
                  <a:noFill/>
                </a:ln>
                <a:solidFill>
                  <a:srgbClr val="171717"/>
                </a:solidFill>
                <a:effectLst/>
                <a:uLnTx/>
                <a:uFillTx/>
                <a:latin typeface="Bookman Old Style"/>
                <a:ea typeface="+mn-ea"/>
                <a:cs typeface="+mn-cs"/>
              </a:rPr>
              <a:t>“Our real estate management </a:t>
            </a:r>
            <a:r>
              <a:rPr kumimoji="0" lang="en-US" sz="1400" b="0" i="0" u="none" strike="noStrike" kern="1200" cap="none" spc="0" normalizeH="0" baseline="0" noProof="0" err="1">
                <a:ln>
                  <a:noFill/>
                </a:ln>
                <a:solidFill>
                  <a:srgbClr val="171717"/>
                </a:solidFill>
                <a:effectLst/>
                <a:uLnTx/>
                <a:uFillTx/>
                <a:latin typeface="Bookman Old Style"/>
                <a:ea typeface="+mn-ea"/>
                <a:cs typeface="+mn-cs"/>
              </a:rPr>
              <a:t>modernisation</a:t>
            </a:r>
            <a:r>
              <a:rPr kumimoji="0" lang="en-US" sz="1400" b="0" i="0" u="none" strike="noStrike" kern="1200" cap="none" spc="0" normalizeH="0" baseline="0" noProof="0">
                <a:ln>
                  <a:noFill/>
                </a:ln>
                <a:solidFill>
                  <a:srgbClr val="171717"/>
                </a:solidFill>
                <a:effectLst/>
                <a:uLnTx/>
                <a:uFillTx/>
                <a:latin typeface="Bookman Old Style"/>
                <a:ea typeface="+mn-ea"/>
                <a:cs typeface="+mn-cs"/>
              </a:rPr>
              <a:t> project is an excellent example of agility and speed that modern Microsoft cloud enables in developing new ways of working. </a:t>
            </a:r>
            <a:r>
              <a:rPr kumimoji="0" lang="en-US" sz="1400" b="0" i="1" u="none" strike="noStrike" kern="1200" cap="none" spc="0" normalizeH="0" baseline="0" noProof="0">
                <a:ln>
                  <a:noFill/>
                </a:ln>
                <a:solidFill>
                  <a:srgbClr val="171717"/>
                </a:solidFill>
                <a:effectLst/>
                <a:uLnTx/>
                <a:uFillTx/>
                <a:latin typeface="Bookman Old Style"/>
                <a:ea typeface="+mn-ea"/>
                <a:cs typeface="+mn-cs"/>
              </a:rPr>
              <a:t>t</a:t>
            </a:r>
            <a:r>
              <a:rPr kumimoji="0" lang="en-US" sz="1400" b="0" i="0" u="none" strike="noStrike" kern="1200" cap="none" spc="0" normalizeH="0" baseline="0" noProof="0">
                <a:ln>
                  <a:noFill/>
                </a:ln>
                <a:solidFill>
                  <a:srgbClr val="171717"/>
                </a:solidFill>
                <a:effectLst/>
                <a:uLnTx/>
                <a:uFillTx/>
                <a:latin typeface="Bookman Old Style"/>
                <a:ea typeface="+mn-ea"/>
                <a:cs typeface="+mn-cs"/>
              </a:rPr>
              <a:t>woday provides us with comprehensive partnership and agile development team that we can rely on implementing our business transformation roadmap”</a:t>
            </a:r>
            <a:endParaRPr kumimoji="0" lang="da-DK" sz="1400" b="0" i="0" u="none" strike="noStrike" kern="1200" cap="none" spc="0" normalizeH="0" baseline="0" noProof="0">
              <a:ln>
                <a:noFill/>
              </a:ln>
              <a:solidFill>
                <a:srgbClr val="171717"/>
              </a:solidFill>
              <a:effectLst/>
              <a:uLnTx/>
              <a:uFillTx/>
              <a:latin typeface="Bookman Old Style"/>
              <a:ea typeface="+mn-ea"/>
              <a:cs typeface="+mn-cs"/>
            </a:endParaRPr>
          </a:p>
        </p:txBody>
      </p:sp>
    </p:spTree>
    <p:extLst>
      <p:ext uri="{BB962C8B-B14F-4D97-AF65-F5344CB8AC3E}">
        <p14:creationId xmlns:p14="http://schemas.microsoft.com/office/powerpoint/2010/main" val="24288044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Afrundet rektangel 5">
            <a:extLst>
              <a:ext uri="{FF2B5EF4-FFF2-40B4-BE49-F238E27FC236}">
                <a16:creationId xmlns:a16="http://schemas.microsoft.com/office/drawing/2014/main" id="{AA62B87D-DA4C-BF92-1AF1-818C8C5936A2}"/>
              </a:ext>
            </a:extLst>
          </p:cNvPr>
          <p:cNvSpPr/>
          <p:nvPr/>
        </p:nvSpPr>
        <p:spPr>
          <a:xfrm>
            <a:off x="587375" y="1800620"/>
            <a:ext cx="5400675" cy="4371580"/>
          </a:xfrm>
          <a:prstGeom prst="roundRect">
            <a:avLst>
              <a:gd name="adj" fmla="val 768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9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19" name="Sisällön paikkamerkki 43">
            <a:extLst>
              <a:ext uri="{FF2B5EF4-FFF2-40B4-BE49-F238E27FC236}">
                <a16:creationId xmlns:a16="http://schemas.microsoft.com/office/drawing/2014/main" id="{68C09034-4236-628D-E6CA-FE7B42FED771}"/>
              </a:ext>
            </a:extLst>
          </p:cNvPr>
          <p:cNvSpPr>
            <a:spLocks noGrp="1"/>
          </p:cNvSpPr>
          <p:nvPr>
            <p:ph sz="quarter" idx="10"/>
          </p:nvPr>
        </p:nvSpPr>
        <p:spPr>
          <a:xfrm>
            <a:off x="1260388" y="2133868"/>
            <a:ext cx="4408513" cy="4076431"/>
          </a:xfrm>
        </p:spPr>
        <p:txBody>
          <a:bodyPr/>
          <a:lstStyle/>
          <a:p>
            <a:r>
              <a:rPr lang="en-GB" sz="1400">
                <a:solidFill>
                  <a:schemeClr val="bg1"/>
                </a:solidFill>
                <a:latin typeface="Franklin Gothic Book"/>
                <a:ea typeface="Yu Gothic Light"/>
              </a:rPr>
              <a:t>With 16 000 employees in 50 countries, Metso is a frontrunner in sustainable technologies, end-to-end solutions and services for the aggregates, minerals processing and metals refining globally.</a:t>
            </a:r>
          </a:p>
          <a:p>
            <a:endParaRPr lang="en-GB" sz="1400">
              <a:solidFill>
                <a:schemeClr val="bg1"/>
              </a:solidFill>
            </a:endParaRPr>
          </a:p>
          <a:p>
            <a:r>
              <a:rPr lang="en-GB" sz="1400">
                <a:solidFill>
                  <a:schemeClr val="bg1"/>
                </a:solidFill>
                <a:latin typeface="Franklin Gothic Book"/>
                <a:ea typeface="Yu Gothic Light"/>
              </a:rPr>
              <a:t>As a part of a multi-year strategic program, </a:t>
            </a:r>
            <a:r>
              <a:rPr lang="en-GB" sz="1400" i="1">
                <a:solidFill>
                  <a:schemeClr val="bg1"/>
                </a:solidFill>
                <a:latin typeface="Franklin Gothic Book"/>
                <a:ea typeface="Yu Gothic Light"/>
              </a:rPr>
              <a:t>t</a:t>
            </a:r>
            <a:r>
              <a:rPr lang="en-GB" sz="1400">
                <a:solidFill>
                  <a:schemeClr val="bg1"/>
                </a:solidFill>
                <a:latin typeface="Franklin Gothic Book"/>
                <a:ea typeface="Yu Gothic Light"/>
              </a:rPr>
              <a:t>woday </a:t>
            </a:r>
            <a:br>
              <a:rPr lang="en-GB" sz="1400">
                <a:solidFill>
                  <a:schemeClr val="bg1"/>
                </a:solidFill>
                <a:latin typeface="Franklin Gothic Book"/>
                <a:ea typeface="Yu Gothic Light"/>
              </a:rPr>
            </a:br>
            <a:r>
              <a:rPr lang="en-GB" sz="1400">
                <a:solidFill>
                  <a:schemeClr val="bg1"/>
                </a:solidFill>
                <a:latin typeface="Franklin Gothic Book"/>
                <a:ea typeface="Yu Gothic Light"/>
              </a:rPr>
              <a:t>has supported Metso in transforming to a customer focused services company.</a:t>
            </a:r>
          </a:p>
          <a:p>
            <a:endParaRPr lang="en-GB" sz="1400" i="1">
              <a:solidFill>
                <a:schemeClr val="bg1"/>
              </a:solidFill>
            </a:endParaRPr>
          </a:p>
          <a:p>
            <a:r>
              <a:rPr lang="en-GB" sz="1400">
                <a:solidFill>
                  <a:schemeClr val="bg1"/>
                </a:solidFill>
                <a:latin typeface="Franklin Gothic Book"/>
                <a:ea typeface="Yu Gothic Light"/>
              </a:rPr>
              <a:t>We’ve modernised tens of business applications that impact the workday of thousands of end-users, including:</a:t>
            </a:r>
          </a:p>
          <a:p>
            <a:pPr marL="285750" indent="-285750">
              <a:buClr>
                <a:schemeClr val="bg1"/>
              </a:buClr>
              <a:buFont typeface="Franklin Gothic Book" panose="020B0503020102020204" pitchFamily="34" charset="0"/>
              <a:buChar char="–"/>
            </a:pPr>
            <a:r>
              <a:rPr lang="en-GB" sz="1400">
                <a:solidFill>
                  <a:schemeClr val="bg1"/>
                </a:solidFill>
                <a:latin typeface="+mn-lt"/>
                <a:ea typeface="Yu Gothic Light"/>
                <a:cs typeface="Arial"/>
              </a:rPr>
              <a:t>Global field service management system</a:t>
            </a:r>
          </a:p>
          <a:p>
            <a:pPr marL="285750" indent="-285750">
              <a:buClr>
                <a:schemeClr val="bg1"/>
              </a:buClr>
              <a:buFont typeface="Franklin Gothic Book" panose="020B0503020102020204" pitchFamily="34" charset="0"/>
              <a:buChar char="–"/>
            </a:pPr>
            <a:r>
              <a:rPr lang="en-GB" sz="1400">
                <a:solidFill>
                  <a:schemeClr val="bg1"/>
                </a:solidFill>
                <a:latin typeface="+mn-lt"/>
                <a:ea typeface="Yu Gothic Light"/>
                <a:cs typeface="Arial"/>
              </a:rPr>
              <a:t>Project management platform</a:t>
            </a:r>
          </a:p>
          <a:p>
            <a:pPr marL="285750" indent="-285750">
              <a:buClr>
                <a:schemeClr val="bg1"/>
              </a:buClr>
              <a:buFont typeface="Franklin Gothic Book" panose="020B0503020102020204" pitchFamily="34" charset="0"/>
              <a:buChar char="–"/>
            </a:pPr>
            <a:r>
              <a:rPr lang="en-GB" sz="1400">
                <a:solidFill>
                  <a:schemeClr val="bg1"/>
                </a:solidFill>
                <a:latin typeface="+mn-lt"/>
                <a:ea typeface="Yu Gothic Light"/>
                <a:cs typeface="Arial"/>
              </a:rPr>
              <a:t>Services business processes</a:t>
            </a:r>
          </a:p>
          <a:p>
            <a:pPr marL="285750" indent="-285750">
              <a:buClr>
                <a:schemeClr val="bg1"/>
              </a:buClr>
              <a:buFont typeface="Franklin Gothic Book" panose="020B0503020102020204" pitchFamily="34" charset="0"/>
              <a:buChar char="–"/>
            </a:pPr>
            <a:r>
              <a:rPr lang="en-GB" sz="1400">
                <a:solidFill>
                  <a:schemeClr val="bg1"/>
                </a:solidFill>
                <a:latin typeface="+mn-lt"/>
                <a:ea typeface="Yu Gothic Light"/>
                <a:cs typeface="Arial"/>
              </a:rPr>
              <a:t>Supplier data management (ex. Outotec)</a:t>
            </a:r>
          </a:p>
          <a:p>
            <a:pPr marL="285750" indent="-285750">
              <a:buClr>
                <a:schemeClr val="bg1"/>
              </a:buClr>
              <a:buFont typeface="Franklin Gothic Book" panose="020B0503020102020204" pitchFamily="34" charset="0"/>
              <a:buChar char="–"/>
            </a:pPr>
            <a:r>
              <a:rPr lang="en-GB" sz="1400">
                <a:solidFill>
                  <a:schemeClr val="bg1"/>
                </a:solidFill>
                <a:latin typeface="+mn-lt"/>
                <a:ea typeface="Yu Gothic Light"/>
                <a:cs typeface="Arial"/>
              </a:rPr>
              <a:t>Sales CRM  (ex. Outotec)</a:t>
            </a:r>
          </a:p>
        </p:txBody>
      </p:sp>
      <p:sp>
        <p:nvSpPr>
          <p:cNvPr id="3" name="Titel 2">
            <a:extLst>
              <a:ext uri="{FF2B5EF4-FFF2-40B4-BE49-F238E27FC236}">
                <a16:creationId xmlns:a16="http://schemas.microsoft.com/office/drawing/2014/main" id="{7AFD0AEC-AA1B-DC29-FBCD-471B107A9375}"/>
              </a:ext>
            </a:extLst>
          </p:cNvPr>
          <p:cNvSpPr>
            <a:spLocks noGrp="1"/>
          </p:cNvSpPr>
          <p:nvPr>
            <p:ph type="title"/>
          </p:nvPr>
        </p:nvSpPr>
        <p:spPr>
          <a:xfrm>
            <a:off x="587375" y="476250"/>
            <a:ext cx="8877901" cy="641470"/>
          </a:xfrm>
        </p:spPr>
        <p:txBody>
          <a:bodyPr/>
          <a:lstStyle/>
          <a:p>
            <a:r>
              <a:rPr lang="da-DK">
                <a:solidFill>
                  <a:schemeClr val="tx1"/>
                </a:solidFill>
                <a:latin typeface="Bookman Old Style"/>
              </a:rPr>
              <a:t>Customer success stories</a:t>
            </a:r>
            <a:r>
              <a:rPr lang="en-GB">
                <a:solidFill>
                  <a:schemeClr val="tx1"/>
                </a:solidFill>
                <a:latin typeface="Bookman Old Style"/>
              </a:rPr>
              <a:t>: </a:t>
            </a:r>
            <a:br>
              <a:rPr lang="en-GB">
                <a:solidFill>
                  <a:schemeClr val="tx1"/>
                </a:solidFill>
                <a:latin typeface="Bookman Old Style"/>
              </a:rPr>
            </a:br>
            <a:r>
              <a:rPr lang="en-GB" b="0" i="0" u="none" strike="noStrike">
                <a:solidFill>
                  <a:schemeClr val="tx1"/>
                </a:solidFill>
                <a:effectLst/>
                <a:latin typeface="+mj-lt"/>
              </a:rPr>
              <a:t>Metso</a:t>
            </a:r>
            <a:endParaRPr lang="en-GB">
              <a:solidFill>
                <a:schemeClr val="tx1"/>
              </a:solidFill>
            </a:endParaRPr>
          </a:p>
        </p:txBody>
      </p:sp>
      <p:pic>
        <p:nvPicPr>
          <p:cNvPr id="70" name="Grafik 59">
            <a:extLst>
              <a:ext uri="{FF2B5EF4-FFF2-40B4-BE49-F238E27FC236}">
                <a16:creationId xmlns:a16="http://schemas.microsoft.com/office/drawing/2014/main" id="{E0758F97-05A5-7051-0194-E12737906F44}"/>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825728" y="2117392"/>
            <a:ext cx="293397" cy="293397"/>
          </a:xfrm>
          <a:prstGeom prst="rect">
            <a:avLst/>
          </a:prstGeom>
        </p:spPr>
      </p:pic>
      <p:pic>
        <p:nvPicPr>
          <p:cNvPr id="4" name="Kuva 3">
            <a:extLst>
              <a:ext uri="{FF2B5EF4-FFF2-40B4-BE49-F238E27FC236}">
                <a16:creationId xmlns:a16="http://schemas.microsoft.com/office/drawing/2014/main" id="{C06A4574-0879-D02B-7E2B-B181958FDAD3}"/>
              </a:ext>
            </a:extLst>
          </p:cNvPr>
          <p:cNvPicPr>
            <a:picLocks noChangeAspect="1"/>
          </p:cNvPicPr>
          <p:nvPr/>
        </p:nvPicPr>
        <p:blipFill>
          <a:blip r:embed="rId5"/>
          <a:srcRect/>
          <a:stretch/>
        </p:blipFill>
        <p:spPr>
          <a:xfrm>
            <a:off x="10616314" y="478259"/>
            <a:ext cx="961137" cy="965142"/>
          </a:xfrm>
          <a:prstGeom prst="rect">
            <a:avLst/>
          </a:prstGeom>
        </p:spPr>
      </p:pic>
      <p:sp>
        <p:nvSpPr>
          <p:cNvPr id="5" name="Tekstiruutu 4">
            <a:extLst>
              <a:ext uri="{FF2B5EF4-FFF2-40B4-BE49-F238E27FC236}">
                <a16:creationId xmlns:a16="http://schemas.microsoft.com/office/drawing/2014/main" id="{CE070D5A-0972-8767-451B-B08600F83952}"/>
              </a:ext>
            </a:extLst>
          </p:cNvPr>
          <p:cNvSpPr txBox="1"/>
          <p:nvPr/>
        </p:nvSpPr>
        <p:spPr>
          <a:xfrm>
            <a:off x="10271551" y="5040956"/>
            <a:ext cx="1766412"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a:ln>
                  <a:noFill/>
                </a:ln>
                <a:solidFill>
                  <a:srgbClr val="1D1C1D"/>
                </a:solidFill>
                <a:effectLst/>
                <a:uLnTx/>
                <a:uFillTx/>
                <a:latin typeface="Franklin Gothic Book"/>
                <a:ea typeface="+mn-ea"/>
                <a:cs typeface="+mn-cs"/>
              </a:rPr>
              <a:t>Martin Karlsson,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a:ln>
                  <a:noFill/>
                </a:ln>
                <a:solidFill>
                  <a:srgbClr val="1D1C1D"/>
                </a:solidFill>
                <a:effectLst/>
                <a:uLnTx/>
                <a:uFillTx/>
                <a:latin typeface="Franklin Gothic Book"/>
                <a:ea typeface="+mn-ea"/>
                <a:cs typeface="+mn-cs"/>
              </a:rPr>
              <a:t>Senior </a:t>
            </a:r>
            <a:r>
              <a:rPr kumimoji="0" lang="fi-FI" sz="1000" b="0" i="0" u="none" strike="noStrike" kern="1200" cap="none" spc="0" normalizeH="0" baseline="0" noProof="0" err="1">
                <a:ln>
                  <a:noFill/>
                </a:ln>
                <a:solidFill>
                  <a:srgbClr val="1D1C1D"/>
                </a:solidFill>
                <a:effectLst/>
                <a:uLnTx/>
                <a:uFillTx/>
                <a:latin typeface="Franklin Gothic Book"/>
                <a:ea typeface="+mn-ea"/>
                <a:cs typeface="+mn-cs"/>
              </a:rPr>
              <a:t>Vice</a:t>
            </a:r>
            <a:r>
              <a:rPr kumimoji="0" lang="fi-FI" sz="1000" b="0" i="0" u="none" strike="noStrike" kern="1200" cap="none" spc="0" normalizeH="0" baseline="0" noProof="0">
                <a:ln>
                  <a:noFill/>
                </a:ln>
                <a:solidFill>
                  <a:srgbClr val="1D1C1D"/>
                </a:solidFill>
                <a:effectLst/>
                <a:uLnTx/>
                <a:uFillTx/>
                <a:latin typeface="Franklin Gothic Book"/>
                <a:ea typeface="+mn-ea"/>
                <a:cs typeface="+mn-cs"/>
              </a:rPr>
              <a:t> </a:t>
            </a:r>
            <a:r>
              <a:rPr kumimoji="0" lang="fi-FI" sz="1000" b="0" i="0" u="none" strike="noStrike" kern="1200" cap="none" spc="0" normalizeH="0" baseline="0" noProof="0" err="1">
                <a:ln>
                  <a:noFill/>
                </a:ln>
                <a:solidFill>
                  <a:srgbClr val="1D1C1D"/>
                </a:solidFill>
                <a:effectLst/>
                <a:uLnTx/>
                <a:uFillTx/>
                <a:latin typeface="Franklin Gothic Book"/>
                <a:ea typeface="+mn-ea"/>
                <a:cs typeface="+mn-cs"/>
              </a:rPr>
              <a:t>President</a:t>
            </a:r>
            <a:r>
              <a:rPr kumimoji="0" lang="fi-FI" sz="1000" b="0" i="0" u="none" strike="noStrike" kern="1200" cap="none" spc="0" normalizeH="0" baseline="0" noProof="0">
                <a:ln>
                  <a:noFill/>
                </a:ln>
                <a:solidFill>
                  <a:srgbClr val="1D1C1D"/>
                </a:solidFill>
                <a:effectLst/>
                <a:uLnTx/>
                <a:uFillTx/>
                <a:latin typeface="Franklin Gothic Book"/>
                <a:ea typeface="+mn-ea"/>
                <a:cs typeface="+mn-cs"/>
              </a:rPr>
              <a:t>, Professional Services,</a:t>
            </a:r>
            <a:br>
              <a:rPr kumimoji="0" lang="fi-FI" sz="1000" b="0" i="0" u="none" strike="noStrike" kern="1200" cap="none" spc="0" normalizeH="0" baseline="0" noProof="0">
                <a:ln>
                  <a:noFill/>
                </a:ln>
                <a:solidFill>
                  <a:srgbClr val="1D1C1D"/>
                </a:solidFill>
                <a:effectLst/>
                <a:uLnTx/>
                <a:uFillTx/>
                <a:latin typeface="Franklin Gothic Book"/>
                <a:ea typeface="+mn-ea"/>
                <a:cs typeface="+mn-cs"/>
              </a:rPr>
            </a:br>
            <a:r>
              <a:rPr kumimoji="0" lang="fi-FI" sz="1000" b="0" i="0" u="none" strike="noStrike" kern="1200" cap="none" spc="0" normalizeH="0" baseline="0" noProof="0">
                <a:ln>
                  <a:noFill/>
                </a:ln>
                <a:solidFill>
                  <a:srgbClr val="1D1C1D"/>
                </a:solidFill>
                <a:effectLst/>
                <a:uLnTx/>
                <a:uFillTx/>
                <a:latin typeface="Franklin Gothic Book"/>
                <a:ea typeface="+mn-ea"/>
                <a:cs typeface="+mn-cs"/>
              </a:rPr>
              <a:t>Metso</a:t>
            </a:r>
            <a:endParaRPr kumimoji="0" lang="fi-FI" sz="1000" b="0" i="0" u="none" strike="noStrike" kern="1200" cap="none" spc="0" normalizeH="0" baseline="0" noProof="0">
              <a:ln>
                <a:noFill/>
              </a:ln>
              <a:solidFill>
                <a:srgbClr val="171717"/>
              </a:solidFill>
              <a:effectLst/>
              <a:uLnTx/>
              <a:uFillTx/>
              <a:latin typeface="Franklin Gothic Book"/>
              <a:ea typeface="+mn-ea"/>
              <a:cs typeface="+mn-cs"/>
            </a:endParaRPr>
          </a:p>
        </p:txBody>
      </p:sp>
      <p:pic>
        <p:nvPicPr>
          <p:cNvPr id="6" name="Picture 2">
            <a:extLst>
              <a:ext uri="{FF2B5EF4-FFF2-40B4-BE49-F238E27FC236}">
                <a16:creationId xmlns:a16="http://schemas.microsoft.com/office/drawing/2014/main" id="{9371437C-37A9-408F-7754-9DBF2574FB7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11875"/>
          <a:stretch/>
        </p:blipFill>
        <p:spPr bwMode="auto">
          <a:xfrm>
            <a:off x="10217603" y="4536671"/>
            <a:ext cx="1029377" cy="543920"/>
          </a:xfrm>
          <a:prstGeom prst="rect">
            <a:avLst/>
          </a:prstGeom>
          <a:noFill/>
          <a:extLst>
            <a:ext uri="{909E8E84-426E-40DD-AFC4-6F175D3DCCD1}">
              <a14:hiddenFill xmlns:a14="http://schemas.microsoft.com/office/drawing/2010/main">
                <a:solidFill>
                  <a:srgbClr val="FFFFFF"/>
                </a:solidFill>
              </a14:hiddenFill>
            </a:ext>
          </a:extLst>
        </p:spPr>
      </p:pic>
      <p:pic>
        <p:nvPicPr>
          <p:cNvPr id="7" name="Grafik 39">
            <a:extLst>
              <a:ext uri="{FF2B5EF4-FFF2-40B4-BE49-F238E27FC236}">
                <a16:creationId xmlns:a16="http://schemas.microsoft.com/office/drawing/2014/main" id="{22B44EF2-E65E-C310-AF36-4DE1D7B10768}"/>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783985" y="3312298"/>
            <a:ext cx="294503" cy="294503"/>
          </a:xfrm>
          <a:prstGeom prst="rect">
            <a:avLst/>
          </a:prstGeom>
        </p:spPr>
      </p:pic>
      <p:pic>
        <p:nvPicPr>
          <p:cNvPr id="22" name="Picture 4">
            <a:extLst>
              <a:ext uri="{FF2B5EF4-FFF2-40B4-BE49-F238E27FC236}">
                <a16:creationId xmlns:a16="http://schemas.microsoft.com/office/drawing/2014/main" id="{F2DB36F5-4658-50F2-7884-9B1D840F51D9}"/>
              </a:ext>
            </a:extLst>
          </p:cNvPr>
          <p:cNvPicPr>
            <a:picLocks noChangeAspect="1"/>
          </p:cNvPicPr>
          <p:nvPr/>
        </p:nvPicPr>
        <p:blipFill rotWithShape="1">
          <a:blip r:embed="rId9"/>
          <a:srcRect t="12830" b="12830"/>
          <a:stretch/>
        </p:blipFill>
        <p:spPr>
          <a:xfrm>
            <a:off x="6436295" y="1800620"/>
            <a:ext cx="5168330" cy="2561429"/>
          </a:xfrm>
          <a:prstGeom prst="roundRect">
            <a:avLst>
              <a:gd name="adj" fmla="val 10882"/>
            </a:avLst>
          </a:prstGeom>
          <a:blipFill>
            <a:blip r:embed="rId10"/>
            <a:stretch>
              <a:fillRect/>
            </a:stretch>
          </a:blipFill>
          <a:ln>
            <a:noFill/>
          </a:ln>
        </p:spPr>
      </p:pic>
      <p:sp>
        <p:nvSpPr>
          <p:cNvPr id="23" name="Tekstiruutu 22">
            <a:extLst>
              <a:ext uri="{FF2B5EF4-FFF2-40B4-BE49-F238E27FC236}">
                <a16:creationId xmlns:a16="http://schemas.microsoft.com/office/drawing/2014/main" id="{57AC3C9D-14D8-7693-1734-CF407638A1FF}"/>
              </a:ext>
            </a:extLst>
          </p:cNvPr>
          <p:cNvSpPr txBox="1"/>
          <p:nvPr/>
        </p:nvSpPr>
        <p:spPr>
          <a:xfrm>
            <a:off x="6436295" y="4590424"/>
            <a:ext cx="3749699" cy="1292662"/>
          </a:xfrm>
          <a:prstGeom prst="rect">
            <a:avLst/>
          </a:prstGeom>
          <a:noFill/>
        </p:spPr>
        <p:txBody>
          <a:bodyPr wrap="square">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da-DK" sz="1400" b="0" i="0" u="none" strike="noStrike" kern="1200" cap="none" spc="0" normalizeH="0" baseline="0" noProof="0">
                <a:ln>
                  <a:noFill/>
                </a:ln>
                <a:solidFill>
                  <a:srgbClr val="171717"/>
                </a:solidFill>
                <a:effectLst/>
                <a:uLnTx/>
                <a:uFillTx/>
                <a:latin typeface="Bookman Old Style"/>
                <a:ea typeface="+mn-ea"/>
                <a:cs typeface="+mn-cs"/>
              </a:rPr>
              <a:t>“</a:t>
            </a:r>
            <a:r>
              <a:rPr kumimoji="0" lang="en-US" sz="1400" b="0" i="0" u="none" strike="noStrike" kern="1200" cap="none" spc="0" normalizeH="0" baseline="0" noProof="0">
                <a:ln>
                  <a:noFill/>
                </a:ln>
                <a:solidFill>
                  <a:srgbClr val="171717"/>
                </a:solidFill>
                <a:effectLst/>
                <a:uLnTx/>
                <a:uFillTx/>
                <a:latin typeface="Bookman Old Style"/>
                <a:ea typeface="+mn-ea"/>
                <a:cs typeface="+mn-cs"/>
              </a:rPr>
              <a:t>The Field Service digital platform is already widely implemented, and we have received very positive feedback from our customers and technicians.”</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200" b="0" i="0" u="none" strike="noStrike" kern="1200" cap="none" spc="0" normalizeH="0" baseline="0" noProof="0">
                <a:ln>
                  <a:noFill/>
                </a:ln>
                <a:solidFill>
                  <a:srgbClr val="171717"/>
                </a:solidFill>
                <a:effectLst/>
                <a:uLnTx/>
                <a:uFillTx/>
                <a:latin typeface="Bookman Old Style"/>
                <a:ea typeface="+mn-ea"/>
                <a:cs typeface="+mn-cs"/>
              </a:rPr>
              <a:t>Source: </a:t>
            </a:r>
            <a:r>
              <a:rPr kumimoji="0" lang="en-US" sz="1200" b="0" i="0" u="none" strike="noStrike" kern="1200" cap="none" spc="0" normalizeH="0" baseline="0" noProof="0">
                <a:ln>
                  <a:noFill/>
                </a:ln>
                <a:solidFill>
                  <a:srgbClr val="171717"/>
                </a:solidFill>
                <a:effectLst/>
                <a:uLnTx/>
                <a:uFillTx/>
                <a:latin typeface="Bookman Old Style"/>
                <a:ea typeface="+mn-ea"/>
                <a:cs typeface="+mn-cs"/>
                <a:hlinkClick r:id="rId11"/>
              </a:rPr>
              <a:t>metso.com</a:t>
            </a:r>
            <a:endParaRPr kumimoji="0" lang="da-DK" sz="1200" b="0" i="0" u="none" strike="noStrike" kern="1200" cap="none" spc="0" normalizeH="0" baseline="0" noProof="0">
              <a:ln>
                <a:noFill/>
              </a:ln>
              <a:solidFill>
                <a:srgbClr val="171717"/>
              </a:solidFill>
              <a:effectLst/>
              <a:uLnTx/>
              <a:uFillTx/>
              <a:latin typeface="Bookman Old Style"/>
              <a:ea typeface="+mn-ea"/>
              <a:cs typeface="+mn-cs"/>
            </a:endParaRPr>
          </a:p>
        </p:txBody>
      </p:sp>
    </p:spTree>
    <p:extLst>
      <p:ext uri="{BB962C8B-B14F-4D97-AF65-F5344CB8AC3E}">
        <p14:creationId xmlns:p14="http://schemas.microsoft.com/office/powerpoint/2010/main" val="3087424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173A"/>
        </a:solidFill>
        <a:effectLst/>
      </p:bgPr>
    </p:bg>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DAA73402-705F-9D03-1D07-495980EDCBD2}"/>
              </a:ext>
            </a:extLst>
          </p:cNvPr>
          <p:cNvSpPr>
            <a:spLocks noGrp="1"/>
          </p:cNvSpPr>
          <p:nvPr>
            <p:ph type="title"/>
          </p:nvPr>
        </p:nvSpPr>
        <p:spPr>
          <a:xfrm>
            <a:off x="560201" y="476250"/>
            <a:ext cx="11017250" cy="865188"/>
          </a:xfrm>
        </p:spPr>
        <p:txBody>
          <a:bodyPr/>
          <a:lstStyle/>
          <a:p>
            <a:r>
              <a:rPr lang="da-DK" sz="3600"/>
              <a:t>Salesforce solutions</a:t>
            </a:r>
            <a:endParaRPr lang="fi-FI"/>
          </a:p>
        </p:txBody>
      </p:sp>
      <p:sp>
        <p:nvSpPr>
          <p:cNvPr id="6" name="Tekstin paikkamerkki 5">
            <a:extLst>
              <a:ext uri="{FF2B5EF4-FFF2-40B4-BE49-F238E27FC236}">
                <a16:creationId xmlns:a16="http://schemas.microsoft.com/office/drawing/2014/main" id="{392E1D77-FC4F-3638-372A-69E0EEB8DCD1}"/>
              </a:ext>
            </a:extLst>
          </p:cNvPr>
          <p:cNvSpPr>
            <a:spLocks noGrp="1"/>
          </p:cNvSpPr>
          <p:nvPr>
            <p:ph type="body" sz="quarter" idx="10"/>
          </p:nvPr>
        </p:nvSpPr>
        <p:spPr>
          <a:xfrm>
            <a:off x="559995" y="2112164"/>
            <a:ext cx="2412403" cy="4672041"/>
          </a:xfrm>
        </p:spPr>
        <p:txBody>
          <a:bodyPr vert="horz" lIns="0" tIns="0" rIns="0" bIns="0" rtlCol="0" anchor="t">
            <a:noAutofit/>
          </a:bodyPr>
          <a:lstStyle/>
          <a:p>
            <a:pPr marL="0" indent="0">
              <a:buNone/>
            </a:pPr>
            <a:r>
              <a:rPr lang="en-US">
                <a:latin typeface="+mn-lt"/>
                <a:ea typeface="Yu Gothic Light"/>
              </a:rPr>
              <a:t>We help ambitious </a:t>
            </a:r>
            <a:r>
              <a:rPr lang="en-US" err="1">
                <a:latin typeface="+mn-lt"/>
                <a:ea typeface="Yu Gothic Light"/>
              </a:rPr>
              <a:t>organisations</a:t>
            </a:r>
            <a:r>
              <a:rPr lang="en-US">
                <a:latin typeface="+mn-lt"/>
                <a:ea typeface="Yu Gothic Light"/>
              </a:rPr>
              <a:t> grow by enabling superior customer journeys</a:t>
            </a:r>
            <a:r>
              <a:rPr lang="en-FI">
                <a:latin typeface="+mn-lt"/>
                <a:ea typeface="Yu Gothic Light"/>
              </a:rPr>
              <a:t>. </a:t>
            </a:r>
            <a:r>
              <a:rPr lang="en-US">
                <a:latin typeface="+mn-lt"/>
                <a:ea typeface="Yu Gothic Light"/>
              </a:rPr>
              <a:t>We talk business and excel in Salesforce technologies.</a:t>
            </a:r>
            <a:endParaRPr lang="en-FI">
              <a:latin typeface="+mn-lt"/>
              <a:ea typeface="Yu Gothic Light"/>
            </a:endParaRPr>
          </a:p>
          <a:p>
            <a:pPr marL="0" indent="0">
              <a:buNone/>
            </a:pPr>
            <a:endParaRPr lang="en-FI">
              <a:latin typeface="+mn-lt"/>
            </a:endParaRPr>
          </a:p>
          <a:p>
            <a:pPr marL="0" indent="0">
              <a:buNone/>
            </a:pPr>
            <a:r>
              <a:rPr lang="en-US">
                <a:latin typeface="+mn-lt"/>
                <a:ea typeface="Yu Gothic Light"/>
              </a:rPr>
              <a:t>We help our customers throughout their development cycle from customer journey planning to end user training.</a:t>
            </a:r>
            <a:endParaRPr lang="en-FI">
              <a:latin typeface="+mn-lt"/>
            </a:endParaRPr>
          </a:p>
        </p:txBody>
      </p:sp>
      <p:pic>
        <p:nvPicPr>
          <p:cNvPr id="7" name="Kuva 6">
            <a:extLst>
              <a:ext uri="{FF2B5EF4-FFF2-40B4-BE49-F238E27FC236}">
                <a16:creationId xmlns:a16="http://schemas.microsoft.com/office/drawing/2014/main" id="{9D52C112-FA47-21EF-8CDD-B5A2BCCE80BF}"/>
              </a:ext>
            </a:extLst>
          </p:cNvPr>
          <p:cNvPicPr>
            <a:picLocks noChangeAspect="1"/>
          </p:cNvPicPr>
          <p:nvPr/>
        </p:nvPicPr>
        <p:blipFill>
          <a:blip r:embed="rId3"/>
          <a:srcRect/>
          <a:stretch/>
        </p:blipFill>
        <p:spPr>
          <a:xfrm>
            <a:off x="10616314" y="478259"/>
            <a:ext cx="961137" cy="965142"/>
          </a:xfrm>
          <a:prstGeom prst="rect">
            <a:avLst/>
          </a:prstGeom>
        </p:spPr>
      </p:pic>
      <p:sp>
        <p:nvSpPr>
          <p:cNvPr id="8" name="Oval 7">
            <a:extLst>
              <a:ext uri="{FF2B5EF4-FFF2-40B4-BE49-F238E27FC236}">
                <a16:creationId xmlns:a16="http://schemas.microsoft.com/office/drawing/2014/main" id="{E4212035-26A1-B502-6B30-E060901C400C}"/>
              </a:ext>
            </a:extLst>
          </p:cNvPr>
          <p:cNvSpPr/>
          <p:nvPr/>
        </p:nvSpPr>
        <p:spPr>
          <a:xfrm>
            <a:off x="6499098" y="2616729"/>
            <a:ext cx="2104253" cy="2104253"/>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I" sz="2000">
                <a:solidFill>
                  <a:schemeClr val="bg1"/>
                </a:solidFill>
              </a:rPr>
              <a:t>Customer</a:t>
            </a:r>
          </a:p>
          <a:p>
            <a:pPr algn="ctr"/>
            <a:r>
              <a:rPr lang="en-FI" sz="2000">
                <a:solidFill>
                  <a:schemeClr val="bg1"/>
                </a:solidFill>
              </a:rPr>
              <a:t>360</a:t>
            </a:r>
            <a:endParaRPr lang="en-FI" sz="900">
              <a:solidFill>
                <a:schemeClr val="bg1"/>
              </a:solidFill>
            </a:endParaRPr>
          </a:p>
        </p:txBody>
      </p:sp>
      <p:sp>
        <p:nvSpPr>
          <p:cNvPr id="12" name="Oval 11">
            <a:extLst>
              <a:ext uri="{FF2B5EF4-FFF2-40B4-BE49-F238E27FC236}">
                <a16:creationId xmlns:a16="http://schemas.microsoft.com/office/drawing/2014/main" id="{0FD50E1D-8D3B-274A-2216-E9B615F47D22}"/>
              </a:ext>
            </a:extLst>
          </p:cNvPr>
          <p:cNvSpPr/>
          <p:nvPr/>
        </p:nvSpPr>
        <p:spPr>
          <a:xfrm>
            <a:off x="5899966" y="3442912"/>
            <a:ext cx="1154723" cy="115472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FI" sz="1200">
                <a:solidFill>
                  <a:schemeClr val="tx1"/>
                </a:solidFill>
              </a:rPr>
              <a:t>Marketing </a:t>
            </a:r>
            <a:r>
              <a:rPr lang="fi-FI" sz="1200">
                <a:solidFill>
                  <a:schemeClr val="tx1"/>
                </a:solidFill>
              </a:rPr>
              <a:t>&amp;</a:t>
            </a:r>
            <a:r>
              <a:rPr lang="en-FI" sz="1200">
                <a:solidFill>
                  <a:schemeClr val="tx1"/>
                </a:solidFill>
              </a:rPr>
              <a:t> raising </a:t>
            </a:r>
            <a:r>
              <a:rPr lang="en-FI" sz="1200" err="1">
                <a:solidFill>
                  <a:schemeClr val="tx1"/>
                </a:solidFill>
              </a:rPr>
              <a:t>awarene</a:t>
            </a:r>
            <a:r>
              <a:rPr lang="fi-FI" sz="1200">
                <a:solidFill>
                  <a:schemeClr val="tx1"/>
                </a:solidFill>
              </a:rPr>
              <a:t>s</a:t>
            </a:r>
            <a:r>
              <a:rPr lang="en-FI" sz="1200">
                <a:solidFill>
                  <a:schemeClr val="tx1"/>
                </a:solidFill>
              </a:rPr>
              <a:t>s</a:t>
            </a:r>
          </a:p>
        </p:txBody>
      </p:sp>
      <p:sp>
        <p:nvSpPr>
          <p:cNvPr id="13" name="Oval 12">
            <a:extLst>
              <a:ext uri="{FF2B5EF4-FFF2-40B4-BE49-F238E27FC236}">
                <a16:creationId xmlns:a16="http://schemas.microsoft.com/office/drawing/2014/main" id="{FE49E778-19C1-C8A4-D1AF-BD8DA1D980CE}"/>
              </a:ext>
            </a:extLst>
          </p:cNvPr>
          <p:cNvSpPr/>
          <p:nvPr/>
        </p:nvSpPr>
        <p:spPr>
          <a:xfrm>
            <a:off x="6234452" y="2141423"/>
            <a:ext cx="1154723" cy="115472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FI" sz="1200">
                <a:solidFill>
                  <a:schemeClr val="tx1"/>
                </a:solidFill>
              </a:rPr>
              <a:t>Customer </a:t>
            </a:r>
            <a:r>
              <a:rPr lang="fi-FI" sz="1200">
                <a:solidFill>
                  <a:schemeClr val="tx1"/>
                </a:solidFill>
              </a:rPr>
              <a:t>a</a:t>
            </a:r>
            <a:r>
              <a:rPr lang="en-FI" sz="1200" err="1">
                <a:solidFill>
                  <a:schemeClr val="tx1"/>
                </a:solidFill>
              </a:rPr>
              <a:t>ctivation</a:t>
            </a:r>
            <a:r>
              <a:rPr lang="en-FI" sz="1200">
                <a:solidFill>
                  <a:schemeClr val="tx1"/>
                </a:solidFill>
              </a:rPr>
              <a:t> </a:t>
            </a:r>
            <a:r>
              <a:rPr lang="fi-FI" sz="1200">
                <a:solidFill>
                  <a:schemeClr val="tx1"/>
                </a:solidFill>
              </a:rPr>
              <a:t>&amp;</a:t>
            </a:r>
            <a:r>
              <a:rPr lang="en-FI" sz="1200">
                <a:solidFill>
                  <a:schemeClr val="tx1"/>
                </a:solidFill>
              </a:rPr>
              <a:t> Sales</a:t>
            </a:r>
          </a:p>
        </p:txBody>
      </p:sp>
      <p:sp>
        <p:nvSpPr>
          <p:cNvPr id="14" name="Oval 13">
            <a:extLst>
              <a:ext uri="{FF2B5EF4-FFF2-40B4-BE49-F238E27FC236}">
                <a16:creationId xmlns:a16="http://schemas.microsoft.com/office/drawing/2014/main" id="{EF3A15B8-3EF4-E297-7284-C5F15BC5307B}"/>
              </a:ext>
            </a:extLst>
          </p:cNvPr>
          <p:cNvSpPr/>
          <p:nvPr/>
        </p:nvSpPr>
        <p:spPr>
          <a:xfrm>
            <a:off x="7662848" y="2128538"/>
            <a:ext cx="1154723" cy="115472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FI" sz="1200">
                <a:solidFill>
                  <a:schemeClr val="tx1"/>
                </a:solidFill>
              </a:rPr>
              <a:t>On-boarding </a:t>
            </a:r>
            <a:r>
              <a:rPr lang="fi-FI" sz="1200">
                <a:solidFill>
                  <a:schemeClr val="tx1"/>
                </a:solidFill>
              </a:rPr>
              <a:t>&amp;</a:t>
            </a:r>
            <a:r>
              <a:rPr lang="en-FI" sz="1200">
                <a:solidFill>
                  <a:schemeClr val="tx1"/>
                </a:solidFill>
              </a:rPr>
              <a:t> </a:t>
            </a:r>
            <a:r>
              <a:rPr lang="fi-FI" sz="1200">
                <a:solidFill>
                  <a:schemeClr val="tx1"/>
                </a:solidFill>
              </a:rPr>
              <a:t>C</a:t>
            </a:r>
            <a:r>
              <a:rPr lang="en-FI" sz="1200" err="1">
                <a:solidFill>
                  <a:schemeClr val="tx1"/>
                </a:solidFill>
              </a:rPr>
              <a:t>ustomer</a:t>
            </a:r>
            <a:r>
              <a:rPr lang="en-FI" sz="1200">
                <a:solidFill>
                  <a:schemeClr val="tx1"/>
                </a:solidFill>
              </a:rPr>
              <a:t> services</a:t>
            </a:r>
          </a:p>
        </p:txBody>
      </p:sp>
      <p:sp>
        <p:nvSpPr>
          <p:cNvPr id="15" name="Oval 14">
            <a:extLst>
              <a:ext uri="{FF2B5EF4-FFF2-40B4-BE49-F238E27FC236}">
                <a16:creationId xmlns:a16="http://schemas.microsoft.com/office/drawing/2014/main" id="{23D982DA-4434-54C1-07DC-4CB3C0901CF1}"/>
              </a:ext>
            </a:extLst>
          </p:cNvPr>
          <p:cNvSpPr/>
          <p:nvPr/>
        </p:nvSpPr>
        <p:spPr>
          <a:xfrm>
            <a:off x="6975332" y="4194247"/>
            <a:ext cx="1154723" cy="115472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FI" sz="1200">
                <a:solidFill>
                  <a:schemeClr val="tx1"/>
                </a:solidFill>
              </a:rPr>
              <a:t>Data &amp; Activation</a:t>
            </a:r>
          </a:p>
        </p:txBody>
      </p:sp>
      <p:sp>
        <p:nvSpPr>
          <p:cNvPr id="16" name="Oval 15">
            <a:extLst>
              <a:ext uri="{FF2B5EF4-FFF2-40B4-BE49-F238E27FC236}">
                <a16:creationId xmlns:a16="http://schemas.microsoft.com/office/drawing/2014/main" id="{2A5A2B0E-FFC7-F9AF-AC1A-C02CD33DB2E7}"/>
              </a:ext>
            </a:extLst>
          </p:cNvPr>
          <p:cNvSpPr/>
          <p:nvPr/>
        </p:nvSpPr>
        <p:spPr>
          <a:xfrm>
            <a:off x="8073265" y="3448040"/>
            <a:ext cx="1154723" cy="115472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FI" sz="1200">
                <a:solidFill>
                  <a:schemeClr val="tx1"/>
                </a:solidFill>
              </a:rPr>
              <a:t>Lifecycle &amp; Digital Services</a:t>
            </a:r>
          </a:p>
        </p:txBody>
      </p:sp>
      <p:sp>
        <p:nvSpPr>
          <p:cNvPr id="33" name="Rectangle: Rounded Corners 32">
            <a:extLst>
              <a:ext uri="{FF2B5EF4-FFF2-40B4-BE49-F238E27FC236}">
                <a16:creationId xmlns:a16="http://schemas.microsoft.com/office/drawing/2014/main" id="{A5363286-33AD-49AA-A1B3-1529E1F9D748}"/>
              </a:ext>
            </a:extLst>
          </p:cNvPr>
          <p:cNvSpPr/>
          <p:nvPr/>
        </p:nvSpPr>
        <p:spPr>
          <a:xfrm>
            <a:off x="3112785" y="2096929"/>
            <a:ext cx="3043504" cy="1176371"/>
          </a:xfrm>
          <a:prstGeom prst="roundRect">
            <a:avLst>
              <a:gd name="adj" fmla="val 50000"/>
            </a:avLst>
          </a:prstGeom>
          <a:solidFill>
            <a:srgbClr val="FFBC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sz="900">
              <a:solidFill>
                <a:srgbClr val="FFFFFF"/>
              </a:solidFill>
            </a:endParaRPr>
          </a:p>
        </p:txBody>
      </p:sp>
      <p:sp>
        <p:nvSpPr>
          <p:cNvPr id="34" name="Oval 33">
            <a:extLst>
              <a:ext uri="{FF2B5EF4-FFF2-40B4-BE49-F238E27FC236}">
                <a16:creationId xmlns:a16="http://schemas.microsoft.com/office/drawing/2014/main" id="{00A942EC-7908-7CBB-88F7-054720EBBD7E}"/>
              </a:ext>
            </a:extLst>
          </p:cNvPr>
          <p:cNvSpPr/>
          <p:nvPr/>
        </p:nvSpPr>
        <p:spPr>
          <a:xfrm>
            <a:off x="3068524" y="2112164"/>
            <a:ext cx="1154723" cy="1154723"/>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sz="900">
              <a:solidFill>
                <a:srgbClr val="FFFFFF"/>
              </a:solidFill>
            </a:endParaRPr>
          </a:p>
        </p:txBody>
      </p:sp>
      <p:sp>
        <p:nvSpPr>
          <p:cNvPr id="36" name="Rectangle: Rounded Corners 35">
            <a:extLst>
              <a:ext uri="{FF2B5EF4-FFF2-40B4-BE49-F238E27FC236}">
                <a16:creationId xmlns:a16="http://schemas.microsoft.com/office/drawing/2014/main" id="{A11BE1BB-CCA5-C4E6-59BA-53B0FB4E2BDF}"/>
              </a:ext>
            </a:extLst>
          </p:cNvPr>
          <p:cNvSpPr/>
          <p:nvPr/>
        </p:nvSpPr>
        <p:spPr>
          <a:xfrm>
            <a:off x="8956609" y="2097488"/>
            <a:ext cx="3043504" cy="1176371"/>
          </a:xfrm>
          <a:prstGeom prst="roundRect">
            <a:avLst>
              <a:gd name="adj" fmla="val 50000"/>
            </a:avLst>
          </a:prstGeom>
          <a:solidFill>
            <a:srgbClr val="FFBC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sz="900">
              <a:solidFill>
                <a:srgbClr val="FFFFFF"/>
              </a:solidFill>
            </a:endParaRPr>
          </a:p>
        </p:txBody>
      </p:sp>
      <p:sp>
        <p:nvSpPr>
          <p:cNvPr id="37" name="Oval 36">
            <a:extLst>
              <a:ext uri="{FF2B5EF4-FFF2-40B4-BE49-F238E27FC236}">
                <a16:creationId xmlns:a16="http://schemas.microsoft.com/office/drawing/2014/main" id="{77AFF5BE-9594-6052-4375-29CDC1775550}"/>
              </a:ext>
            </a:extLst>
          </p:cNvPr>
          <p:cNvSpPr/>
          <p:nvPr/>
        </p:nvSpPr>
        <p:spPr>
          <a:xfrm>
            <a:off x="8910361" y="2118577"/>
            <a:ext cx="1154723" cy="1154723"/>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sz="900">
              <a:solidFill>
                <a:srgbClr val="FFFFFF"/>
              </a:solidFill>
            </a:endParaRPr>
          </a:p>
        </p:txBody>
      </p:sp>
      <p:sp>
        <p:nvSpPr>
          <p:cNvPr id="38" name="Rectangle: Rounded Corners 37">
            <a:extLst>
              <a:ext uri="{FF2B5EF4-FFF2-40B4-BE49-F238E27FC236}">
                <a16:creationId xmlns:a16="http://schemas.microsoft.com/office/drawing/2014/main" id="{F4FE3A15-C300-79B9-6535-B0F3E26C84EA}"/>
              </a:ext>
            </a:extLst>
          </p:cNvPr>
          <p:cNvSpPr/>
          <p:nvPr/>
        </p:nvSpPr>
        <p:spPr>
          <a:xfrm>
            <a:off x="8956609" y="4498741"/>
            <a:ext cx="3043504" cy="1176371"/>
          </a:xfrm>
          <a:prstGeom prst="roundRect">
            <a:avLst>
              <a:gd name="adj" fmla="val 50000"/>
            </a:avLst>
          </a:prstGeom>
          <a:solidFill>
            <a:srgbClr val="FFBC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sz="900">
              <a:solidFill>
                <a:srgbClr val="FFFFFF"/>
              </a:solidFill>
            </a:endParaRPr>
          </a:p>
        </p:txBody>
      </p:sp>
      <p:sp>
        <p:nvSpPr>
          <p:cNvPr id="39" name="Oval 38">
            <a:extLst>
              <a:ext uri="{FF2B5EF4-FFF2-40B4-BE49-F238E27FC236}">
                <a16:creationId xmlns:a16="http://schemas.microsoft.com/office/drawing/2014/main" id="{57DB280D-6B9F-D8C9-C2F0-1EFC816F4A17}"/>
              </a:ext>
            </a:extLst>
          </p:cNvPr>
          <p:cNvSpPr/>
          <p:nvPr/>
        </p:nvSpPr>
        <p:spPr>
          <a:xfrm>
            <a:off x="8910361" y="4519830"/>
            <a:ext cx="1154723" cy="1154723"/>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sz="900">
              <a:solidFill>
                <a:srgbClr val="FFFFFF"/>
              </a:solidFill>
            </a:endParaRPr>
          </a:p>
        </p:txBody>
      </p:sp>
      <p:sp>
        <p:nvSpPr>
          <p:cNvPr id="40" name="Rectangle: Rounded Corners 39">
            <a:extLst>
              <a:ext uri="{FF2B5EF4-FFF2-40B4-BE49-F238E27FC236}">
                <a16:creationId xmlns:a16="http://schemas.microsoft.com/office/drawing/2014/main" id="{43C22C5E-36DE-DED6-06A1-4145EB086EBE}"/>
              </a:ext>
            </a:extLst>
          </p:cNvPr>
          <p:cNvSpPr/>
          <p:nvPr/>
        </p:nvSpPr>
        <p:spPr>
          <a:xfrm>
            <a:off x="3119158" y="4498102"/>
            <a:ext cx="3043504" cy="1176371"/>
          </a:xfrm>
          <a:prstGeom prst="roundRect">
            <a:avLst>
              <a:gd name="adj" fmla="val 50000"/>
            </a:avLst>
          </a:prstGeom>
          <a:solidFill>
            <a:srgbClr val="FFBC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sz="900">
              <a:solidFill>
                <a:srgbClr val="FFFFFF"/>
              </a:solidFill>
            </a:endParaRPr>
          </a:p>
        </p:txBody>
      </p:sp>
      <p:sp>
        <p:nvSpPr>
          <p:cNvPr id="41" name="Oval 40">
            <a:extLst>
              <a:ext uri="{FF2B5EF4-FFF2-40B4-BE49-F238E27FC236}">
                <a16:creationId xmlns:a16="http://schemas.microsoft.com/office/drawing/2014/main" id="{97F31025-0C59-BC15-F063-3E45F265BEA3}"/>
              </a:ext>
            </a:extLst>
          </p:cNvPr>
          <p:cNvSpPr/>
          <p:nvPr/>
        </p:nvSpPr>
        <p:spPr>
          <a:xfrm>
            <a:off x="3072910" y="4498102"/>
            <a:ext cx="1154723" cy="1154723"/>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sz="900">
              <a:solidFill>
                <a:srgbClr val="FFFFFF"/>
              </a:solidFill>
            </a:endParaRPr>
          </a:p>
        </p:txBody>
      </p:sp>
      <p:sp>
        <p:nvSpPr>
          <p:cNvPr id="42" name="Rectangle: Rounded Corners 41">
            <a:extLst>
              <a:ext uri="{FF2B5EF4-FFF2-40B4-BE49-F238E27FC236}">
                <a16:creationId xmlns:a16="http://schemas.microsoft.com/office/drawing/2014/main" id="{0DC837DD-13AF-F8CC-F00B-74406E0F5536}"/>
              </a:ext>
            </a:extLst>
          </p:cNvPr>
          <p:cNvSpPr/>
          <p:nvPr/>
        </p:nvSpPr>
        <p:spPr>
          <a:xfrm>
            <a:off x="6029041" y="5512748"/>
            <a:ext cx="3043504" cy="1103025"/>
          </a:xfrm>
          <a:prstGeom prst="roundRect">
            <a:avLst>
              <a:gd name="adj" fmla="val 50000"/>
            </a:avLst>
          </a:prstGeom>
          <a:solidFill>
            <a:srgbClr val="FFBC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sz="900">
              <a:solidFill>
                <a:srgbClr val="FFFFFF"/>
              </a:solidFill>
            </a:endParaRPr>
          </a:p>
        </p:txBody>
      </p:sp>
      <p:sp>
        <p:nvSpPr>
          <p:cNvPr id="43" name="Oval 42">
            <a:extLst>
              <a:ext uri="{FF2B5EF4-FFF2-40B4-BE49-F238E27FC236}">
                <a16:creationId xmlns:a16="http://schemas.microsoft.com/office/drawing/2014/main" id="{998A6F02-E1FE-9074-6BE9-B37A973B2C96}"/>
              </a:ext>
            </a:extLst>
          </p:cNvPr>
          <p:cNvSpPr/>
          <p:nvPr/>
        </p:nvSpPr>
        <p:spPr>
          <a:xfrm>
            <a:off x="5996840" y="5483924"/>
            <a:ext cx="1154723" cy="1154723"/>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sz="900">
              <a:solidFill>
                <a:srgbClr val="FFFFFF"/>
              </a:solidFill>
            </a:endParaRPr>
          </a:p>
        </p:txBody>
      </p:sp>
      <p:sp>
        <p:nvSpPr>
          <p:cNvPr id="45" name="TextBox 44">
            <a:extLst>
              <a:ext uri="{FF2B5EF4-FFF2-40B4-BE49-F238E27FC236}">
                <a16:creationId xmlns:a16="http://schemas.microsoft.com/office/drawing/2014/main" id="{B94A5F80-09F6-8811-1C4E-ED77409D18DA}"/>
              </a:ext>
            </a:extLst>
          </p:cNvPr>
          <p:cNvSpPr txBox="1"/>
          <p:nvPr/>
        </p:nvSpPr>
        <p:spPr>
          <a:xfrm>
            <a:off x="4257960" y="4543341"/>
            <a:ext cx="1744394" cy="1077218"/>
          </a:xfrm>
          <a:prstGeom prst="rect">
            <a:avLst/>
          </a:prstGeom>
          <a:noFill/>
        </p:spPr>
        <p:txBody>
          <a:bodyPr wrap="square" lIns="0" tIns="0" rIns="0" bIns="0" rtlCol="0">
            <a:spAutoFit/>
          </a:bodyPr>
          <a:lstStyle/>
          <a:p>
            <a:pPr marL="171450" indent="-171450">
              <a:buFont typeface="Arial" panose="020B0604020202020204" pitchFamily="34" charset="0"/>
              <a:buChar char="•"/>
            </a:pPr>
            <a:r>
              <a:rPr lang="en-FI" sz="1000"/>
              <a:t>Marketing Automation</a:t>
            </a:r>
          </a:p>
          <a:p>
            <a:pPr marL="171450" indent="-171450">
              <a:buFont typeface="Arial" panose="020B0604020202020204" pitchFamily="34" charset="0"/>
              <a:buChar char="•"/>
            </a:pPr>
            <a:r>
              <a:rPr lang="en-FI" sz="1000"/>
              <a:t>Lead Generation</a:t>
            </a:r>
          </a:p>
          <a:p>
            <a:pPr marL="171450" indent="-171450">
              <a:buFont typeface="Arial" panose="020B0604020202020204" pitchFamily="34" charset="0"/>
              <a:buChar char="•"/>
            </a:pPr>
            <a:r>
              <a:rPr lang="en-FI" sz="1000"/>
              <a:t>Nurturing programs</a:t>
            </a:r>
          </a:p>
          <a:p>
            <a:pPr marL="171450" indent="-171450">
              <a:buFont typeface="Arial" panose="020B0604020202020204" pitchFamily="34" charset="0"/>
              <a:buChar char="•"/>
            </a:pPr>
            <a:r>
              <a:rPr lang="en-FI" sz="1000" err="1"/>
              <a:t>Marke</a:t>
            </a:r>
            <a:r>
              <a:rPr lang="da-DK" sz="1000"/>
              <a:t>ti</a:t>
            </a:r>
            <a:r>
              <a:rPr lang="en-FI" sz="1000"/>
              <a:t>ng Communication</a:t>
            </a:r>
          </a:p>
          <a:p>
            <a:pPr marL="171450" indent="-171450">
              <a:buFont typeface="Arial" panose="020B0604020202020204" pitchFamily="34" charset="0"/>
              <a:buChar char="•"/>
            </a:pPr>
            <a:r>
              <a:rPr lang="en-FI" sz="1000"/>
              <a:t>Transactional marketing &amp; communication</a:t>
            </a:r>
          </a:p>
          <a:p>
            <a:pPr marL="171450" indent="-171450">
              <a:buFont typeface="Arial" panose="020B0604020202020204" pitchFamily="34" charset="0"/>
              <a:buChar char="•"/>
            </a:pPr>
            <a:r>
              <a:rPr lang="en-FI" sz="1000"/>
              <a:t>Account based marketing</a:t>
            </a:r>
          </a:p>
        </p:txBody>
      </p:sp>
      <p:sp>
        <p:nvSpPr>
          <p:cNvPr id="46" name="TextBox 45">
            <a:extLst>
              <a:ext uri="{FF2B5EF4-FFF2-40B4-BE49-F238E27FC236}">
                <a16:creationId xmlns:a16="http://schemas.microsoft.com/office/drawing/2014/main" id="{8C86A806-989B-EA44-B25A-3798B170AF2E}"/>
              </a:ext>
            </a:extLst>
          </p:cNvPr>
          <p:cNvSpPr txBox="1"/>
          <p:nvPr/>
        </p:nvSpPr>
        <p:spPr>
          <a:xfrm>
            <a:off x="4250976" y="2163576"/>
            <a:ext cx="1744394" cy="1077218"/>
          </a:xfrm>
          <a:prstGeom prst="rect">
            <a:avLst/>
          </a:prstGeom>
          <a:noFill/>
        </p:spPr>
        <p:txBody>
          <a:bodyPr wrap="square" lIns="0" tIns="0" rIns="0" bIns="0" rtlCol="0">
            <a:spAutoFit/>
          </a:bodyPr>
          <a:lstStyle/>
          <a:p>
            <a:pPr marL="171450" indent="-171450">
              <a:buFont typeface="Arial" panose="020B0604020202020204" pitchFamily="34" charset="0"/>
              <a:buChar char="•"/>
            </a:pPr>
            <a:r>
              <a:rPr lang="en-FI" sz="1000"/>
              <a:t>(Key) Account Management</a:t>
            </a:r>
          </a:p>
          <a:p>
            <a:pPr marL="171450" indent="-171450">
              <a:buFont typeface="Arial" panose="020B0604020202020204" pitchFamily="34" charset="0"/>
              <a:buChar char="•"/>
            </a:pPr>
            <a:r>
              <a:rPr lang="en-FI" sz="1000"/>
              <a:t>B2B/B2C Commerce</a:t>
            </a:r>
          </a:p>
          <a:p>
            <a:pPr marL="171450" indent="-171450">
              <a:buFont typeface="Arial" panose="020B0604020202020204" pitchFamily="34" charset="0"/>
              <a:buChar char="•"/>
            </a:pPr>
            <a:r>
              <a:rPr lang="en-FI" sz="1000"/>
              <a:t>Channel Sales Management &amp; Leadership</a:t>
            </a:r>
          </a:p>
          <a:p>
            <a:pPr marL="171450" indent="-171450">
              <a:buFont typeface="Arial" panose="020B0604020202020204" pitchFamily="34" charset="0"/>
              <a:buChar char="•"/>
            </a:pPr>
            <a:r>
              <a:rPr lang="en-FI" sz="1000"/>
              <a:t>Data Driven Growth</a:t>
            </a:r>
            <a:r>
              <a:rPr lang="fi-FI" sz="1000"/>
              <a:t> </a:t>
            </a:r>
            <a:r>
              <a:rPr lang="en-FI" sz="1000"/>
              <a:t>Leadership</a:t>
            </a:r>
          </a:p>
          <a:p>
            <a:pPr marL="171450" indent="-171450">
              <a:buFont typeface="Arial" panose="020B0604020202020204" pitchFamily="34" charset="0"/>
              <a:buChar char="•"/>
            </a:pPr>
            <a:r>
              <a:rPr lang="en-FI" sz="1000"/>
              <a:t>Configure, price Quote</a:t>
            </a:r>
          </a:p>
        </p:txBody>
      </p:sp>
      <p:sp>
        <p:nvSpPr>
          <p:cNvPr id="47" name="TextBox 46">
            <a:extLst>
              <a:ext uri="{FF2B5EF4-FFF2-40B4-BE49-F238E27FC236}">
                <a16:creationId xmlns:a16="http://schemas.microsoft.com/office/drawing/2014/main" id="{74010FAC-5580-288E-6CC8-6F966CD6B423}"/>
              </a:ext>
            </a:extLst>
          </p:cNvPr>
          <p:cNvSpPr txBox="1"/>
          <p:nvPr/>
        </p:nvSpPr>
        <p:spPr>
          <a:xfrm>
            <a:off x="10120063" y="2179001"/>
            <a:ext cx="1744394" cy="1077218"/>
          </a:xfrm>
          <a:prstGeom prst="rect">
            <a:avLst/>
          </a:prstGeom>
          <a:noFill/>
        </p:spPr>
        <p:txBody>
          <a:bodyPr wrap="square" lIns="0" tIns="0" rIns="0" bIns="0" rtlCol="0">
            <a:spAutoFit/>
          </a:bodyPr>
          <a:lstStyle/>
          <a:p>
            <a:pPr marL="171450" indent="-171450">
              <a:buFont typeface="Arial" panose="020B0604020202020204" pitchFamily="34" charset="0"/>
              <a:buChar char="•"/>
            </a:pPr>
            <a:r>
              <a:rPr lang="en-FI" sz="1000"/>
              <a:t>Customer Service solutions</a:t>
            </a:r>
          </a:p>
          <a:p>
            <a:pPr marL="171450" indent="-171450">
              <a:buFont typeface="Arial" panose="020B0604020202020204" pitchFamily="34" charset="0"/>
              <a:buChar char="•"/>
            </a:pPr>
            <a:r>
              <a:rPr lang="en-FI" sz="1000"/>
              <a:t>Field Service</a:t>
            </a:r>
          </a:p>
          <a:p>
            <a:pPr marL="171450" indent="-171450">
              <a:buFont typeface="Arial" panose="020B0604020202020204" pitchFamily="34" charset="0"/>
              <a:buChar char="•"/>
            </a:pPr>
            <a:r>
              <a:rPr lang="en-FI" sz="1000"/>
              <a:t>Automated on-boarding journeys</a:t>
            </a:r>
          </a:p>
          <a:p>
            <a:pPr marL="171450" indent="-171450">
              <a:buFont typeface="Arial" panose="020B0604020202020204" pitchFamily="34" charset="0"/>
              <a:buChar char="•"/>
            </a:pPr>
            <a:r>
              <a:rPr lang="en-FI" sz="1000"/>
              <a:t>Process management &amp; </a:t>
            </a:r>
            <a:r>
              <a:rPr lang="fi-FI" sz="1000"/>
              <a:t>a</a:t>
            </a:r>
            <a:r>
              <a:rPr lang="en-FI" sz="1000" err="1"/>
              <a:t>utomation</a:t>
            </a:r>
            <a:endParaRPr lang="en-FI" sz="1000"/>
          </a:p>
          <a:p>
            <a:pPr marL="171450" indent="-171450">
              <a:buFont typeface="Arial" panose="020B0604020202020204" pitchFamily="34" charset="0"/>
              <a:buChar char="•"/>
            </a:pPr>
            <a:r>
              <a:rPr lang="en-FI" sz="1000"/>
              <a:t>Feedback Management</a:t>
            </a:r>
          </a:p>
        </p:txBody>
      </p:sp>
      <p:sp>
        <p:nvSpPr>
          <p:cNvPr id="48" name="TextBox 47">
            <a:extLst>
              <a:ext uri="{FF2B5EF4-FFF2-40B4-BE49-F238E27FC236}">
                <a16:creationId xmlns:a16="http://schemas.microsoft.com/office/drawing/2014/main" id="{6DC57159-34DD-E342-B746-76AB47BA19AE}"/>
              </a:ext>
            </a:extLst>
          </p:cNvPr>
          <p:cNvSpPr txBox="1"/>
          <p:nvPr/>
        </p:nvSpPr>
        <p:spPr>
          <a:xfrm>
            <a:off x="10119216" y="4781706"/>
            <a:ext cx="1744394" cy="615553"/>
          </a:xfrm>
          <a:prstGeom prst="rect">
            <a:avLst/>
          </a:prstGeom>
          <a:noFill/>
        </p:spPr>
        <p:txBody>
          <a:bodyPr wrap="square" lIns="0" tIns="0" rIns="0" bIns="0" rtlCol="0">
            <a:spAutoFit/>
          </a:bodyPr>
          <a:lstStyle/>
          <a:p>
            <a:pPr marL="171450" indent="-171450">
              <a:buFont typeface="Arial" panose="020B0604020202020204" pitchFamily="34" charset="0"/>
              <a:buChar char="•"/>
            </a:pPr>
            <a:r>
              <a:rPr lang="en-FI" sz="1000"/>
              <a:t>Asset Lifecycle management</a:t>
            </a:r>
          </a:p>
          <a:p>
            <a:pPr marL="171450" indent="-171450">
              <a:buFont typeface="Arial" panose="020B0604020202020204" pitchFamily="34" charset="0"/>
              <a:buChar char="•"/>
            </a:pPr>
            <a:r>
              <a:rPr lang="en-FI" sz="1000"/>
              <a:t>Customer / Partner portals</a:t>
            </a:r>
          </a:p>
          <a:p>
            <a:pPr marL="171450" indent="-171450">
              <a:buFont typeface="Arial" panose="020B0604020202020204" pitchFamily="34" charset="0"/>
              <a:buChar char="•"/>
            </a:pPr>
            <a:r>
              <a:rPr lang="en-FI" sz="1000"/>
              <a:t>Subscription management</a:t>
            </a:r>
          </a:p>
          <a:p>
            <a:pPr marL="171450" indent="-171450">
              <a:buFont typeface="Arial" panose="020B0604020202020204" pitchFamily="34" charset="0"/>
              <a:buChar char="•"/>
            </a:pPr>
            <a:r>
              <a:rPr lang="en-FI" sz="1000"/>
              <a:t>PSA &amp; Project management</a:t>
            </a:r>
          </a:p>
        </p:txBody>
      </p:sp>
      <p:sp>
        <p:nvSpPr>
          <p:cNvPr id="49" name="TextBox 48">
            <a:extLst>
              <a:ext uri="{FF2B5EF4-FFF2-40B4-BE49-F238E27FC236}">
                <a16:creationId xmlns:a16="http://schemas.microsoft.com/office/drawing/2014/main" id="{D42EFA51-860E-3EC9-C1AF-67042675F930}"/>
              </a:ext>
            </a:extLst>
          </p:cNvPr>
          <p:cNvSpPr txBox="1"/>
          <p:nvPr/>
        </p:nvSpPr>
        <p:spPr>
          <a:xfrm>
            <a:off x="7172602" y="5614363"/>
            <a:ext cx="1873037" cy="923330"/>
          </a:xfrm>
          <a:prstGeom prst="rect">
            <a:avLst/>
          </a:prstGeom>
          <a:noFill/>
        </p:spPr>
        <p:txBody>
          <a:bodyPr wrap="square" lIns="0" tIns="0" rIns="0" bIns="0" rtlCol="0">
            <a:spAutoFit/>
          </a:bodyPr>
          <a:lstStyle/>
          <a:p>
            <a:pPr marL="171450" indent="-171450">
              <a:buFont typeface="Arial" panose="020B0604020202020204" pitchFamily="34" charset="0"/>
              <a:buChar char="•"/>
            </a:pPr>
            <a:r>
              <a:rPr lang="en-FI" sz="1000"/>
              <a:t>Customer Data Platform</a:t>
            </a:r>
          </a:p>
          <a:p>
            <a:pPr marL="171450" indent="-171450">
              <a:buFont typeface="Arial" panose="020B0604020202020204" pitchFamily="34" charset="0"/>
              <a:buChar char="•"/>
            </a:pPr>
            <a:r>
              <a:rPr lang="en-FI" sz="1000"/>
              <a:t>Engagement data &amp; Activation</a:t>
            </a:r>
          </a:p>
          <a:p>
            <a:pPr marL="171450" indent="-171450">
              <a:buFont typeface="Arial" panose="020B0604020202020204" pitchFamily="34" charset="0"/>
              <a:buChar char="•"/>
            </a:pPr>
            <a:r>
              <a:rPr lang="en-FI" sz="1000"/>
              <a:t>AI &amp; Analytics</a:t>
            </a:r>
          </a:p>
          <a:p>
            <a:pPr marL="171450" indent="-171450">
              <a:buFont typeface="Arial" panose="020B0604020202020204" pitchFamily="34" charset="0"/>
              <a:buChar char="•"/>
            </a:pPr>
            <a:r>
              <a:rPr lang="en-FI" sz="1000"/>
              <a:t>Business reporting</a:t>
            </a:r>
          </a:p>
          <a:p>
            <a:pPr marL="171450" indent="-171450">
              <a:buFont typeface="Arial" panose="020B0604020202020204" pitchFamily="34" charset="0"/>
              <a:buChar char="•"/>
            </a:pPr>
            <a:r>
              <a:rPr lang="en-FI" sz="1000"/>
              <a:t>Master-data management</a:t>
            </a:r>
          </a:p>
          <a:p>
            <a:pPr marL="171450" indent="-171450">
              <a:buFont typeface="Arial" panose="020B0604020202020204" pitchFamily="34" charset="0"/>
              <a:buChar char="•"/>
            </a:pPr>
            <a:r>
              <a:rPr lang="en-FI" sz="1000"/>
              <a:t>Integrations</a:t>
            </a:r>
          </a:p>
        </p:txBody>
      </p:sp>
      <p:pic>
        <p:nvPicPr>
          <p:cNvPr id="50" name="Grafik 52">
            <a:extLst>
              <a:ext uri="{FF2B5EF4-FFF2-40B4-BE49-F238E27FC236}">
                <a16:creationId xmlns:a16="http://schemas.microsoft.com/office/drawing/2014/main" id="{F3637CF6-278A-FCD9-EDFB-CE9D523FFCBA}"/>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9229467" y="2433114"/>
            <a:ext cx="504000" cy="504000"/>
          </a:xfrm>
          <a:prstGeom prst="rect">
            <a:avLst/>
          </a:prstGeom>
        </p:spPr>
      </p:pic>
      <p:pic>
        <p:nvPicPr>
          <p:cNvPr id="51" name="Grafik 40">
            <a:extLst>
              <a:ext uri="{FF2B5EF4-FFF2-40B4-BE49-F238E27FC236}">
                <a16:creationId xmlns:a16="http://schemas.microsoft.com/office/drawing/2014/main" id="{7A1DA53C-BFFF-7C17-435D-BADBC35269CB}"/>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6326218" y="5818943"/>
            <a:ext cx="504000" cy="504000"/>
          </a:xfrm>
          <a:prstGeom prst="rect">
            <a:avLst/>
          </a:prstGeom>
        </p:spPr>
      </p:pic>
      <p:pic>
        <p:nvPicPr>
          <p:cNvPr id="53" name="Grafik 9">
            <a:extLst>
              <a:ext uri="{FF2B5EF4-FFF2-40B4-BE49-F238E27FC236}">
                <a16:creationId xmlns:a16="http://schemas.microsoft.com/office/drawing/2014/main" id="{ECA57148-90AF-F68B-434F-A870884A9995}"/>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3385664" y="2427775"/>
            <a:ext cx="504000" cy="504000"/>
          </a:xfrm>
          <a:prstGeom prst="rect">
            <a:avLst/>
          </a:prstGeom>
        </p:spPr>
      </p:pic>
      <p:pic>
        <p:nvPicPr>
          <p:cNvPr id="54" name="Grafik 48">
            <a:extLst>
              <a:ext uri="{FF2B5EF4-FFF2-40B4-BE49-F238E27FC236}">
                <a16:creationId xmlns:a16="http://schemas.microsoft.com/office/drawing/2014/main" id="{90813325-E758-A018-DE1F-ECA6BBE5DE30}"/>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p:blipFill>
        <p:spPr>
          <a:xfrm>
            <a:off x="9229467" y="4807062"/>
            <a:ext cx="504000" cy="504000"/>
          </a:xfrm>
          <a:prstGeom prst="rect">
            <a:avLst/>
          </a:prstGeom>
        </p:spPr>
      </p:pic>
      <p:pic>
        <p:nvPicPr>
          <p:cNvPr id="55" name="Grafik 13">
            <a:extLst>
              <a:ext uri="{FF2B5EF4-FFF2-40B4-BE49-F238E27FC236}">
                <a16:creationId xmlns:a16="http://schemas.microsoft.com/office/drawing/2014/main" id="{62B054AE-7D10-FF81-099A-C0A6B98F1789}"/>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3386343" y="4823462"/>
            <a:ext cx="504000" cy="504000"/>
          </a:xfrm>
          <a:prstGeom prst="rect">
            <a:avLst/>
          </a:prstGeom>
        </p:spPr>
      </p:pic>
      <p:cxnSp>
        <p:nvCxnSpPr>
          <p:cNvPr id="71" name="Straight Connector 70">
            <a:extLst>
              <a:ext uri="{FF2B5EF4-FFF2-40B4-BE49-F238E27FC236}">
                <a16:creationId xmlns:a16="http://schemas.microsoft.com/office/drawing/2014/main" id="{5F633286-1461-ABC7-F4D8-5D29D70A81E0}"/>
              </a:ext>
            </a:extLst>
          </p:cNvPr>
          <p:cNvCxnSpPr>
            <a:cxnSpLocks/>
            <a:stCxn id="12" idx="3"/>
          </p:cNvCxnSpPr>
          <p:nvPr/>
        </p:nvCxnSpPr>
        <p:spPr>
          <a:xfrm flipH="1">
            <a:off x="5933653" y="4428530"/>
            <a:ext cx="135418" cy="192456"/>
          </a:xfrm>
          <a:prstGeom prst="line">
            <a:avLst/>
          </a:prstGeom>
          <a:ln w="19050">
            <a:solidFill>
              <a:schemeClr val="bg1"/>
            </a:solidFill>
            <a:headEnd type="none" w="med" len="med"/>
            <a:tailEnd type="none"/>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72977060-FE1C-68F5-2526-96F7BDAC9CE2}"/>
              </a:ext>
            </a:extLst>
          </p:cNvPr>
          <p:cNvCxnSpPr>
            <a:stCxn id="16" idx="5"/>
            <a:endCxn id="16" idx="5"/>
          </p:cNvCxnSpPr>
          <p:nvPr/>
        </p:nvCxnSpPr>
        <p:spPr>
          <a:xfrm>
            <a:off x="9058883" y="4433658"/>
            <a:ext cx="0" cy="0"/>
          </a:xfrm>
          <a:prstGeom prst="line">
            <a:avLst/>
          </a:prstGeom>
          <a:ln w="19050">
            <a:solidFill>
              <a:schemeClr val="bg1"/>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6700191-F827-7F70-0970-E1182F84A453}"/>
              </a:ext>
            </a:extLst>
          </p:cNvPr>
          <p:cNvCxnSpPr>
            <a:cxnSpLocks/>
          </p:cNvCxnSpPr>
          <p:nvPr/>
        </p:nvCxnSpPr>
        <p:spPr>
          <a:xfrm>
            <a:off x="8801239" y="2720618"/>
            <a:ext cx="108000" cy="0"/>
          </a:xfrm>
          <a:prstGeom prst="line">
            <a:avLst/>
          </a:prstGeom>
          <a:ln w="19050">
            <a:solidFill>
              <a:schemeClr val="bg1"/>
            </a:solidFill>
            <a:headEnd type="none" w="med" len="med"/>
            <a:tailEnd type="none"/>
          </a:ln>
        </p:spPr>
        <p:style>
          <a:lnRef idx="1">
            <a:schemeClr val="accent1"/>
          </a:lnRef>
          <a:fillRef idx="0">
            <a:schemeClr val="accent1"/>
          </a:fillRef>
          <a:effectRef idx="0">
            <a:schemeClr val="accent1"/>
          </a:effectRef>
          <a:fontRef idx="minor">
            <a:schemeClr val="tx1"/>
          </a:fontRef>
        </p:style>
      </p:cxnSp>
      <p:sp>
        <p:nvSpPr>
          <p:cNvPr id="26" name="Rectangle: Rounded Corners 25">
            <a:extLst>
              <a:ext uri="{FF2B5EF4-FFF2-40B4-BE49-F238E27FC236}">
                <a16:creationId xmlns:a16="http://schemas.microsoft.com/office/drawing/2014/main" id="{44C3CCAE-A63D-61E4-5281-25B4EE26C169}"/>
              </a:ext>
            </a:extLst>
          </p:cNvPr>
          <p:cNvSpPr/>
          <p:nvPr/>
        </p:nvSpPr>
        <p:spPr>
          <a:xfrm>
            <a:off x="4892282" y="1139383"/>
            <a:ext cx="5394706" cy="830044"/>
          </a:xfrm>
          <a:prstGeom prst="roundRect">
            <a:avLst>
              <a:gd name="adj" fmla="val 50000"/>
            </a:avLst>
          </a:prstGeom>
          <a:solidFill>
            <a:srgbClr val="FFBC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sz="900">
              <a:solidFill>
                <a:srgbClr val="FFFFFF"/>
              </a:solidFill>
            </a:endParaRPr>
          </a:p>
        </p:txBody>
      </p:sp>
      <p:sp>
        <p:nvSpPr>
          <p:cNvPr id="27" name="Oval 26">
            <a:extLst>
              <a:ext uri="{FF2B5EF4-FFF2-40B4-BE49-F238E27FC236}">
                <a16:creationId xmlns:a16="http://schemas.microsoft.com/office/drawing/2014/main" id="{AA77FEC2-9980-F6F7-9329-CD8EB4E11F3A}"/>
              </a:ext>
            </a:extLst>
          </p:cNvPr>
          <p:cNvSpPr/>
          <p:nvPr/>
        </p:nvSpPr>
        <p:spPr>
          <a:xfrm>
            <a:off x="4873722" y="1143864"/>
            <a:ext cx="830044" cy="830044"/>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sz="900">
              <a:solidFill>
                <a:srgbClr val="FFFFFF"/>
              </a:solidFill>
            </a:endParaRPr>
          </a:p>
        </p:txBody>
      </p:sp>
      <p:cxnSp>
        <p:nvCxnSpPr>
          <p:cNvPr id="56" name="Straight Connector 55">
            <a:extLst>
              <a:ext uri="{FF2B5EF4-FFF2-40B4-BE49-F238E27FC236}">
                <a16:creationId xmlns:a16="http://schemas.microsoft.com/office/drawing/2014/main" id="{5A3BCB02-1624-4C7B-49CA-E9AFB3A82E9D}"/>
              </a:ext>
            </a:extLst>
          </p:cNvPr>
          <p:cNvCxnSpPr>
            <a:stCxn id="15" idx="4"/>
            <a:endCxn id="42" idx="0"/>
          </p:cNvCxnSpPr>
          <p:nvPr/>
        </p:nvCxnSpPr>
        <p:spPr>
          <a:xfrm flipH="1">
            <a:off x="7550793" y="5348970"/>
            <a:ext cx="1901" cy="163778"/>
          </a:xfrm>
          <a:prstGeom prst="line">
            <a:avLst/>
          </a:prstGeom>
          <a:ln w="19050">
            <a:solidFill>
              <a:schemeClr val="bg1"/>
            </a:solidFill>
            <a:headEnd type="none" w="med" len="med"/>
            <a:tailEnd type="none"/>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8811888F-1D02-3C23-19EC-50864036B14D}"/>
              </a:ext>
            </a:extLst>
          </p:cNvPr>
          <p:cNvSpPr txBox="1"/>
          <p:nvPr/>
        </p:nvSpPr>
        <p:spPr>
          <a:xfrm>
            <a:off x="5773000" y="1419441"/>
            <a:ext cx="2104253" cy="461665"/>
          </a:xfrm>
          <a:prstGeom prst="rect">
            <a:avLst/>
          </a:prstGeom>
          <a:noFill/>
        </p:spPr>
        <p:txBody>
          <a:bodyPr wrap="square" lIns="0" tIns="0" rIns="0" bIns="0" rtlCol="0">
            <a:spAutoFit/>
          </a:bodyPr>
          <a:lstStyle/>
          <a:p>
            <a:pPr marL="171450" indent="-171450">
              <a:buFont typeface="Arial" panose="020B0604020202020204" pitchFamily="34" charset="0"/>
              <a:buChar char="•"/>
            </a:pPr>
            <a:r>
              <a:rPr lang="en-FI" sz="1000"/>
              <a:t>Agile &amp; Continuous Development</a:t>
            </a:r>
            <a:endParaRPr lang="fi-FI" sz="1000"/>
          </a:p>
          <a:p>
            <a:pPr marL="171450" indent="-171450">
              <a:buFont typeface="Arial" panose="020B0604020202020204" pitchFamily="34" charset="0"/>
              <a:buChar char="•"/>
            </a:pPr>
            <a:r>
              <a:rPr lang="en-FI" sz="1000"/>
              <a:t>Data Driven leadership </a:t>
            </a:r>
            <a:r>
              <a:rPr lang="fi-FI" sz="1000"/>
              <a:t>&amp;</a:t>
            </a:r>
            <a:r>
              <a:rPr lang="en-FI" sz="1000"/>
              <a:t> consulting</a:t>
            </a:r>
          </a:p>
          <a:p>
            <a:pPr marL="171450" indent="-171450">
              <a:buFont typeface="Arial" panose="020B0604020202020204" pitchFamily="34" charset="0"/>
              <a:buChar char="•"/>
            </a:pPr>
            <a:r>
              <a:rPr lang="en-FI" sz="1000"/>
              <a:t>Service Design</a:t>
            </a:r>
          </a:p>
        </p:txBody>
      </p:sp>
      <p:sp>
        <p:nvSpPr>
          <p:cNvPr id="61" name="TextBox 60">
            <a:extLst>
              <a:ext uri="{FF2B5EF4-FFF2-40B4-BE49-F238E27FC236}">
                <a16:creationId xmlns:a16="http://schemas.microsoft.com/office/drawing/2014/main" id="{B99C22BE-6CD3-C150-EE59-195E2147E51E}"/>
              </a:ext>
            </a:extLst>
          </p:cNvPr>
          <p:cNvSpPr txBox="1"/>
          <p:nvPr/>
        </p:nvSpPr>
        <p:spPr>
          <a:xfrm>
            <a:off x="8363025" y="1418901"/>
            <a:ext cx="1534506" cy="307777"/>
          </a:xfrm>
          <a:prstGeom prst="rect">
            <a:avLst/>
          </a:prstGeom>
          <a:noFill/>
        </p:spPr>
        <p:txBody>
          <a:bodyPr wrap="square" lIns="0" tIns="0" rIns="0" bIns="0" rtlCol="0">
            <a:spAutoFit/>
          </a:bodyPr>
          <a:lstStyle/>
          <a:p>
            <a:pPr marL="171450" indent="-171450">
              <a:buFont typeface="Arial" panose="020B0604020202020204" pitchFamily="34" charset="0"/>
              <a:buChar char="•"/>
            </a:pPr>
            <a:r>
              <a:rPr lang="en-FI" sz="1000"/>
              <a:t>Change Management</a:t>
            </a:r>
          </a:p>
          <a:p>
            <a:pPr marL="171450" indent="-171450">
              <a:buFont typeface="Arial" panose="020B0604020202020204" pitchFamily="34" charset="0"/>
              <a:buChar char="•"/>
            </a:pPr>
            <a:r>
              <a:rPr lang="en-FI" sz="1000"/>
              <a:t>Digitalization journeys</a:t>
            </a:r>
          </a:p>
        </p:txBody>
      </p:sp>
      <p:pic>
        <p:nvPicPr>
          <p:cNvPr id="62" name="Grafik 50">
            <a:extLst>
              <a:ext uri="{FF2B5EF4-FFF2-40B4-BE49-F238E27FC236}">
                <a16:creationId xmlns:a16="http://schemas.microsoft.com/office/drawing/2014/main" id="{EA9BCDB7-5447-49F2-6619-21E9BC703CDF}"/>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a:stretch/>
        </p:blipFill>
        <p:spPr>
          <a:xfrm>
            <a:off x="5082858" y="1363448"/>
            <a:ext cx="411772" cy="411772"/>
          </a:xfrm>
          <a:prstGeom prst="rect">
            <a:avLst/>
          </a:prstGeom>
        </p:spPr>
      </p:pic>
      <p:sp>
        <p:nvSpPr>
          <p:cNvPr id="64" name="TextBox 63">
            <a:extLst>
              <a:ext uri="{FF2B5EF4-FFF2-40B4-BE49-F238E27FC236}">
                <a16:creationId xmlns:a16="http://schemas.microsoft.com/office/drawing/2014/main" id="{FA186792-3D47-BBE5-DE32-1156510E5FB4}"/>
              </a:ext>
            </a:extLst>
          </p:cNvPr>
          <p:cNvSpPr txBox="1"/>
          <p:nvPr/>
        </p:nvSpPr>
        <p:spPr>
          <a:xfrm>
            <a:off x="6657204" y="1172583"/>
            <a:ext cx="1971535" cy="215444"/>
          </a:xfrm>
          <a:prstGeom prst="rect">
            <a:avLst/>
          </a:prstGeom>
          <a:noFill/>
        </p:spPr>
        <p:txBody>
          <a:bodyPr wrap="square" lIns="0" tIns="0" rIns="0" bIns="0" rtlCol="0">
            <a:spAutoFit/>
          </a:bodyPr>
          <a:lstStyle/>
          <a:p>
            <a:pPr algn="ctr"/>
            <a:r>
              <a:rPr lang="en-FI" sz="1400">
                <a:latin typeface="Franklin Gothic Demi" panose="020B0703020102020204" pitchFamily="34" charset="0"/>
              </a:rPr>
              <a:t>Bu</a:t>
            </a:r>
            <a:r>
              <a:rPr lang="da-DK" sz="1400">
                <a:latin typeface="Franklin Gothic Demi" panose="020B0703020102020204" pitchFamily="34" charset="0"/>
              </a:rPr>
              <a:t>si</a:t>
            </a:r>
            <a:r>
              <a:rPr lang="en-FI" sz="1400">
                <a:latin typeface="Franklin Gothic Demi" panose="020B0703020102020204" pitchFamily="34" charset="0"/>
              </a:rPr>
              <a:t>ness Development</a:t>
            </a:r>
          </a:p>
        </p:txBody>
      </p:sp>
      <p:cxnSp>
        <p:nvCxnSpPr>
          <p:cNvPr id="24" name="Straight Connector 18">
            <a:extLst>
              <a:ext uri="{FF2B5EF4-FFF2-40B4-BE49-F238E27FC236}">
                <a16:creationId xmlns:a16="http://schemas.microsoft.com/office/drawing/2014/main" id="{B762A1FD-BFEA-0958-228A-D28708B672B3}"/>
              </a:ext>
            </a:extLst>
          </p:cNvPr>
          <p:cNvCxnSpPr>
            <a:cxnSpLocks/>
          </p:cNvCxnSpPr>
          <p:nvPr/>
        </p:nvCxnSpPr>
        <p:spPr>
          <a:xfrm>
            <a:off x="6153668" y="2720618"/>
            <a:ext cx="144000" cy="0"/>
          </a:xfrm>
          <a:prstGeom prst="line">
            <a:avLst/>
          </a:prstGeom>
          <a:ln w="19050">
            <a:solidFill>
              <a:schemeClr val="bg1"/>
            </a:solidFill>
            <a:headEnd type="none" w="med" len="med"/>
            <a:tailEnd type="none"/>
          </a:ln>
        </p:spPr>
        <p:style>
          <a:lnRef idx="1">
            <a:schemeClr val="accent1"/>
          </a:lnRef>
          <a:fillRef idx="0">
            <a:schemeClr val="accent1"/>
          </a:fillRef>
          <a:effectRef idx="0">
            <a:schemeClr val="accent1"/>
          </a:effectRef>
          <a:fontRef idx="minor">
            <a:schemeClr val="tx1"/>
          </a:fontRef>
        </p:style>
      </p:cxnSp>
      <p:cxnSp>
        <p:nvCxnSpPr>
          <p:cNvPr id="52" name="Straight Connector 70">
            <a:extLst>
              <a:ext uri="{FF2B5EF4-FFF2-40B4-BE49-F238E27FC236}">
                <a16:creationId xmlns:a16="http://schemas.microsoft.com/office/drawing/2014/main" id="{E6C92193-70B5-E196-8F5A-A8F7F9387AF0}"/>
              </a:ext>
            </a:extLst>
          </p:cNvPr>
          <p:cNvCxnSpPr>
            <a:cxnSpLocks/>
            <a:stCxn id="16" idx="5"/>
          </p:cNvCxnSpPr>
          <p:nvPr/>
        </p:nvCxnSpPr>
        <p:spPr>
          <a:xfrm>
            <a:off x="9058883" y="4433658"/>
            <a:ext cx="118509" cy="172575"/>
          </a:xfrm>
          <a:prstGeom prst="line">
            <a:avLst/>
          </a:prstGeom>
          <a:ln w="19050">
            <a:solidFill>
              <a:schemeClr val="bg1"/>
            </a:solidFill>
            <a:headEnd type="none" w="med" len="med"/>
            <a:tailEnd type="none"/>
          </a:ln>
        </p:spPr>
        <p:style>
          <a:lnRef idx="1">
            <a:schemeClr val="accent1"/>
          </a:lnRef>
          <a:fillRef idx="0">
            <a:schemeClr val="accent1"/>
          </a:fillRef>
          <a:effectRef idx="0">
            <a:schemeClr val="accent1"/>
          </a:effectRef>
          <a:fontRef idx="minor">
            <a:schemeClr val="tx1"/>
          </a:fontRef>
        </p:style>
      </p:cxnSp>
      <p:grpSp>
        <p:nvGrpSpPr>
          <p:cNvPr id="2" name="Ryhmä 1">
            <a:extLst>
              <a:ext uri="{FF2B5EF4-FFF2-40B4-BE49-F238E27FC236}">
                <a16:creationId xmlns:a16="http://schemas.microsoft.com/office/drawing/2014/main" id="{29DB8C99-47E4-CEB0-DE3F-4A3E65594F06}"/>
              </a:ext>
            </a:extLst>
          </p:cNvPr>
          <p:cNvGrpSpPr/>
          <p:nvPr/>
        </p:nvGrpSpPr>
        <p:grpSpPr>
          <a:xfrm>
            <a:off x="8768003" y="552660"/>
            <a:ext cx="1712016" cy="292387"/>
            <a:chOff x="6908971" y="552660"/>
            <a:chExt cx="1712016" cy="292387"/>
          </a:xfrm>
        </p:grpSpPr>
        <p:sp>
          <p:nvSpPr>
            <p:cNvPr id="3" name="Pyöristetty suorakulmio 8">
              <a:extLst>
                <a:ext uri="{FF2B5EF4-FFF2-40B4-BE49-F238E27FC236}">
                  <a16:creationId xmlns:a16="http://schemas.microsoft.com/office/drawing/2014/main" id="{89DDAE23-43D1-A249-9BAB-E431F3113CF9}"/>
                </a:ext>
              </a:extLst>
            </p:cNvPr>
            <p:cNvSpPr/>
            <p:nvPr/>
          </p:nvSpPr>
          <p:spPr>
            <a:xfrm>
              <a:off x="6908971" y="552660"/>
              <a:ext cx="1712016" cy="292387"/>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9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4" name="Tekstiruutu 3">
              <a:extLst>
                <a:ext uri="{FF2B5EF4-FFF2-40B4-BE49-F238E27FC236}">
                  <a16:creationId xmlns:a16="http://schemas.microsoft.com/office/drawing/2014/main" id="{392C671D-8C30-1365-302C-84E30AD0F107}"/>
                </a:ext>
              </a:extLst>
            </p:cNvPr>
            <p:cNvSpPr txBox="1"/>
            <p:nvPr/>
          </p:nvSpPr>
          <p:spPr>
            <a:xfrm>
              <a:off x="6929567" y="573389"/>
              <a:ext cx="1671324"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a:ln>
                    <a:noFill/>
                  </a:ln>
                  <a:solidFill>
                    <a:srgbClr val="171717"/>
                  </a:solidFill>
                  <a:effectLst/>
                  <a:uLnTx/>
                  <a:uFillTx/>
                  <a:latin typeface="Franklin Gothic Demi" panose="020B0603020102020204" pitchFamily="34" charset="0"/>
                  <a:ea typeface="+mn-ea"/>
                  <a:cs typeface="+mn-cs"/>
                </a:rPr>
                <a:t>Business applications </a:t>
              </a:r>
              <a:endParaRPr kumimoji="0" lang="fi-FI" sz="1100" b="0" i="0" u="none" strike="noStrike" kern="1200" cap="none" spc="0" normalizeH="0" baseline="0" noProof="0">
                <a:ln>
                  <a:noFill/>
                </a:ln>
                <a:solidFill>
                  <a:srgbClr val="171717"/>
                </a:solidFill>
                <a:effectLst/>
                <a:uLnTx/>
                <a:uFillTx/>
                <a:latin typeface="Franklin Gothic Demi" panose="020B0603020102020204" pitchFamily="34" charset="0"/>
                <a:ea typeface="+mn-ea"/>
                <a:cs typeface="+mn-cs"/>
              </a:endParaRPr>
            </a:p>
          </p:txBody>
        </p:sp>
      </p:grpSp>
    </p:spTree>
    <p:extLst>
      <p:ext uri="{BB962C8B-B14F-4D97-AF65-F5344CB8AC3E}">
        <p14:creationId xmlns:p14="http://schemas.microsoft.com/office/powerpoint/2010/main" val="4036318644"/>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70BD5DDE-9FC9-5BE5-32EB-0C90A78907FD}"/>
              </a:ext>
            </a:extLst>
          </p:cNvPr>
          <p:cNvSpPr>
            <a:spLocks noGrp="1"/>
          </p:cNvSpPr>
          <p:nvPr>
            <p:ph type="title"/>
          </p:nvPr>
        </p:nvSpPr>
        <p:spPr>
          <a:xfrm>
            <a:off x="4425147" y="1404012"/>
            <a:ext cx="7471719" cy="1908467"/>
          </a:xfrm>
        </p:spPr>
        <p:txBody>
          <a:bodyPr/>
          <a:lstStyle/>
          <a:p>
            <a:pPr>
              <a:lnSpc>
                <a:spcPct val="100000"/>
              </a:lnSpc>
              <a:spcBef>
                <a:spcPts val="0"/>
              </a:spcBef>
            </a:pPr>
            <a:r>
              <a:rPr lang="en-GB" sz="3200" i="1">
                <a:latin typeface="Bookman Old Style"/>
              </a:rPr>
              <a:t>t</a:t>
            </a:r>
            <a:r>
              <a:rPr lang="en-GB" sz="3200">
                <a:latin typeface="Bookman Old Style"/>
              </a:rPr>
              <a:t>woday is a </a:t>
            </a:r>
            <a:r>
              <a:rPr lang="en-GB" sz="3200">
                <a:latin typeface="Franklin Gothic Demi"/>
              </a:rPr>
              <a:t>leading solutions </a:t>
            </a:r>
            <a:br>
              <a:rPr lang="en-GB" sz="3200">
                <a:latin typeface="Franklin Gothic Demi"/>
              </a:rPr>
            </a:br>
            <a:r>
              <a:rPr lang="en-GB" sz="3200">
                <a:latin typeface="Franklin Gothic Demi"/>
              </a:rPr>
              <a:t>partner </a:t>
            </a:r>
            <a:r>
              <a:rPr lang="en-GB" sz="3200">
                <a:latin typeface="Bookman Old Style"/>
              </a:rPr>
              <a:t>for large companies </a:t>
            </a:r>
            <a:br>
              <a:rPr lang="en-GB" sz="3200"/>
            </a:br>
            <a:r>
              <a:rPr lang="en-GB" sz="3200">
                <a:latin typeface="Bookman Old Style"/>
              </a:rPr>
              <a:t>and the public sector. </a:t>
            </a:r>
            <a:endParaRPr lang="en-GB"/>
          </a:p>
        </p:txBody>
      </p:sp>
      <p:sp>
        <p:nvSpPr>
          <p:cNvPr id="2" name="Otsikko 2">
            <a:extLst>
              <a:ext uri="{FF2B5EF4-FFF2-40B4-BE49-F238E27FC236}">
                <a16:creationId xmlns:a16="http://schemas.microsoft.com/office/drawing/2014/main" id="{849E8E41-B0C8-37B9-C213-89F36E57C9AD}"/>
              </a:ext>
            </a:extLst>
          </p:cNvPr>
          <p:cNvSpPr txBox="1">
            <a:spLocks/>
          </p:cNvSpPr>
          <p:nvPr/>
        </p:nvSpPr>
        <p:spPr>
          <a:xfrm>
            <a:off x="687896" y="3429376"/>
            <a:ext cx="7471719" cy="1908467"/>
          </a:xfrm>
          <a:prstGeom prst="rect">
            <a:avLst/>
          </a:prstGeom>
        </p:spPr>
        <p:txBody>
          <a:bodyPr vert="horz" lIns="0" tIns="0" rIns="0" bIns="0" rtlCol="0" anchor="t" anchorCtr="0">
            <a:noAutofit/>
          </a:bodyPr>
          <a:lstStyle>
            <a:lvl1pPr algn="l" defTabSz="914400" rtl="0" eaLnBrk="1" latinLnBrk="0" hangingPunct="1">
              <a:lnSpc>
                <a:spcPts val="4320"/>
              </a:lnSpc>
              <a:spcBef>
                <a:spcPct val="0"/>
              </a:spcBef>
              <a:buNone/>
              <a:defRPr sz="3600" b="0" i="0" kern="1200">
                <a:solidFill>
                  <a:schemeClr val="bg1"/>
                </a:solidFill>
                <a:latin typeface="Bookman Old Style" panose="02050604050505020204" pitchFamily="18" charset="0"/>
                <a:ea typeface="+mj-ea"/>
                <a:cs typeface="+mj-cs"/>
              </a:defRPr>
            </a:lvl1pPr>
          </a:lstStyle>
          <a:p>
            <a:pPr>
              <a:lnSpc>
                <a:spcPct val="100000"/>
              </a:lnSpc>
              <a:spcBef>
                <a:spcPts val="0"/>
              </a:spcBef>
            </a:pPr>
            <a:r>
              <a:rPr lang="en-GB" sz="3200">
                <a:latin typeface="Bookman Old Style"/>
              </a:rPr>
              <a:t>We offer </a:t>
            </a:r>
            <a:r>
              <a:rPr lang="en-GB" sz="3200">
                <a:latin typeface="Franklin Gothic Demi"/>
              </a:rPr>
              <a:t>expertise</a:t>
            </a:r>
            <a:r>
              <a:rPr lang="en-GB" sz="3200">
                <a:latin typeface="Bookman Old Style"/>
              </a:rPr>
              <a:t> and </a:t>
            </a:r>
            <a:r>
              <a:rPr lang="en-GB" sz="3200">
                <a:latin typeface="+mj-lt"/>
              </a:rPr>
              <a:t>a wide selection of</a:t>
            </a:r>
            <a:r>
              <a:rPr lang="en-GB" sz="3200">
                <a:latin typeface="Franklin Gothic Demi"/>
              </a:rPr>
              <a:t> solutions </a:t>
            </a:r>
            <a:r>
              <a:rPr lang="en-GB" sz="3200">
                <a:latin typeface="Bookman Old Style"/>
              </a:rPr>
              <a:t>to help big organisations succeed in their </a:t>
            </a:r>
            <a:br>
              <a:rPr lang="en-GB" sz="3200">
                <a:latin typeface="Bookman Old Style"/>
              </a:rPr>
            </a:br>
            <a:r>
              <a:rPr lang="en-GB" sz="3200">
                <a:latin typeface="Bookman Old Style"/>
              </a:rPr>
              <a:t>digital transformation.</a:t>
            </a:r>
          </a:p>
        </p:txBody>
      </p:sp>
    </p:spTree>
    <p:extLst>
      <p:ext uri="{BB962C8B-B14F-4D97-AF65-F5344CB8AC3E}">
        <p14:creationId xmlns:p14="http://schemas.microsoft.com/office/powerpoint/2010/main" val="6519118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Kuvan paikkamerkki 10" descr="Kuva, joka sisältää kohteen henkilö&#10;&#10;Kuvaus luotu automaattisesti">
            <a:extLst>
              <a:ext uri="{FF2B5EF4-FFF2-40B4-BE49-F238E27FC236}">
                <a16:creationId xmlns:a16="http://schemas.microsoft.com/office/drawing/2014/main" id="{75089FDC-F8C1-33E6-38E0-AAD69BC94123}"/>
              </a:ext>
            </a:extLst>
          </p:cNvPr>
          <p:cNvPicPr>
            <a:picLocks noGrp="1" noChangeAspect="1"/>
          </p:cNvPicPr>
          <p:nvPr>
            <p:ph type="pic" sz="quarter" idx="14"/>
          </p:nvPr>
        </p:nvPicPr>
        <p:blipFill>
          <a:blip r:embed="rId2"/>
          <a:srcRect t="13861" b="13861"/>
          <a:stretch>
            <a:fillRect/>
          </a:stretch>
        </p:blipFill>
        <p:spPr>
          <a:xfrm>
            <a:off x="6924675" y="0"/>
            <a:ext cx="6325499" cy="6858000"/>
          </a:xfrm>
        </p:spPr>
      </p:pic>
      <p:sp>
        <p:nvSpPr>
          <p:cNvPr id="3" name="Titel 2">
            <a:extLst>
              <a:ext uri="{FF2B5EF4-FFF2-40B4-BE49-F238E27FC236}">
                <a16:creationId xmlns:a16="http://schemas.microsoft.com/office/drawing/2014/main" id="{7AFD0AEC-AA1B-DC29-FBCD-471B107A9375}"/>
              </a:ext>
            </a:extLst>
          </p:cNvPr>
          <p:cNvSpPr>
            <a:spLocks noGrp="1"/>
          </p:cNvSpPr>
          <p:nvPr>
            <p:ph type="title"/>
          </p:nvPr>
        </p:nvSpPr>
        <p:spPr/>
        <p:txBody>
          <a:bodyPr/>
          <a:lstStyle/>
          <a:p>
            <a:r>
              <a:rPr lang="da-DK" err="1">
                <a:solidFill>
                  <a:schemeClr val="tx1"/>
                </a:solidFill>
              </a:rPr>
              <a:t>Some</a:t>
            </a:r>
            <a:r>
              <a:rPr lang="da-DK">
                <a:solidFill>
                  <a:schemeClr val="tx1"/>
                </a:solidFill>
              </a:rPr>
              <a:t> of </a:t>
            </a:r>
            <a:r>
              <a:rPr lang="da-DK" err="1">
                <a:solidFill>
                  <a:schemeClr val="tx1"/>
                </a:solidFill>
              </a:rPr>
              <a:t>our</a:t>
            </a:r>
            <a:r>
              <a:rPr lang="da-DK">
                <a:solidFill>
                  <a:schemeClr val="tx1"/>
                </a:solidFill>
              </a:rPr>
              <a:t> </a:t>
            </a:r>
            <a:r>
              <a:rPr lang="da-DK" err="1">
                <a:solidFill>
                  <a:schemeClr val="tx1"/>
                </a:solidFill>
              </a:rPr>
              <a:t>customers</a:t>
            </a:r>
            <a:endParaRPr lang="da-DK">
              <a:solidFill>
                <a:schemeClr val="tx1"/>
              </a:solidFill>
            </a:endParaRPr>
          </a:p>
        </p:txBody>
      </p:sp>
      <p:pic>
        <p:nvPicPr>
          <p:cNvPr id="6" name="Kuva 5">
            <a:extLst>
              <a:ext uri="{FF2B5EF4-FFF2-40B4-BE49-F238E27FC236}">
                <a16:creationId xmlns:a16="http://schemas.microsoft.com/office/drawing/2014/main" id="{594121DB-7B10-9A24-77D6-71EB22ED5637}"/>
              </a:ext>
            </a:extLst>
          </p:cNvPr>
          <p:cNvPicPr>
            <a:picLocks noChangeAspect="1"/>
          </p:cNvPicPr>
          <p:nvPr/>
        </p:nvPicPr>
        <p:blipFill>
          <a:blip r:embed="rId3"/>
          <a:srcRect/>
          <a:stretch/>
        </p:blipFill>
        <p:spPr>
          <a:xfrm>
            <a:off x="10616314" y="478259"/>
            <a:ext cx="961137" cy="965142"/>
          </a:xfrm>
          <a:prstGeom prst="rect">
            <a:avLst/>
          </a:prstGeom>
        </p:spPr>
      </p:pic>
      <p:sp>
        <p:nvSpPr>
          <p:cNvPr id="2" name="Google Shape;754;p75">
            <a:extLst>
              <a:ext uri="{FF2B5EF4-FFF2-40B4-BE49-F238E27FC236}">
                <a16:creationId xmlns:a16="http://schemas.microsoft.com/office/drawing/2014/main" id="{B1CEB4D5-A807-25C5-583D-0BFCA365AA62}"/>
              </a:ext>
            </a:extLst>
          </p:cNvPr>
          <p:cNvSpPr/>
          <p:nvPr/>
        </p:nvSpPr>
        <p:spPr>
          <a:xfrm>
            <a:off x="6205194" y="2149723"/>
            <a:ext cx="4221505" cy="2218267"/>
          </a:xfrm>
          <a:prstGeom prst="roundRect">
            <a:avLst>
              <a:gd name="adj" fmla="val 13178"/>
            </a:avLst>
          </a:prstGeom>
          <a:solidFill>
            <a:schemeClr val="accent4"/>
          </a:solidFill>
          <a:ln w="9525" cap="flat" cmpd="sng">
            <a:noFill/>
            <a:prstDash val="solid"/>
            <a:round/>
            <a:headEnd type="none" w="sm" len="sm"/>
            <a:tailEnd type="none" w="sm" len="sm"/>
          </a:ln>
        </p:spPr>
        <p:txBody>
          <a:bodyPr spcFirstLastPara="1" wrap="square" lIns="91425" tIns="91425" rIns="91425" bIns="91425" anchor="ctr" anchorCtr="0">
            <a:noAutofit/>
          </a:bodyPr>
          <a:lstStyle/>
          <a:p>
            <a:r>
              <a:rPr lang="da-DK">
                <a:latin typeface="+mj-lt"/>
              </a:rPr>
              <a:t>Transforming Customer Journeys</a:t>
            </a:r>
          </a:p>
          <a:p>
            <a:pPr>
              <a:lnSpc>
                <a:spcPts val="1960"/>
              </a:lnSpc>
              <a:defRPr/>
            </a:pPr>
            <a:endParaRPr lang="da-DK" sz="1600">
              <a:solidFill>
                <a:srgbClr val="171717"/>
              </a:solidFill>
              <a:latin typeface="Franklin Gothic Book"/>
              <a:ea typeface="Libre Franklin"/>
              <a:cs typeface="Libre Franklin"/>
            </a:endParaRPr>
          </a:p>
          <a:p>
            <a:pPr>
              <a:lnSpc>
                <a:spcPts val="1960"/>
              </a:lnSpc>
              <a:defRPr/>
            </a:pPr>
            <a:r>
              <a:rPr lang="da-DK" sz="1600">
                <a:solidFill>
                  <a:srgbClr val="171717"/>
                </a:solidFill>
                <a:latin typeface="Franklin Gothic Book"/>
                <a:ea typeface="Libre Franklin"/>
                <a:cs typeface="Libre Franklin"/>
              </a:rPr>
              <a:t>We talk business and excel in Salesforce technologies. We help our customers in managing their business with Data Driven Leadership, and designing and implementing modern customer journeys.</a:t>
            </a:r>
            <a:endParaRPr lang="da-DK"/>
          </a:p>
        </p:txBody>
      </p:sp>
      <p:pic>
        <p:nvPicPr>
          <p:cNvPr id="10" name="Picture 11" descr="Logo&#10;&#10;Description automatically generated">
            <a:extLst>
              <a:ext uri="{FF2B5EF4-FFF2-40B4-BE49-F238E27FC236}">
                <a16:creationId xmlns:a16="http://schemas.microsoft.com/office/drawing/2014/main" id="{4D367192-E56E-8E0F-C75C-DB67AA8B8DD2}"/>
              </a:ext>
            </a:extLst>
          </p:cNvPr>
          <p:cNvPicPr>
            <a:picLocks noChangeAspect="1"/>
          </p:cNvPicPr>
          <p:nvPr/>
        </p:nvPicPr>
        <p:blipFill>
          <a:blip r:embed="rId4"/>
          <a:stretch>
            <a:fillRect/>
          </a:stretch>
        </p:blipFill>
        <p:spPr>
          <a:xfrm>
            <a:off x="4506814" y="4438064"/>
            <a:ext cx="1332320" cy="886865"/>
          </a:xfrm>
          <a:prstGeom prst="rect">
            <a:avLst/>
          </a:prstGeom>
        </p:spPr>
      </p:pic>
      <p:pic>
        <p:nvPicPr>
          <p:cNvPr id="12" name="Picture 12">
            <a:extLst>
              <a:ext uri="{FF2B5EF4-FFF2-40B4-BE49-F238E27FC236}">
                <a16:creationId xmlns:a16="http://schemas.microsoft.com/office/drawing/2014/main" id="{869BA536-9421-4916-6196-16DB4B7F624D}"/>
              </a:ext>
            </a:extLst>
          </p:cNvPr>
          <p:cNvPicPr>
            <a:picLocks noChangeAspect="1"/>
          </p:cNvPicPr>
          <p:nvPr/>
        </p:nvPicPr>
        <p:blipFill>
          <a:blip r:embed="rId5"/>
          <a:stretch>
            <a:fillRect/>
          </a:stretch>
        </p:blipFill>
        <p:spPr>
          <a:xfrm>
            <a:off x="4274229" y="1836701"/>
            <a:ext cx="1428750" cy="695325"/>
          </a:xfrm>
          <a:prstGeom prst="rect">
            <a:avLst/>
          </a:prstGeom>
        </p:spPr>
      </p:pic>
      <p:pic>
        <p:nvPicPr>
          <p:cNvPr id="13" name="Picture 13" descr="Logo&#10;&#10;Description automatically generated">
            <a:extLst>
              <a:ext uri="{FF2B5EF4-FFF2-40B4-BE49-F238E27FC236}">
                <a16:creationId xmlns:a16="http://schemas.microsoft.com/office/drawing/2014/main" id="{7881F994-5C6D-BB77-02E8-8520695FF17E}"/>
              </a:ext>
            </a:extLst>
          </p:cNvPr>
          <p:cNvPicPr>
            <a:picLocks noChangeAspect="1"/>
          </p:cNvPicPr>
          <p:nvPr/>
        </p:nvPicPr>
        <p:blipFill>
          <a:blip r:embed="rId6"/>
          <a:stretch>
            <a:fillRect/>
          </a:stretch>
        </p:blipFill>
        <p:spPr>
          <a:xfrm>
            <a:off x="688496" y="4522689"/>
            <a:ext cx="1129329" cy="799999"/>
          </a:xfrm>
          <a:prstGeom prst="rect">
            <a:avLst/>
          </a:prstGeom>
        </p:spPr>
      </p:pic>
      <p:pic>
        <p:nvPicPr>
          <p:cNvPr id="14" name="Picture 14">
            <a:extLst>
              <a:ext uri="{FF2B5EF4-FFF2-40B4-BE49-F238E27FC236}">
                <a16:creationId xmlns:a16="http://schemas.microsoft.com/office/drawing/2014/main" id="{A7E1F0D8-075C-8925-B8BC-C89E40F52D50}"/>
              </a:ext>
            </a:extLst>
          </p:cNvPr>
          <p:cNvPicPr>
            <a:picLocks noChangeAspect="1"/>
          </p:cNvPicPr>
          <p:nvPr/>
        </p:nvPicPr>
        <p:blipFill>
          <a:blip r:embed="rId7"/>
          <a:stretch>
            <a:fillRect/>
          </a:stretch>
        </p:blipFill>
        <p:spPr>
          <a:xfrm>
            <a:off x="686355" y="1784924"/>
            <a:ext cx="812483" cy="802184"/>
          </a:xfrm>
          <a:prstGeom prst="rect">
            <a:avLst/>
          </a:prstGeom>
        </p:spPr>
      </p:pic>
      <p:pic>
        <p:nvPicPr>
          <p:cNvPr id="15" name="Picture 15">
            <a:extLst>
              <a:ext uri="{FF2B5EF4-FFF2-40B4-BE49-F238E27FC236}">
                <a16:creationId xmlns:a16="http://schemas.microsoft.com/office/drawing/2014/main" id="{5AE6FA39-FDB8-30BE-2710-CCA4D7878D90}"/>
              </a:ext>
            </a:extLst>
          </p:cNvPr>
          <p:cNvPicPr>
            <a:picLocks noChangeAspect="1"/>
          </p:cNvPicPr>
          <p:nvPr/>
        </p:nvPicPr>
        <p:blipFill>
          <a:blip r:embed="rId8"/>
          <a:stretch>
            <a:fillRect/>
          </a:stretch>
        </p:blipFill>
        <p:spPr>
          <a:xfrm>
            <a:off x="578494" y="3240044"/>
            <a:ext cx="1369130" cy="815137"/>
          </a:xfrm>
          <a:prstGeom prst="rect">
            <a:avLst/>
          </a:prstGeom>
        </p:spPr>
      </p:pic>
      <p:pic>
        <p:nvPicPr>
          <p:cNvPr id="17" name="Picture 17" descr="Logo, company name&#10;&#10;Description automatically generated">
            <a:extLst>
              <a:ext uri="{FF2B5EF4-FFF2-40B4-BE49-F238E27FC236}">
                <a16:creationId xmlns:a16="http://schemas.microsoft.com/office/drawing/2014/main" id="{E1A0751B-D663-347C-6D13-2E56A8621D48}"/>
              </a:ext>
            </a:extLst>
          </p:cNvPr>
          <p:cNvPicPr>
            <a:picLocks noChangeAspect="1"/>
          </p:cNvPicPr>
          <p:nvPr/>
        </p:nvPicPr>
        <p:blipFill>
          <a:blip r:embed="rId9"/>
          <a:stretch>
            <a:fillRect/>
          </a:stretch>
        </p:blipFill>
        <p:spPr>
          <a:xfrm>
            <a:off x="4272822" y="3101897"/>
            <a:ext cx="1568303" cy="1087840"/>
          </a:xfrm>
          <a:prstGeom prst="rect">
            <a:avLst/>
          </a:prstGeom>
        </p:spPr>
      </p:pic>
      <p:pic>
        <p:nvPicPr>
          <p:cNvPr id="19" name="Picture 19" descr="Logo, company name&#10;&#10;Description automatically generated">
            <a:extLst>
              <a:ext uri="{FF2B5EF4-FFF2-40B4-BE49-F238E27FC236}">
                <a16:creationId xmlns:a16="http://schemas.microsoft.com/office/drawing/2014/main" id="{3BFAF2E3-6A78-1E23-262C-00CFE0D72D0C}"/>
              </a:ext>
            </a:extLst>
          </p:cNvPr>
          <p:cNvPicPr>
            <a:picLocks noChangeAspect="1"/>
          </p:cNvPicPr>
          <p:nvPr/>
        </p:nvPicPr>
        <p:blipFill>
          <a:blip r:embed="rId10"/>
          <a:stretch>
            <a:fillRect/>
          </a:stretch>
        </p:blipFill>
        <p:spPr>
          <a:xfrm>
            <a:off x="2477928" y="1579488"/>
            <a:ext cx="1209267" cy="1213853"/>
          </a:xfrm>
          <a:prstGeom prst="rect">
            <a:avLst/>
          </a:prstGeom>
        </p:spPr>
      </p:pic>
      <p:pic>
        <p:nvPicPr>
          <p:cNvPr id="20" name="Picture 20" descr="Logo, company name&#10;&#10;Description automatically generated">
            <a:extLst>
              <a:ext uri="{FF2B5EF4-FFF2-40B4-BE49-F238E27FC236}">
                <a16:creationId xmlns:a16="http://schemas.microsoft.com/office/drawing/2014/main" id="{C3A3E623-83F3-9940-24EB-13CDD7CFFEA4}"/>
              </a:ext>
            </a:extLst>
          </p:cNvPr>
          <p:cNvPicPr>
            <a:picLocks noChangeAspect="1"/>
          </p:cNvPicPr>
          <p:nvPr/>
        </p:nvPicPr>
        <p:blipFill>
          <a:blip r:embed="rId11"/>
          <a:stretch>
            <a:fillRect/>
          </a:stretch>
        </p:blipFill>
        <p:spPr>
          <a:xfrm>
            <a:off x="2159660" y="4520805"/>
            <a:ext cx="2090058" cy="653454"/>
          </a:xfrm>
          <a:prstGeom prst="rect">
            <a:avLst/>
          </a:prstGeom>
        </p:spPr>
      </p:pic>
      <p:pic>
        <p:nvPicPr>
          <p:cNvPr id="16" name="Picture 17" descr="Logo, company name&#10;&#10;Description automatically generated">
            <a:extLst>
              <a:ext uri="{FF2B5EF4-FFF2-40B4-BE49-F238E27FC236}">
                <a16:creationId xmlns:a16="http://schemas.microsoft.com/office/drawing/2014/main" id="{DCCC43F5-4B9E-9F10-BA9A-62B0B7F4019E}"/>
              </a:ext>
            </a:extLst>
          </p:cNvPr>
          <p:cNvPicPr>
            <a:picLocks noChangeAspect="1"/>
          </p:cNvPicPr>
          <p:nvPr/>
        </p:nvPicPr>
        <p:blipFill>
          <a:blip r:embed="rId12"/>
          <a:stretch>
            <a:fillRect/>
          </a:stretch>
        </p:blipFill>
        <p:spPr>
          <a:xfrm>
            <a:off x="1926483" y="2888761"/>
            <a:ext cx="2446612" cy="1518297"/>
          </a:xfrm>
          <a:prstGeom prst="rect">
            <a:avLst/>
          </a:prstGeom>
        </p:spPr>
      </p:pic>
    </p:spTree>
    <p:extLst>
      <p:ext uri="{BB962C8B-B14F-4D97-AF65-F5344CB8AC3E}">
        <p14:creationId xmlns:p14="http://schemas.microsoft.com/office/powerpoint/2010/main" val="29378869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Afrundet rektangel 5">
            <a:extLst>
              <a:ext uri="{FF2B5EF4-FFF2-40B4-BE49-F238E27FC236}">
                <a16:creationId xmlns:a16="http://schemas.microsoft.com/office/drawing/2014/main" id="{361894AD-DB42-4BF3-89B0-143F63DF7DDA}"/>
              </a:ext>
            </a:extLst>
          </p:cNvPr>
          <p:cNvSpPr/>
          <p:nvPr/>
        </p:nvSpPr>
        <p:spPr>
          <a:xfrm>
            <a:off x="587377" y="1796891"/>
            <a:ext cx="5400675" cy="4040876"/>
          </a:xfrm>
          <a:prstGeom prst="roundRect">
            <a:avLst>
              <a:gd name="adj" fmla="val 768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9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16" name="Titel 2">
            <a:extLst>
              <a:ext uri="{FF2B5EF4-FFF2-40B4-BE49-F238E27FC236}">
                <a16:creationId xmlns:a16="http://schemas.microsoft.com/office/drawing/2014/main" id="{2F22CB1F-6EA1-4022-1740-F87F35A78171}"/>
              </a:ext>
            </a:extLst>
          </p:cNvPr>
          <p:cNvSpPr txBox="1">
            <a:spLocks/>
          </p:cNvSpPr>
          <p:nvPr/>
        </p:nvSpPr>
        <p:spPr>
          <a:xfrm>
            <a:off x="587375" y="476250"/>
            <a:ext cx="8045879" cy="641470"/>
          </a:xfrm>
          <a:prstGeom prst="rect">
            <a:avLst/>
          </a:prstGeom>
        </p:spPr>
        <p:txBody>
          <a:bodyPr vert="horz" lIns="0" tIns="0" rIns="0" bIns="0" rtlCol="0" anchor="t" anchorCtr="0">
            <a:noAutofit/>
          </a:bodyPr>
          <a:lstStyle>
            <a:lvl1pPr algn="l" defTabSz="914400" rtl="0" eaLnBrk="1" latinLnBrk="0" hangingPunct="1">
              <a:lnSpc>
                <a:spcPts val="4320"/>
              </a:lnSpc>
              <a:spcBef>
                <a:spcPct val="0"/>
              </a:spcBef>
              <a:buNone/>
              <a:defRPr sz="3600" b="0" i="0" kern="1200">
                <a:solidFill>
                  <a:srgbClr val="171717"/>
                </a:solidFill>
                <a:latin typeface="Bookman Old Style" panose="02050604050505020204" pitchFamily="18" charset="0"/>
                <a:ea typeface="+mj-ea"/>
                <a:cs typeface="+mj-cs"/>
              </a:defRPr>
            </a:lvl1pPr>
          </a:lstStyle>
          <a:p>
            <a:pPr>
              <a:defRPr/>
            </a:pPr>
            <a:r>
              <a:rPr lang="da-DK">
                <a:solidFill>
                  <a:schemeClr val="tx1"/>
                </a:solidFill>
                <a:latin typeface="Bookman Old Style"/>
              </a:rPr>
              <a:t>Customer success stories</a:t>
            </a:r>
            <a:r>
              <a:rPr lang="en-GB">
                <a:solidFill>
                  <a:schemeClr val="tx1"/>
                </a:solidFill>
                <a:latin typeface="Bookman Old Style"/>
              </a:rPr>
              <a:t>: </a:t>
            </a:r>
            <a:br>
              <a:rPr lang="en-GB">
                <a:solidFill>
                  <a:schemeClr val="tx1"/>
                </a:solidFill>
                <a:latin typeface="Bookman Old Style"/>
              </a:rPr>
            </a:br>
            <a:r>
              <a:rPr lang="en-GB">
                <a:latin typeface="Bookman Old Style"/>
              </a:rPr>
              <a:t>NHK</a:t>
            </a:r>
            <a:endParaRPr lang="en-GB" sz="3600" b="0" i="0" u="none" strike="noStrike" kern="1200" cap="none" spc="0" normalizeH="0" baseline="0" noProof="0">
              <a:ln>
                <a:noFill/>
              </a:ln>
              <a:solidFill>
                <a:srgbClr val="171717"/>
              </a:solidFill>
              <a:effectLst/>
              <a:uLnTx/>
              <a:uFillTx/>
              <a:latin typeface="Bookman Old Style" panose="02050604050505020204" pitchFamily="18" charset="0"/>
            </a:endParaRPr>
          </a:p>
        </p:txBody>
      </p:sp>
      <p:sp>
        <p:nvSpPr>
          <p:cNvPr id="17" name="Sisällön paikkamerkki 43">
            <a:extLst>
              <a:ext uri="{FF2B5EF4-FFF2-40B4-BE49-F238E27FC236}">
                <a16:creationId xmlns:a16="http://schemas.microsoft.com/office/drawing/2014/main" id="{8E1D9216-CA9F-076B-5255-CBB242BF24A0}"/>
              </a:ext>
            </a:extLst>
          </p:cNvPr>
          <p:cNvSpPr>
            <a:spLocks noGrp="1"/>
          </p:cNvSpPr>
          <p:nvPr>
            <p:ph sz="quarter" idx="10"/>
          </p:nvPr>
        </p:nvSpPr>
        <p:spPr>
          <a:xfrm>
            <a:off x="1260388" y="2133868"/>
            <a:ext cx="4408513" cy="3196340"/>
          </a:xfrm>
        </p:spPr>
        <p:txBody>
          <a:bodyPr vert="horz" lIns="0" tIns="0" rIns="0" bIns="0" rtlCol="0" anchor="t">
            <a:noAutofit/>
          </a:bodyPr>
          <a:lstStyle/>
          <a:p>
            <a:r>
              <a:rPr lang="en-GB">
                <a:solidFill>
                  <a:schemeClr val="bg1"/>
                </a:solidFill>
                <a:latin typeface="Franklin Gothic Book"/>
                <a:ea typeface="Yu Gothic Light"/>
              </a:rPr>
              <a:t>NHK-</a:t>
            </a:r>
            <a:r>
              <a:rPr lang="en-GB" err="1">
                <a:solidFill>
                  <a:schemeClr val="bg1"/>
                </a:solidFill>
                <a:latin typeface="Franklin Gothic Book"/>
                <a:ea typeface="Yu Gothic Light"/>
              </a:rPr>
              <a:t>keskus</a:t>
            </a:r>
            <a:r>
              <a:rPr lang="en-GB">
                <a:solidFill>
                  <a:schemeClr val="bg1"/>
                </a:solidFill>
                <a:latin typeface="Franklin Gothic Book"/>
                <a:ea typeface="Yu Gothic Light"/>
              </a:rPr>
              <a:t> specialises in helping their customers in making profitable agriculture. NHK is the provider of agricultural machinery and automated milking systems to their customers.</a:t>
            </a:r>
            <a:endParaRPr lang="en-GB">
              <a:solidFill>
                <a:schemeClr val="bg1"/>
              </a:solidFill>
              <a:ea typeface="Yu Gothic Light"/>
            </a:endParaRPr>
          </a:p>
          <a:p>
            <a:endParaRPr lang="en-GB">
              <a:solidFill>
                <a:schemeClr val="bg1"/>
              </a:solidFill>
              <a:latin typeface="Franklin Gothic Book"/>
            </a:endParaRPr>
          </a:p>
          <a:p>
            <a:r>
              <a:rPr lang="en-GB">
                <a:solidFill>
                  <a:schemeClr val="bg1"/>
                </a:solidFill>
                <a:latin typeface="Franklin Gothic Demi"/>
                <a:ea typeface="Yu Gothic Light"/>
              </a:rPr>
              <a:t>With NHK we created a true customer 360 view for the whole customer lifecycle, including the following business areas:</a:t>
            </a:r>
          </a:p>
          <a:p>
            <a:pPr marL="285750" indent="-285750">
              <a:buClr>
                <a:schemeClr val="bg1"/>
              </a:buClr>
              <a:buFont typeface="Franklin Gothic Book" panose="020B0503020102020204" pitchFamily="34" charset="0"/>
              <a:buChar char="–"/>
            </a:pPr>
            <a:r>
              <a:rPr lang="en-GB">
                <a:solidFill>
                  <a:schemeClr val="bg1"/>
                </a:solidFill>
                <a:latin typeface="+mn-lt"/>
                <a:ea typeface="Yu Gothic Light"/>
                <a:cs typeface="Arial"/>
              </a:rPr>
              <a:t>CRM and Sales management</a:t>
            </a:r>
          </a:p>
          <a:p>
            <a:pPr marL="285750" indent="-285750">
              <a:buClr>
                <a:schemeClr val="bg1"/>
              </a:buClr>
              <a:buFont typeface="Franklin Gothic Book" panose="020B0503020102020204" pitchFamily="34" charset="0"/>
              <a:buChar char="–"/>
            </a:pPr>
            <a:r>
              <a:rPr lang="en-GB">
                <a:solidFill>
                  <a:schemeClr val="bg1"/>
                </a:solidFill>
                <a:latin typeface="+mn-lt"/>
                <a:ea typeface="Yu Gothic Light"/>
                <a:cs typeface="Arial"/>
              </a:rPr>
              <a:t>Machinery sales configurator</a:t>
            </a:r>
          </a:p>
          <a:p>
            <a:pPr marL="285750" indent="-285750">
              <a:buClr>
                <a:schemeClr val="bg1"/>
              </a:buClr>
              <a:buFont typeface="Franklin Gothic Book" panose="020B0503020102020204" pitchFamily="34" charset="0"/>
              <a:buChar char="–"/>
            </a:pPr>
            <a:r>
              <a:rPr lang="en-GB">
                <a:solidFill>
                  <a:schemeClr val="bg1"/>
                </a:solidFill>
                <a:latin typeface="+mn-lt"/>
                <a:ea typeface="Yu Gothic Light"/>
                <a:cs typeface="Arial"/>
              </a:rPr>
              <a:t>Customer 360 and Account planning</a:t>
            </a:r>
          </a:p>
          <a:p>
            <a:pPr marL="285750" indent="-285750">
              <a:buClr>
                <a:schemeClr val="bg1"/>
              </a:buClr>
              <a:buFont typeface="Franklin Gothic Book" panose="020B0503020102020204" pitchFamily="34" charset="0"/>
              <a:buChar char="–"/>
            </a:pPr>
            <a:r>
              <a:rPr lang="en-GB">
                <a:solidFill>
                  <a:schemeClr val="bg1"/>
                </a:solidFill>
                <a:latin typeface="+mn-lt"/>
                <a:ea typeface="Yu Gothic Light"/>
                <a:cs typeface="Arial"/>
              </a:rPr>
              <a:t>Field Service</a:t>
            </a:r>
          </a:p>
          <a:p>
            <a:pPr marL="285750" indent="-285750">
              <a:buClr>
                <a:schemeClr val="bg1"/>
              </a:buClr>
              <a:buFont typeface="Franklin Gothic Book" panose="020B0503020102020204" pitchFamily="34" charset="0"/>
              <a:buChar char="–"/>
            </a:pPr>
            <a:r>
              <a:rPr lang="en-GB">
                <a:solidFill>
                  <a:schemeClr val="bg1"/>
                </a:solidFill>
                <a:latin typeface="+mn-lt"/>
                <a:ea typeface="Yu Gothic Light"/>
                <a:cs typeface="Arial"/>
              </a:rPr>
              <a:t>Spare parts sales configurator</a:t>
            </a:r>
          </a:p>
          <a:p>
            <a:endParaRPr lang="da-DK">
              <a:solidFill>
                <a:schemeClr val="bg1"/>
              </a:solidFill>
            </a:endParaRPr>
          </a:p>
          <a:p>
            <a:endParaRPr lang="fi-FI">
              <a:solidFill>
                <a:schemeClr val="bg1"/>
              </a:solidFill>
            </a:endParaRPr>
          </a:p>
        </p:txBody>
      </p:sp>
      <p:sp>
        <p:nvSpPr>
          <p:cNvPr id="20" name="Tekstiruutu 19">
            <a:extLst>
              <a:ext uri="{FF2B5EF4-FFF2-40B4-BE49-F238E27FC236}">
                <a16:creationId xmlns:a16="http://schemas.microsoft.com/office/drawing/2014/main" id="{8D98C76F-1D06-1106-69EA-96A8FB803CDB}"/>
              </a:ext>
            </a:extLst>
          </p:cNvPr>
          <p:cNvSpPr txBox="1"/>
          <p:nvPr/>
        </p:nvSpPr>
        <p:spPr>
          <a:xfrm>
            <a:off x="6432179" y="4551332"/>
            <a:ext cx="3429327" cy="1323439"/>
          </a:xfrm>
          <a:prstGeom prst="rect">
            <a:avLst/>
          </a:prstGeom>
          <a:noFill/>
        </p:spPr>
        <p:txBody>
          <a:bodyPr wrap="square" lIns="91440" tIns="45720" rIns="91440" bIns="45720" anchor="t">
            <a:spAutoFit/>
          </a:bodyPr>
          <a:lstStyle/>
          <a:p>
            <a:pPr>
              <a:spcBef>
                <a:spcPts val="1200"/>
              </a:spcBef>
              <a:defRPr/>
            </a:pPr>
            <a:r>
              <a:rPr kumimoji="0" lang="en-GB" sz="1600" b="0" i="0" u="none" strike="noStrike" kern="1200" cap="none" spc="0" normalizeH="0" baseline="0" noProof="0">
                <a:ln>
                  <a:noFill/>
                </a:ln>
                <a:solidFill>
                  <a:srgbClr val="171717"/>
                </a:solidFill>
                <a:effectLst/>
                <a:uLnTx/>
                <a:uFillTx/>
                <a:latin typeface="Bookman Old Style"/>
                <a:ea typeface="+mn-ea"/>
                <a:cs typeface="+mn-cs"/>
              </a:rPr>
              <a:t>“</a:t>
            </a:r>
            <a:r>
              <a:rPr kumimoji="0" lang="en-GB" sz="1600" b="0" i="1" u="none" strike="noStrike" kern="1200" cap="none" spc="0" normalizeH="0" baseline="0" noProof="0">
                <a:ln>
                  <a:noFill/>
                </a:ln>
                <a:solidFill>
                  <a:srgbClr val="171717"/>
                </a:solidFill>
                <a:effectLst/>
                <a:uLnTx/>
                <a:uFillTx/>
                <a:latin typeface="Bookman Old Style"/>
                <a:ea typeface="+mn-ea"/>
                <a:cs typeface="+mn-cs"/>
              </a:rPr>
              <a:t>t</a:t>
            </a:r>
            <a:r>
              <a:rPr kumimoji="0" lang="en-GB" sz="1600" b="0" i="0" u="none" strike="noStrike" kern="1200" cap="none" spc="0" normalizeH="0" baseline="0" noProof="0">
                <a:ln>
                  <a:noFill/>
                </a:ln>
                <a:solidFill>
                  <a:srgbClr val="171717"/>
                </a:solidFill>
                <a:effectLst/>
                <a:uLnTx/>
                <a:uFillTx/>
                <a:latin typeface="Bookman Old Style"/>
                <a:ea typeface="+mn-ea"/>
                <a:cs typeface="+mn-cs"/>
              </a:rPr>
              <a:t>woday</a:t>
            </a:r>
            <a:r>
              <a:rPr lang="en-GB" sz="1600">
                <a:solidFill>
                  <a:srgbClr val="171717"/>
                </a:solidFill>
                <a:latin typeface="Bookman Old Style"/>
              </a:rPr>
              <a:t> </a:t>
            </a:r>
            <a:r>
              <a:rPr lang="en-GB" sz="1600" err="1">
                <a:solidFill>
                  <a:srgbClr val="171717"/>
                </a:solidFill>
                <a:latin typeface="Bookman Old Style"/>
              </a:rPr>
              <a:t>Biit</a:t>
            </a:r>
            <a:r>
              <a:rPr kumimoji="0" lang="en-GB" sz="1600" b="0" i="0" u="none" strike="noStrike" kern="1200" cap="none" spc="0" normalizeH="0" baseline="0" noProof="0">
                <a:ln>
                  <a:noFill/>
                </a:ln>
                <a:solidFill>
                  <a:srgbClr val="171717"/>
                </a:solidFill>
                <a:effectLst/>
                <a:uLnTx/>
                <a:uFillTx/>
                <a:latin typeface="Bookman Old Style"/>
                <a:ea typeface="+mn-ea"/>
                <a:cs typeface="+mn-cs"/>
              </a:rPr>
              <a:t> has been an excellent partner</a:t>
            </a:r>
            <a:r>
              <a:rPr lang="en-GB" sz="1600">
                <a:solidFill>
                  <a:srgbClr val="171717"/>
                </a:solidFill>
                <a:latin typeface="Bookman Old Style"/>
              </a:rPr>
              <a:t> in helping us digitalise an old-fashioned industry and in providing our business with new capabilities.”</a:t>
            </a:r>
            <a:r>
              <a:rPr lang="da-DK" sz="1600">
                <a:solidFill>
                  <a:srgbClr val="171717"/>
                </a:solidFill>
                <a:latin typeface="Bookman Old Style"/>
              </a:rPr>
              <a:t> </a:t>
            </a:r>
            <a:endParaRPr kumimoji="0" lang="da-DK" sz="1600" b="0" i="0" u="none" strike="noStrike" kern="1200" cap="none" spc="0" normalizeH="0" baseline="0" noProof="0">
              <a:ln>
                <a:noFill/>
              </a:ln>
              <a:solidFill>
                <a:srgbClr val="171717"/>
              </a:solidFill>
              <a:effectLst/>
              <a:uLnTx/>
              <a:uFillTx/>
              <a:latin typeface="Bookman Old Style"/>
              <a:ea typeface="+mn-ea"/>
              <a:cs typeface="+mn-cs"/>
            </a:endParaRPr>
          </a:p>
        </p:txBody>
      </p:sp>
      <p:pic>
        <p:nvPicPr>
          <p:cNvPr id="24" name="Grafik 59">
            <a:extLst>
              <a:ext uri="{FF2B5EF4-FFF2-40B4-BE49-F238E27FC236}">
                <a16:creationId xmlns:a16="http://schemas.microsoft.com/office/drawing/2014/main" id="{A9125217-1CF9-4CF9-740A-E81A8FF0867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25728" y="2117392"/>
            <a:ext cx="293397" cy="293397"/>
          </a:xfrm>
          <a:prstGeom prst="rect">
            <a:avLst/>
          </a:prstGeom>
        </p:spPr>
      </p:pic>
      <p:sp>
        <p:nvSpPr>
          <p:cNvPr id="2" name="Tekstiruutu 1">
            <a:extLst>
              <a:ext uri="{FF2B5EF4-FFF2-40B4-BE49-F238E27FC236}">
                <a16:creationId xmlns:a16="http://schemas.microsoft.com/office/drawing/2014/main" id="{DF6C108E-BBC9-EBE0-1FB5-39D21A9BE4E9}"/>
              </a:ext>
            </a:extLst>
          </p:cNvPr>
          <p:cNvSpPr txBox="1"/>
          <p:nvPr/>
        </p:nvSpPr>
        <p:spPr>
          <a:xfrm>
            <a:off x="10054705" y="5330410"/>
            <a:ext cx="1549918" cy="400110"/>
          </a:xfrm>
          <a:prstGeom prst="rect">
            <a:avLst/>
          </a:prstGeom>
          <a:noFill/>
        </p:spPr>
        <p:txBody>
          <a:bodyPr wrap="square" lIns="91440" tIns="45720" rIns="91440" bIns="45720" anchor="t">
            <a:spAutoFit/>
          </a:bodyPr>
          <a:lstStyle/>
          <a:p>
            <a:pPr>
              <a:defRPr/>
            </a:pPr>
            <a:r>
              <a:rPr lang="fi-FI" sz="1000">
                <a:solidFill>
                  <a:srgbClr val="1D1C1D"/>
                </a:solidFill>
                <a:latin typeface="Franklin Gothic Book"/>
              </a:rPr>
              <a:t>Viljami Väisänen, IT </a:t>
            </a:r>
            <a:r>
              <a:rPr lang="fi-FI" sz="1000" err="1">
                <a:solidFill>
                  <a:srgbClr val="1D1C1D"/>
                </a:solidFill>
                <a:latin typeface="Franklin Gothic Book"/>
              </a:rPr>
              <a:t>Manager</a:t>
            </a:r>
            <a:r>
              <a:rPr lang="fi-FI" sz="1000">
                <a:solidFill>
                  <a:srgbClr val="1D1C1D"/>
                </a:solidFill>
                <a:latin typeface="Franklin Gothic Book"/>
              </a:rPr>
              <a:t>, NHK-keskus Oy</a:t>
            </a:r>
            <a:endParaRPr lang="en-US">
              <a:ea typeface="+mn-ea"/>
              <a:cs typeface="+mn-cs"/>
            </a:endParaRPr>
          </a:p>
        </p:txBody>
      </p:sp>
      <p:pic>
        <p:nvPicPr>
          <p:cNvPr id="6" name="Picture 6" descr="Logo&#10;&#10;Description automatically generated">
            <a:extLst>
              <a:ext uri="{FF2B5EF4-FFF2-40B4-BE49-F238E27FC236}">
                <a16:creationId xmlns:a16="http://schemas.microsoft.com/office/drawing/2014/main" id="{97C6E472-982A-60EE-1821-19CCD7D573E0}"/>
              </a:ext>
            </a:extLst>
          </p:cNvPr>
          <p:cNvPicPr>
            <a:picLocks noChangeAspect="1"/>
          </p:cNvPicPr>
          <p:nvPr/>
        </p:nvPicPr>
        <p:blipFill>
          <a:blip r:embed="rId4"/>
          <a:stretch>
            <a:fillRect/>
          </a:stretch>
        </p:blipFill>
        <p:spPr>
          <a:xfrm>
            <a:off x="10154262" y="4686882"/>
            <a:ext cx="463827" cy="560037"/>
          </a:xfrm>
          <a:prstGeom prst="rect">
            <a:avLst/>
          </a:prstGeom>
        </p:spPr>
      </p:pic>
      <p:pic>
        <p:nvPicPr>
          <p:cNvPr id="10" name="Picture 4">
            <a:extLst>
              <a:ext uri="{FF2B5EF4-FFF2-40B4-BE49-F238E27FC236}">
                <a16:creationId xmlns:a16="http://schemas.microsoft.com/office/drawing/2014/main" id="{56AD72BB-FA04-AF22-5852-7A8374822693}"/>
              </a:ext>
            </a:extLst>
          </p:cNvPr>
          <p:cNvPicPr>
            <a:picLocks noChangeAspect="1"/>
          </p:cNvPicPr>
          <p:nvPr/>
        </p:nvPicPr>
        <p:blipFill rotWithShape="1">
          <a:blip r:embed="rId5"/>
          <a:srcRect t="12698" b="12698"/>
          <a:stretch/>
        </p:blipFill>
        <p:spPr>
          <a:xfrm>
            <a:off x="6436293" y="1800620"/>
            <a:ext cx="5168330" cy="2561429"/>
          </a:xfrm>
          <a:prstGeom prst="roundRect">
            <a:avLst>
              <a:gd name="adj" fmla="val 11048"/>
            </a:avLst>
          </a:prstGeom>
          <a:blipFill>
            <a:blip r:embed="rId6"/>
            <a:stretch>
              <a:fillRect/>
            </a:stretch>
          </a:blipFill>
          <a:ln>
            <a:noFill/>
          </a:ln>
        </p:spPr>
      </p:pic>
      <p:pic>
        <p:nvPicPr>
          <p:cNvPr id="3" name="Kuva 2">
            <a:extLst>
              <a:ext uri="{FF2B5EF4-FFF2-40B4-BE49-F238E27FC236}">
                <a16:creationId xmlns:a16="http://schemas.microsoft.com/office/drawing/2014/main" id="{2E816755-82A8-4311-3626-5259DCF49309}"/>
              </a:ext>
            </a:extLst>
          </p:cNvPr>
          <p:cNvPicPr>
            <a:picLocks noChangeAspect="1"/>
          </p:cNvPicPr>
          <p:nvPr/>
        </p:nvPicPr>
        <p:blipFill>
          <a:blip r:embed="rId7"/>
          <a:srcRect/>
          <a:stretch/>
        </p:blipFill>
        <p:spPr>
          <a:xfrm>
            <a:off x="10616314" y="478259"/>
            <a:ext cx="961137" cy="965142"/>
          </a:xfrm>
          <a:prstGeom prst="rect">
            <a:avLst/>
          </a:prstGeom>
        </p:spPr>
      </p:pic>
    </p:spTree>
    <p:extLst>
      <p:ext uri="{BB962C8B-B14F-4D97-AF65-F5344CB8AC3E}">
        <p14:creationId xmlns:p14="http://schemas.microsoft.com/office/powerpoint/2010/main" val="18421159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173A"/>
        </a:solidFill>
        <a:effectLst/>
      </p:bgPr>
    </p:bg>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DAA73402-705F-9D03-1D07-495980EDCBD2}"/>
              </a:ext>
            </a:extLst>
          </p:cNvPr>
          <p:cNvSpPr>
            <a:spLocks noGrp="1"/>
          </p:cNvSpPr>
          <p:nvPr>
            <p:ph type="title"/>
          </p:nvPr>
        </p:nvSpPr>
        <p:spPr/>
        <p:txBody>
          <a:bodyPr/>
          <a:lstStyle/>
          <a:p>
            <a:r>
              <a:rPr lang="fi-FI">
                <a:latin typeface="+mj-lt"/>
              </a:rPr>
              <a:t>Digital</a:t>
            </a:r>
            <a:r>
              <a:rPr lang="fi-FI" b="0" i="0">
                <a:effectLst/>
                <a:latin typeface="+mj-lt"/>
              </a:rPr>
              <a:t> </a:t>
            </a:r>
            <a:r>
              <a:rPr lang="fi-FI" err="1">
                <a:latin typeface="+mj-lt"/>
              </a:rPr>
              <a:t>Signature</a:t>
            </a:r>
            <a:r>
              <a:rPr lang="fi-FI">
                <a:latin typeface="+mj-lt"/>
              </a:rPr>
              <a:t>: </a:t>
            </a:r>
            <a:r>
              <a:rPr lang="fi-FI">
                <a:latin typeface="Franklin Gothic Demi" panose="020B0703020102020204" pitchFamily="34" charset="0"/>
              </a:rPr>
              <a:t>Signom</a:t>
            </a:r>
            <a:r>
              <a:rPr lang="fi-FI">
                <a:latin typeface="+mj-lt"/>
              </a:rPr>
              <a:t> &amp; </a:t>
            </a:r>
            <a:r>
              <a:rPr lang="fi-FI">
                <a:latin typeface="Franklin Gothic Demi" panose="020B0703020102020204" pitchFamily="34" charset="0"/>
              </a:rPr>
              <a:t>X-</a:t>
            </a:r>
            <a:r>
              <a:rPr lang="fi-FI" err="1">
                <a:latin typeface="Franklin Gothic Demi" panose="020B0703020102020204" pitchFamily="34" charset="0"/>
              </a:rPr>
              <a:t>Sign</a:t>
            </a:r>
            <a:endParaRPr lang="fi-FI">
              <a:latin typeface="Franklin Gothic Demi" panose="020B0703020102020204" pitchFamily="34" charset="0"/>
            </a:endParaRPr>
          </a:p>
        </p:txBody>
      </p:sp>
      <p:sp>
        <p:nvSpPr>
          <p:cNvPr id="6" name="Tekstin paikkamerkki 5">
            <a:extLst>
              <a:ext uri="{FF2B5EF4-FFF2-40B4-BE49-F238E27FC236}">
                <a16:creationId xmlns:a16="http://schemas.microsoft.com/office/drawing/2014/main" id="{392E1D77-FC4F-3638-372A-69E0EEB8DCD1}"/>
              </a:ext>
            </a:extLst>
          </p:cNvPr>
          <p:cNvSpPr>
            <a:spLocks noGrp="1"/>
          </p:cNvSpPr>
          <p:nvPr>
            <p:ph type="body" sz="quarter" idx="10"/>
          </p:nvPr>
        </p:nvSpPr>
        <p:spPr>
          <a:xfrm>
            <a:off x="587375" y="1926508"/>
            <a:ext cx="4640717" cy="4164527"/>
          </a:xfrm>
        </p:spPr>
        <p:txBody>
          <a:bodyPr vert="horz" lIns="0" tIns="0" rIns="0" bIns="0" rtlCol="0" anchor="t">
            <a:noAutofit/>
          </a:bodyPr>
          <a:lstStyle/>
          <a:p>
            <a:pPr marL="0" indent="0">
              <a:buNone/>
            </a:pPr>
            <a:r>
              <a:rPr lang="en-GB">
                <a:latin typeface="+mn-lt"/>
                <a:ea typeface="Arial"/>
                <a:cs typeface="Arial"/>
                <a:sym typeface="Arial"/>
              </a:rPr>
              <a:t>Signom and X-Sign are customisable digital signature services that cater to various needs.</a:t>
            </a:r>
            <a:endParaRPr lang="en-GB">
              <a:latin typeface="+mn-lt"/>
              <a:ea typeface="Arial"/>
              <a:cs typeface="Arial"/>
            </a:endParaRPr>
          </a:p>
          <a:p>
            <a:pPr marL="0" indent="0">
              <a:buNone/>
            </a:pPr>
            <a:endParaRPr lang="en-GB"/>
          </a:p>
          <a:p>
            <a:pPr marL="0" indent="0">
              <a:buNone/>
            </a:pPr>
            <a:r>
              <a:rPr lang="en-GB">
                <a:latin typeface="Franklin Gothic Demi" panose="020B0703020102020204" pitchFamily="34" charset="0"/>
                <a:ea typeface="Arial"/>
                <a:cs typeface="Arial"/>
                <a:sym typeface="Arial"/>
              </a:rPr>
              <a:t>Signom</a:t>
            </a:r>
            <a:r>
              <a:rPr lang="en-GB">
                <a:latin typeface="+mn-lt"/>
                <a:ea typeface="Arial"/>
                <a:cs typeface="Arial"/>
                <a:sym typeface="Arial"/>
              </a:rPr>
              <a:t>, being customisable and scalable, is suitable for complex organisational structures and processes, providing automatic workflows and extensive integration opportunities, e.g. trade register checks and paywalls.</a:t>
            </a:r>
            <a:endParaRPr lang="en-GB">
              <a:cs typeface="Arial"/>
            </a:endParaRPr>
          </a:p>
          <a:p>
            <a:pPr marL="0" indent="0">
              <a:buNone/>
            </a:pPr>
            <a:endParaRPr lang="en-GB">
              <a:cs typeface="Arial"/>
            </a:endParaRPr>
          </a:p>
          <a:p>
            <a:pPr marL="0" indent="0">
              <a:buNone/>
            </a:pPr>
            <a:r>
              <a:rPr lang="en-GB">
                <a:latin typeface="Franklin Gothic Demi" panose="020B0703020102020204" pitchFamily="34" charset="0"/>
                <a:ea typeface="Yu Gothic Light"/>
                <a:cs typeface="Arial"/>
              </a:rPr>
              <a:t>X-Sign</a:t>
            </a:r>
            <a:r>
              <a:rPr lang="en-GB">
                <a:latin typeface="Franklin Gothic Book"/>
                <a:ea typeface="Yu Gothic Light"/>
                <a:cs typeface="Arial"/>
              </a:rPr>
              <a:t>, designed for the public sector, offers versatile identification and signature methods, as well as ready-made workflows for the public sector's special needs. </a:t>
            </a:r>
            <a:endParaRPr lang="en-GB"/>
          </a:p>
          <a:p>
            <a:pPr marL="0" indent="0">
              <a:buNone/>
            </a:pPr>
            <a:endParaRPr lang="fi-FI">
              <a:cs typeface="Arial"/>
            </a:endParaRPr>
          </a:p>
          <a:p>
            <a:pPr marL="0" indent="0">
              <a:buNone/>
            </a:pPr>
            <a:endParaRPr lang="fi-FI">
              <a:cs typeface="Arial"/>
            </a:endParaRPr>
          </a:p>
          <a:p>
            <a:pPr marL="0" indent="0">
              <a:buNone/>
            </a:pPr>
            <a:endParaRPr lang="fi-FI">
              <a:cs typeface="Arial"/>
            </a:endParaRPr>
          </a:p>
          <a:p>
            <a:pPr marL="0" lvl="0" indent="0" algn="l">
              <a:spcBef>
                <a:spcPts val="0"/>
              </a:spcBef>
              <a:spcAft>
                <a:spcPts val="0"/>
              </a:spcAft>
              <a:buNone/>
            </a:pPr>
            <a:endParaRPr lang="fi-FI" sz="1600">
              <a:cs typeface="Arial"/>
            </a:endParaRPr>
          </a:p>
          <a:p>
            <a:pPr marL="0" indent="0">
              <a:buNone/>
            </a:pPr>
            <a:endParaRPr lang="fi-FI">
              <a:cs typeface="Arial"/>
            </a:endParaRPr>
          </a:p>
          <a:p>
            <a:pPr marL="0" indent="0">
              <a:buNone/>
            </a:pPr>
            <a:endParaRPr lang="fi-FI">
              <a:cs typeface="Arial"/>
            </a:endParaRPr>
          </a:p>
          <a:p>
            <a:endParaRPr lang="fi-FI">
              <a:cs typeface="Arial"/>
            </a:endParaRPr>
          </a:p>
        </p:txBody>
      </p:sp>
      <p:sp>
        <p:nvSpPr>
          <p:cNvPr id="7" name="Google Shape;754;p75">
            <a:extLst>
              <a:ext uri="{FF2B5EF4-FFF2-40B4-BE49-F238E27FC236}">
                <a16:creationId xmlns:a16="http://schemas.microsoft.com/office/drawing/2014/main" id="{40095EC2-FFC6-904B-1122-D50F924C930C}"/>
              </a:ext>
            </a:extLst>
          </p:cNvPr>
          <p:cNvSpPr/>
          <p:nvPr/>
        </p:nvSpPr>
        <p:spPr>
          <a:xfrm>
            <a:off x="5653765" y="1926508"/>
            <a:ext cx="5950860" cy="3932425"/>
          </a:xfrm>
          <a:prstGeom prst="roundRect">
            <a:avLst>
              <a:gd name="adj" fmla="val 13178"/>
            </a:avLst>
          </a:prstGeom>
          <a:solidFill>
            <a:schemeClr val="accent4"/>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342900" marR="0" lvl="0" indent="-342900" algn="l" defTabSz="914400" rtl="0" eaLnBrk="1" fontAlgn="auto" latinLnBrk="0" hangingPunct="1">
              <a:lnSpc>
                <a:spcPct val="110000"/>
              </a:lnSpc>
              <a:spcBef>
                <a:spcPts val="0"/>
              </a:spcBef>
              <a:spcAft>
                <a:spcPts val="0"/>
              </a:spcAft>
              <a:buClrTx/>
              <a:buSzTx/>
              <a:buFontTx/>
              <a:buAutoNum type="arabicPeriod"/>
              <a:tabLst/>
              <a:defRPr/>
            </a:pPr>
            <a:r>
              <a:rPr kumimoji="0" lang="en-GB" sz="1600" b="0" i="0" u="none" strike="noStrike" kern="1200" cap="none" spc="0" normalizeH="0" baseline="0" noProof="0">
                <a:ln>
                  <a:noFill/>
                </a:ln>
                <a:effectLst/>
                <a:uLnTx/>
                <a:uFillTx/>
                <a:latin typeface="Franklin Gothic Demi" panose="020B0703020102020204" pitchFamily="34" charset="0"/>
                <a:ea typeface="+mn-ea"/>
                <a:cs typeface="Segoe UI"/>
              </a:rPr>
              <a:t>Customisability: </a:t>
            </a:r>
            <a:r>
              <a:rPr kumimoji="0" lang="en-GB" sz="1600" b="0" i="0" u="none" strike="noStrike" kern="1200" cap="none" spc="0" normalizeH="0" baseline="0" noProof="0">
                <a:ln>
                  <a:noFill/>
                </a:ln>
                <a:effectLst/>
                <a:uLnTx/>
                <a:uFillTx/>
                <a:latin typeface="Franklin Gothic Demi" panose="020B0703020102020204" pitchFamily="34" charset="0"/>
                <a:ea typeface="+mn-ea"/>
                <a:cs typeface="+mn-cs"/>
              </a:rPr>
              <a:t> </a:t>
            </a:r>
            <a:r>
              <a:rPr kumimoji="0" lang="en-GB" sz="1600" b="0" i="0" u="none" strike="noStrike" kern="1200" cap="none" spc="0" normalizeH="0" baseline="0" noProof="0">
                <a:ln>
                  <a:noFill/>
                </a:ln>
                <a:effectLst/>
                <a:uLnTx/>
                <a:uFillTx/>
                <a:latin typeface="Franklin Gothic Book"/>
                <a:ea typeface="+mn-ea"/>
                <a:cs typeface="+mn-cs"/>
              </a:rPr>
              <a:t>Our services are tailored to meet the specific needs of our customers.</a:t>
            </a:r>
            <a:endParaRPr kumimoji="0" lang="en-GB" sz="1800" b="0" i="0" u="none" strike="noStrike" kern="1200" cap="none" spc="0" normalizeH="0" baseline="0" noProof="0">
              <a:ln>
                <a:noFill/>
              </a:ln>
              <a:effectLst/>
              <a:uLnTx/>
              <a:uFillTx/>
              <a:latin typeface="Franklin Gothic Book"/>
              <a:ea typeface="+mn-ea"/>
              <a:cs typeface="Segoe UI"/>
            </a:endParaRPr>
          </a:p>
          <a:p>
            <a:pPr marL="342900" marR="0" lvl="0" indent="-342900" algn="l" defTabSz="914400" rtl="0" eaLnBrk="1" fontAlgn="auto" latinLnBrk="0" hangingPunct="1">
              <a:lnSpc>
                <a:spcPct val="110000"/>
              </a:lnSpc>
              <a:spcBef>
                <a:spcPts val="0"/>
              </a:spcBef>
              <a:spcAft>
                <a:spcPts val="0"/>
              </a:spcAft>
              <a:buClrTx/>
              <a:buSzTx/>
              <a:buFontTx/>
              <a:buAutoNum type="arabicPeriod"/>
              <a:tabLst/>
              <a:defRPr/>
            </a:pPr>
            <a:endParaRPr kumimoji="0" lang="en-GB" sz="1600" b="1" i="0" u="none" strike="noStrike" kern="1200" cap="none" spc="0" normalizeH="0" baseline="0" noProof="0">
              <a:ln>
                <a:noFill/>
              </a:ln>
              <a:effectLst/>
              <a:uLnTx/>
              <a:uFillTx/>
              <a:latin typeface="Segoe UI"/>
              <a:ea typeface="+mn-ea"/>
              <a:cs typeface="Segoe UI"/>
            </a:endParaRPr>
          </a:p>
          <a:p>
            <a:pPr marL="342900" marR="0" lvl="0" indent="-342900" algn="l" defTabSz="914400" rtl="0" eaLnBrk="1" fontAlgn="auto" latinLnBrk="0" hangingPunct="1">
              <a:lnSpc>
                <a:spcPct val="110000"/>
              </a:lnSpc>
              <a:spcBef>
                <a:spcPts val="0"/>
              </a:spcBef>
              <a:spcAft>
                <a:spcPts val="0"/>
              </a:spcAft>
              <a:buClrTx/>
              <a:buSzTx/>
              <a:buFontTx/>
              <a:buAutoNum type="arabicPeriod"/>
              <a:tabLst/>
              <a:defRPr/>
            </a:pPr>
            <a:r>
              <a:rPr kumimoji="0" lang="en-GB" sz="1600" b="0" i="0" u="none" strike="noStrike" kern="1200" cap="none" spc="0" normalizeH="0" baseline="0" noProof="0">
                <a:ln>
                  <a:noFill/>
                </a:ln>
                <a:effectLst/>
                <a:uLnTx/>
                <a:uFillTx/>
                <a:latin typeface="Franklin Gothic Demi" panose="020B0703020102020204" pitchFamily="34" charset="0"/>
                <a:ea typeface="+mn-ea"/>
                <a:cs typeface="Segoe UI"/>
              </a:rPr>
              <a:t>Security</a:t>
            </a:r>
            <a:r>
              <a:rPr kumimoji="0" lang="en-GB" sz="1600" b="0" i="0" u="none" strike="noStrike" kern="1200" cap="none" spc="0" normalizeH="0" baseline="0" noProof="0">
                <a:ln>
                  <a:noFill/>
                </a:ln>
                <a:effectLst/>
                <a:uLnTx/>
                <a:uFillTx/>
                <a:latin typeface="Franklin Gothic Demi" panose="020B0703020102020204" pitchFamily="34" charset="0"/>
                <a:ea typeface="+mn-ea"/>
                <a:cs typeface="+mn-cs"/>
              </a:rPr>
              <a:t>: </a:t>
            </a:r>
            <a:r>
              <a:rPr kumimoji="0" lang="en-GB" sz="1600" b="0" i="0" u="none" strike="noStrike" kern="1200" cap="none" spc="0" normalizeH="0" baseline="0" noProof="0">
                <a:ln>
                  <a:noFill/>
                </a:ln>
                <a:effectLst/>
                <a:uLnTx/>
                <a:uFillTx/>
                <a:latin typeface="Franklin Gothic Book"/>
                <a:ea typeface="+mn-ea"/>
                <a:cs typeface="+mn-cs"/>
              </a:rPr>
              <a:t>X-</a:t>
            </a:r>
            <a:r>
              <a:rPr kumimoji="0" lang="en-GB" sz="1600" b="0" i="0" u="none" strike="noStrike" kern="1200" cap="none" spc="0" normalizeH="0" baseline="0" noProof="0">
                <a:ln>
                  <a:noFill/>
                </a:ln>
                <a:effectLst/>
                <a:uLnTx/>
                <a:uFillTx/>
                <a:latin typeface="Franklin Gothic Book"/>
                <a:ea typeface="+mn-lt"/>
                <a:cs typeface="+mn-lt"/>
              </a:rPr>
              <a:t>Sign and Signom use strong identification methods and adhere to strict data security norms, including EIDAS regulations. This ensures absolute security and reliability of our customers' data.</a:t>
            </a:r>
            <a:br>
              <a:rPr kumimoji="0" lang="en-GB" sz="1600" b="0" i="0" u="none" strike="noStrike" kern="1200" cap="none" spc="0" normalizeH="0" baseline="0" noProof="0">
                <a:ln>
                  <a:noFill/>
                </a:ln>
                <a:effectLst/>
                <a:uLnTx/>
                <a:uFillTx/>
                <a:latin typeface="Franklin Gothic Book"/>
                <a:ea typeface="+mn-lt"/>
                <a:cs typeface="+mn-lt"/>
              </a:rPr>
            </a:br>
            <a:endParaRPr kumimoji="0" lang="en-GB" sz="1600" b="1" i="0" u="none" strike="noStrike" kern="1200" cap="none" spc="0" normalizeH="0" baseline="0" noProof="0">
              <a:ln>
                <a:noFill/>
              </a:ln>
              <a:effectLst/>
              <a:uLnTx/>
              <a:uFillTx/>
              <a:latin typeface="Franklin Gothic Book"/>
              <a:ea typeface="+mn-ea"/>
              <a:cs typeface="Segoe UI"/>
            </a:endParaRPr>
          </a:p>
          <a:p>
            <a:pPr marL="342900" marR="0" lvl="0" indent="-342900" algn="l" defTabSz="914400" rtl="0" eaLnBrk="1" fontAlgn="auto" latinLnBrk="0" hangingPunct="1">
              <a:lnSpc>
                <a:spcPct val="110000"/>
              </a:lnSpc>
              <a:spcBef>
                <a:spcPts val="0"/>
              </a:spcBef>
              <a:spcAft>
                <a:spcPts val="0"/>
              </a:spcAft>
              <a:buClrTx/>
              <a:buSzTx/>
              <a:buFontTx/>
              <a:buAutoNum type="arabicPeriod"/>
              <a:tabLst/>
              <a:defRPr/>
            </a:pPr>
            <a:r>
              <a:rPr kumimoji="0" lang="en-GB" sz="1600" b="0" i="0" u="none" strike="noStrike" kern="1200" cap="none" spc="0" normalizeH="0" baseline="0" noProof="0">
                <a:ln>
                  <a:noFill/>
                </a:ln>
                <a:effectLst/>
                <a:uLnTx/>
                <a:uFillTx/>
                <a:latin typeface="Franklin Gothic Demi" panose="020B0703020102020204" pitchFamily="34" charset="0"/>
                <a:ea typeface="+mn-ea"/>
                <a:cs typeface="Segoe UI"/>
              </a:rPr>
              <a:t>Scalability: </a:t>
            </a:r>
            <a:r>
              <a:rPr kumimoji="0" lang="en-GB" sz="1600" b="0" i="0" u="none" strike="noStrike" kern="1200" cap="none" spc="0" normalizeH="0" baseline="0" noProof="0">
                <a:ln>
                  <a:noFill/>
                </a:ln>
                <a:effectLst/>
                <a:uLnTx/>
                <a:uFillTx/>
                <a:latin typeface="Franklin Gothic Book"/>
                <a:ea typeface="+mn-ea"/>
                <a:cs typeface="Segoe UI"/>
              </a:rPr>
              <a:t>Our</a:t>
            </a:r>
            <a:r>
              <a:rPr kumimoji="0" lang="en-GB" sz="1600" b="0" i="0" u="none" strike="noStrike" kern="1200" cap="none" spc="0" normalizeH="0" baseline="0" noProof="0">
                <a:ln>
                  <a:noFill/>
                </a:ln>
                <a:effectLst/>
                <a:uLnTx/>
                <a:uFillTx/>
                <a:latin typeface="Franklin Gothic Book"/>
                <a:ea typeface="+mn-ea"/>
                <a:cs typeface="+mn-cs"/>
              </a:rPr>
              <a:t> services are suitable </a:t>
            </a:r>
            <a:r>
              <a:rPr kumimoji="0" lang="en-GB" sz="1600" b="0" i="0" u="none" strike="noStrike" kern="1200" cap="none" spc="0" normalizeH="0" baseline="0" noProof="0">
                <a:ln>
                  <a:noFill/>
                </a:ln>
                <a:effectLst/>
                <a:uLnTx/>
                <a:uFillTx/>
                <a:latin typeface="Franklin Gothic Book"/>
                <a:ea typeface="+mn-lt"/>
                <a:cs typeface="+mn-lt"/>
              </a:rPr>
              <a:t>for both small and large organisations. Signom can adapt to and grow with the customer's business, offering extensive integration opportunities even in the most complex organisational structures and signature processes. </a:t>
            </a:r>
            <a:endParaRPr kumimoji="0" lang="en-GB" sz="1800" b="0" i="0" u="none" strike="noStrike" kern="1200" cap="none" spc="0" normalizeH="0" baseline="0" noProof="0">
              <a:ln>
                <a:noFill/>
              </a:ln>
              <a:effectLst/>
              <a:uLnTx/>
              <a:uFillTx/>
              <a:latin typeface="Franklin Gothic Book"/>
              <a:ea typeface="+mn-ea"/>
              <a:cs typeface="+mn-cs"/>
            </a:endParaRPr>
          </a:p>
        </p:txBody>
      </p:sp>
      <p:pic>
        <p:nvPicPr>
          <p:cNvPr id="8" name="Kuva 7">
            <a:extLst>
              <a:ext uri="{FF2B5EF4-FFF2-40B4-BE49-F238E27FC236}">
                <a16:creationId xmlns:a16="http://schemas.microsoft.com/office/drawing/2014/main" id="{596E8345-2196-1A41-D687-7D7EC31DEBDA}"/>
              </a:ext>
            </a:extLst>
          </p:cNvPr>
          <p:cNvPicPr>
            <a:picLocks noChangeAspect="1"/>
          </p:cNvPicPr>
          <p:nvPr/>
        </p:nvPicPr>
        <p:blipFill>
          <a:blip r:embed="rId3"/>
          <a:srcRect/>
          <a:stretch/>
        </p:blipFill>
        <p:spPr>
          <a:xfrm>
            <a:off x="10616314" y="478259"/>
            <a:ext cx="961137" cy="965142"/>
          </a:xfrm>
          <a:prstGeom prst="rect">
            <a:avLst/>
          </a:prstGeom>
        </p:spPr>
      </p:pic>
      <p:grpSp>
        <p:nvGrpSpPr>
          <p:cNvPr id="2" name="Ryhmä 1">
            <a:extLst>
              <a:ext uri="{FF2B5EF4-FFF2-40B4-BE49-F238E27FC236}">
                <a16:creationId xmlns:a16="http://schemas.microsoft.com/office/drawing/2014/main" id="{78D6217C-D053-10B4-B8B3-CC2C79135B97}"/>
              </a:ext>
            </a:extLst>
          </p:cNvPr>
          <p:cNvGrpSpPr/>
          <p:nvPr/>
        </p:nvGrpSpPr>
        <p:grpSpPr>
          <a:xfrm>
            <a:off x="8768003" y="552660"/>
            <a:ext cx="1712016" cy="292387"/>
            <a:chOff x="6908971" y="552660"/>
            <a:chExt cx="1712016" cy="292387"/>
          </a:xfrm>
        </p:grpSpPr>
        <p:sp>
          <p:nvSpPr>
            <p:cNvPr id="3" name="Pyöristetty suorakulmio 8">
              <a:extLst>
                <a:ext uri="{FF2B5EF4-FFF2-40B4-BE49-F238E27FC236}">
                  <a16:creationId xmlns:a16="http://schemas.microsoft.com/office/drawing/2014/main" id="{BB0FF621-8A40-50D8-7C8F-1F245838015C}"/>
                </a:ext>
              </a:extLst>
            </p:cNvPr>
            <p:cNvSpPr/>
            <p:nvPr/>
          </p:nvSpPr>
          <p:spPr>
            <a:xfrm>
              <a:off x="6908971" y="552660"/>
              <a:ext cx="1712016" cy="292387"/>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9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4" name="Tekstiruutu 3">
              <a:extLst>
                <a:ext uri="{FF2B5EF4-FFF2-40B4-BE49-F238E27FC236}">
                  <a16:creationId xmlns:a16="http://schemas.microsoft.com/office/drawing/2014/main" id="{51349C57-35D0-7F4D-3AD7-C298CFBD9251}"/>
                </a:ext>
              </a:extLst>
            </p:cNvPr>
            <p:cNvSpPr txBox="1"/>
            <p:nvPr/>
          </p:nvSpPr>
          <p:spPr>
            <a:xfrm>
              <a:off x="6929567" y="573389"/>
              <a:ext cx="1671324"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a:ln>
                    <a:noFill/>
                  </a:ln>
                  <a:solidFill>
                    <a:srgbClr val="171717"/>
                  </a:solidFill>
                  <a:effectLst/>
                  <a:uLnTx/>
                  <a:uFillTx/>
                  <a:latin typeface="Franklin Gothic Demi" panose="020B0603020102020204" pitchFamily="34" charset="0"/>
                  <a:ea typeface="+mn-ea"/>
                  <a:cs typeface="+mn-cs"/>
                </a:rPr>
                <a:t>Business applications </a:t>
              </a:r>
              <a:endParaRPr kumimoji="0" lang="fi-FI" sz="1100" b="0" i="0" u="none" strike="noStrike" kern="1200" cap="none" spc="0" normalizeH="0" baseline="0" noProof="0">
                <a:ln>
                  <a:noFill/>
                </a:ln>
                <a:solidFill>
                  <a:srgbClr val="171717"/>
                </a:solidFill>
                <a:effectLst/>
                <a:uLnTx/>
                <a:uFillTx/>
                <a:latin typeface="Franklin Gothic Demi" panose="020B0603020102020204" pitchFamily="34" charset="0"/>
                <a:ea typeface="+mn-ea"/>
                <a:cs typeface="+mn-cs"/>
              </a:endParaRPr>
            </a:p>
          </p:txBody>
        </p:sp>
      </p:grpSp>
    </p:spTree>
    <p:extLst>
      <p:ext uri="{BB962C8B-B14F-4D97-AF65-F5344CB8AC3E}">
        <p14:creationId xmlns:p14="http://schemas.microsoft.com/office/powerpoint/2010/main" val="32185204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AFD0AEC-AA1B-DC29-FBCD-471B107A9375}"/>
              </a:ext>
            </a:extLst>
          </p:cNvPr>
          <p:cNvSpPr>
            <a:spLocks noGrp="1"/>
          </p:cNvSpPr>
          <p:nvPr>
            <p:ph type="title"/>
          </p:nvPr>
        </p:nvSpPr>
        <p:spPr/>
        <p:txBody>
          <a:bodyPr/>
          <a:lstStyle/>
          <a:p>
            <a:r>
              <a:rPr lang="da-DK" err="1">
                <a:solidFill>
                  <a:schemeClr val="tx1"/>
                </a:solidFill>
              </a:rPr>
              <a:t>Some</a:t>
            </a:r>
            <a:r>
              <a:rPr lang="da-DK">
                <a:solidFill>
                  <a:schemeClr val="tx1"/>
                </a:solidFill>
              </a:rPr>
              <a:t> of </a:t>
            </a:r>
            <a:r>
              <a:rPr lang="da-DK" err="1">
                <a:solidFill>
                  <a:schemeClr val="tx1"/>
                </a:solidFill>
              </a:rPr>
              <a:t>our</a:t>
            </a:r>
            <a:r>
              <a:rPr lang="da-DK">
                <a:solidFill>
                  <a:schemeClr val="tx1"/>
                </a:solidFill>
              </a:rPr>
              <a:t> </a:t>
            </a:r>
            <a:r>
              <a:rPr lang="da-DK" err="1">
                <a:solidFill>
                  <a:schemeClr val="tx1"/>
                </a:solidFill>
              </a:rPr>
              <a:t>customers</a:t>
            </a:r>
            <a:endParaRPr lang="da-DK">
              <a:solidFill>
                <a:schemeClr val="tx1"/>
              </a:solidFill>
            </a:endParaRPr>
          </a:p>
        </p:txBody>
      </p:sp>
      <p:pic>
        <p:nvPicPr>
          <p:cNvPr id="4" name="Picture 3">
            <a:extLst>
              <a:ext uri="{FF2B5EF4-FFF2-40B4-BE49-F238E27FC236}">
                <a16:creationId xmlns:a16="http://schemas.microsoft.com/office/drawing/2014/main" id="{AFCFBD1F-FABA-1A19-38BF-4B27DA99DB3A}"/>
              </a:ext>
            </a:extLst>
          </p:cNvPr>
          <p:cNvPicPr>
            <a:picLocks noChangeAspect="1"/>
          </p:cNvPicPr>
          <p:nvPr/>
        </p:nvPicPr>
        <p:blipFill>
          <a:blip r:embed="rId2"/>
          <a:stretch>
            <a:fillRect/>
          </a:stretch>
        </p:blipFill>
        <p:spPr>
          <a:xfrm>
            <a:off x="554338" y="2578298"/>
            <a:ext cx="1674819" cy="1674819"/>
          </a:xfrm>
          <a:prstGeom prst="rect">
            <a:avLst/>
          </a:prstGeom>
        </p:spPr>
      </p:pic>
      <p:pic>
        <p:nvPicPr>
          <p:cNvPr id="5" name="Picture 4">
            <a:extLst>
              <a:ext uri="{FF2B5EF4-FFF2-40B4-BE49-F238E27FC236}">
                <a16:creationId xmlns:a16="http://schemas.microsoft.com/office/drawing/2014/main" id="{174FC6DD-7090-217B-58AC-13626E6E3A3B}"/>
              </a:ext>
            </a:extLst>
          </p:cNvPr>
          <p:cNvPicPr>
            <a:picLocks noChangeAspect="1"/>
          </p:cNvPicPr>
          <p:nvPr/>
        </p:nvPicPr>
        <p:blipFill>
          <a:blip r:embed="rId3"/>
          <a:stretch>
            <a:fillRect/>
          </a:stretch>
        </p:blipFill>
        <p:spPr>
          <a:xfrm>
            <a:off x="1053868" y="2010788"/>
            <a:ext cx="726456" cy="726456"/>
          </a:xfrm>
          <a:prstGeom prst="rect">
            <a:avLst/>
          </a:prstGeom>
        </p:spPr>
      </p:pic>
      <p:pic>
        <p:nvPicPr>
          <p:cNvPr id="7" name="Picture 6">
            <a:extLst>
              <a:ext uri="{FF2B5EF4-FFF2-40B4-BE49-F238E27FC236}">
                <a16:creationId xmlns:a16="http://schemas.microsoft.com/office/drawing/2014/main" id="{1C075E3F-C8FC-D85C-6DEB-B6537F64D586}"/>
              </a:ext>
            </a:extLst>
          </p:cNvPr>
          <p:cNvPicPr>
            <a:picLocks noChangeAspect="1"/>
          </p:cNvPicPr>
          <p:nvPr/>
        </p:nvPicPr>
        <p:blipFill>
          <a:blip r:embed="rId4"/>
          <a:stretch>
            <a:fillRect/>
          </a:stretch>
        </p:blipFill>
        <p:spPr>
          <a:xfrm>
            <a:off x="2999499" y="2178545"/>
            <a:ext cx="2360787" cy="397061"/>
          </a:xfrm>
          <a:prstGeom prst="rect">
            <a:avLst/>
          </a:prstGeom>
        </p:spPr>
      </p:pic>
      <p:pic>
        <p:nvPicPr>
          <p:cNvPr id="8" name="Picture 7">
            <a:extLst>
              <a:ext uri="{FF2B5EF4-FFF2-40B4-BE49-F238E27FC236}">
                <a16:creationId xmlns:a16="http://schemas.microsoft.com/office/drawing/2014/main" id="{7458C128-E98F-2F10-3740-DE28F7794E3F}"/>
              </a:ext>
            </a:extLst>
          </p:cNvPr>
          <p:cNvPicPr>
            <a:picLocks noChangeAspect="1"/>
          </p:cNvPicPr>
          <p:nvPr/>
        </p:nvPicPr>
        <p:blipFill>
          <a:blip r:embed="rId5"/>
          <a:stretch>
            <a:fillRect/>
          </a:stretch>
        </p:blipFill>
        <p:spPr>
          <a:xfrm>
            <a:off x="2777007" y="3212535"/>
            <a:ext cx="778991" cy="421421"/>
          </a:xfrm>
          <a:prstGeom prst="rect">
            <a:avLst/>
          </a:prstGeom>
        </p:spPr>
      </p:pic>
      <p:pic>
        <p:nvPicPr>
          <p:cNvPr id="9" name="Picture 8">
            <a:extLst>
              <a:ext uri="{FF2B5EF4-FFF2-40B4-BE49-F238E27FC236}">
                <a16:creationId xmlns:a16="http://schemas.microsoft.com/office/drawing/2014/main" id="{AD3FA0DA-568F-0367-DAA9-2582E74964D9}"/>
              </a:ext>
            </a:extLst>
          </p:cNvPr>
          <p:cNvPicPr>
            <a:picLocks noChangeAspect="1"/>
          </p:cNvPicPr>
          <p:nvPr/>
        </p:nvPicPr>
        <p:blipFill>
          <a:blip r:embed="rId6"/>
          <a:stretch>
            <a:fillRect/>
          </a:stretch>
        </p:blipFill>
        <p:spPr>
          <a:xfrm>
            <a:off x="666157" y="4340903"/>
            <a:ext cx="1224279" cy="384686"/>
          </a:xfrm>
          <a:prstGeom prst="rect">
            <a:avLst/>
          </a:prstGeom>
        </p:spPr>
      </p:pic>
      <p:pic>
        <p:nvPicPr>
          <p:cNvPr id="12" name="Picture 11">
            <a:extLst>
              <a:ext uri="{FF2B5EF4-FFF2-40B4-BE49-F238E27FC236}">
                <a16:creationId xmlns:a16="http://schemas.microsoft.com/office/drawing/2014/main" id="{664F9D7C-A8DE-99C4-4EF1-D3F088F0DB39}"/>
              </a:ext>
            </a:extLst>
          </p:cNvPr>
          <p:cNvPicPr>
            <a:picLocks noChangeAspect="1"/>
          </p:cNvPicPr>
          <p:nvPr/>
        </p:nvPicPr>
        <p:blipFill>
          <a:blip r:embed="rId7"/>
          <a:stretch>
            <a:fillRect/>
          </a:stretch>
        </p:blipFill>
        <p:spPr>
          <a:xfrm>
            <a:off x="3995641" y="3160662"/>
            <a:ext cx="1322558" cy="384686"/>
          </a:xfrm>
          <a:prstGeom prst="rect">
            <a:avLst/>
          </a:prstGeom>
        </p:spPr>
      </p:pic>
      <p:pic>
        <p:nvPicPr>
          <p:cNvPr id="13" name="Picture 12">
            <a:extLst>
              <a:ext uri="{FF2B5EF4-FFF2-40B4-BE49-F238E27FC236}">
                <a16:creationId xmlns:a16="http://schemas.microsoft.com/office/drawing/2014/main" id="{7BE7B6F8-D4BE-F4EF-8015-3670015A4201}"/>
              </a:ext>
            </a:extLst>
          </p:cNvPr>
          <p:cNvPicPr>
            <a:picLocks noChangeAspect="1"/>
          </p:cNvPicPr>
          <p:nvPr/>
        </p:nvPicPr>
        <p:blipFill>
          <a:blip r:embed="rId8"/>
          <a:stretch>
            <a:fillRect/>
          </a:stretch>
        </p:blipFill>
        <p:spPr>
          <a:xfrm>
            <a:off x="4121736" y="4136883"/>
            <a:ext cx="1166946" cy="793695"/>
          </a:xfrm>
          <a:prstGeom prst="rect">
            <a:avLst/>
          </a:prstGeom>
        </p:spPr>
      </p:pic>
      <p:pic>
        <p:nvPicPr>
          <p:cNvPr id="14" name="Picture 13">
            <a:extLst>
              <a:ext uri="{FF2B5EF4-FFF2-40B4-BE49-F238E27FC236}">
                <a16:creationId xmlns:a16="http://schemas.microsoft.com/office/drawing/2014/main" id="{EFFAE1D7-A9E1-B95D-BC89-B53C9F7A85B3}"/>
              </a:ext>
            </a:extLst>
          </p:cNvPr>
          <p:cNvPicPr>
            <a:picLocks noChangeAspect="1"/>
          </p:cNvPicPr>
          <p:nvPr/>
        </p:nvPicPr>
        <p:blipFill>
          <a:blip r:embed="rId9"/>
          <a:stretch>
            <a:fillRect/>
          </a:stretch>
        </p:blipFill>
        <p:spPr>
          <a:xfrm>
            <a:off x="1943727" y="5450143"/>
            <a:ext cx="2110585" cy="325845"/>
          </a:xfrm>
          <a:prstGeom prst="rect">
            <a:avLst/>
          </a:prstGeom>
        </p:spPr>
      </p:pic>
      <p:pic>
        <p:nvPicPr>
          <p:cNvPr id="15" name="Picture 11" descr="Icon&#10;&#10;Description automatically generated">
            <a:extLst>
              <a:ext uri="{FF2B5EF4-FFF2-40B4-BE49-F238E27FC236}">
                <a16:creationId xmlns:a16="http://schemas.microsoft.com/office/drawing/2014/main" id="{891D2488-B67E-2068-7F4C-255B319C6EC9}"/>
              </a:ext>
            </a:extLst>
          </p:cNvPr>
          <p:cNvPicPr>
            <a:picLocks noChangeAspect="1"/>
          </p:cNvPicPr>
          <p:nvPr/>
        </p:nvPicPr>
        <p:blipFill>
          <a:blip r:embed="rId10"/>
          <a:stretch>
            <a:fillRect/>
          </a:stretch>
        </p:blipFill>
        <p:spPr>
          <a:xfrm>
            <a:off x="2775612" y="4156839"/>
            <a:ext cx="771723" cy="773262"/>
          </a:xfrm>
          <a:prstGeom prst="rect">
            <a:avLst/>
          </a:prstGeom>
        </p:spPr>
      </p:pic>
      <p:pic>
        <p:nvPicPr>
          <p:cNvPr id="6" name="Kuva 5">
            <a:extLst>
              <a:ext uri="{FF2B5EF4-FFF2-40B4-BE49-F238E27FC236}">
                <a16:creationId xmlns:a16="http://schemas.microsoft.com/office/drawing/2014/main" id="{51D679C2-D2EF-1E63-0232-5C7635A4D726}"/>
              </a:ext>
            </a:extLst>
          </p:cNvPr>
          <p:cNvPicPr>
            <a:picLocks noChangeAspect="1"/>
          </p:cNvPicPr>
          <p:nvPr/>
        </p:nvPicPr>
        <p:blipFill>
          <a:blip r:embed="rId11"/>
          <a:srcRect/>
          <a:stretch/>
        </p:blipFill>
        <p:spPr>
          <a:xfrm>
            <a:off x="10616314" y="478259"/>
            <a:ext cx="961137" cy="965142"/>
          </a:xfrm>
          <a:prstGeom prst="rect">
            <a:avLst/>
          </a:prstGeom>
        </p:spPr>
      </p:pic>
      <p:sp>
        <p:nvSpPr>
          <p:cNvPr id="20" name="Kuvan paikkamerkki 19">
            <a:extLst>
              <a:ext uri="{FF2B5EF4-FFF2-40B4-BE49-F238E27FC236}">
                <a16:creationId xmlns:a16="http://schemas.microsoft.com/office/drawing/2014/main" id="{CC73ED0D-576B-00CC-0004-97D10123E8E1}"/>
              </a:ext>
            </a:extLst>
          </p:cNvPr>
          <p:cNvSpPr>
            <a:spLocks noGrp="1"/>
          </p:cNvSpPr>
          <p:nvPr>
            <p:ph type="pic" sz="quarter" idx="14"/>
          </p:nvPr>
        </p:nvSpPr>
        <p:spPr/>
        <p:txBody>
          <a:bodyPr/>
          <a:lstStyle/>
          <a:p>
            <a:endParaRPr lang="en-FI"/>
          </a:p>
        </p:txBody>
      </p:sp>
      <p:pic>
        <p:nvPicPr>
          <p:cNvPr id="22" name="Kuvan paikkamerkki 10" descr="Kuva, joka sisältää kohteen henkilö, sisä-, kansa&#10;&#10;Kuvaus luotu automaattisesti">
            <a:extLst>
              <a:ext uri="{FF2B5EF4-FFF2-40B4-BE49-F238E27FC236}">
                <a16:creationId xmlns:a16="http://schemas.microsoft.com/office/drawing/2014/main" id="{EA148DC2-60CB-2A48-1524-6E312CB466E1}"/>
              </a:ext>
            </a:extLst>
          </p:cNvPr>
          <p:cNvPicPr>
            <a:picLocks noChangeAspect="1"/>
          </p:cNvPicPr>
          <p:nvPr/>
        </p:nvPicPr>
        <p:blipFill>
          <a:blip r:embed="rId12"/>
          <a:srcRect t="760" b="760"/>
          <a:stretch>
            <a:fillRect/>
          </a:stretch>
        </p:blipFill>
        <p:spPr>
          <a:xfrm>
            <a:off x="6884101" y="-990"/>
            <a:ext cx="6325499" cy="6858000"/>
          </a:xfrm>
          <a:custGeom>
            <a:avLst/>
            <a:gdLst>
              <a:gd name="connsiteX0" fmla="*/ 4444291 w 6325499"/>
              <a:gd name="connsiteY0" fmla="*/ 6302927 h 6858000"/>
              <a:gd name="connsiteX1" fmla="*/ 4444291 w 6325499"/>
              <a:gd name="connsiteY1" fmla="*/ 6313451 h 6858000"/>
              <a:gd name="connsiteX2" fmla="*/ 4404080 w 6325499"/>
              <a:gd name="connsiteY2" fmla="*/ 6354536 h 6858000"/>
              <a:gd name="connsiteX3" fmla="*/ 4376571 w 6325499"/>
              <a:gd name="connsiteY3" fmla="*/ 6334003 h 6858000"/>
              <a:gd name="connsiteX4" fmla="*/ 4376553 w 6325499"/>
              <a:gd name="connsiteY4" fmla="*/ 6334003 h 6858000"/>
              <a:gd name="connsiteX5" fmla="*/ 4424713 w 6325499"/>
              <a:gd name="connsiteY5" fmla="*/ 6303976 h 6858000"/>
              <a:gd name="connsiteX6" fmla="*/ 4007709 w 6325499"/>
              <a:gd name="connsiteY6" fmla="*/ 6234980 h 6858000"/>
              <a:gd name="connsiteX7" fmla="*/ 4059048 w 6325499"/>
              <a:gd name="connsiteY7" fmla="*/ 6292385 h 6858000"/>
              <a:gd name="connsiteX8" fmla="*/ 4007709 w 6325499"/>
              <a:gd name="connsiteY8" fmla="*/ 6349789 h 6858000"/>
              <a:gd name="connsiteX9" fmla="*/ 3956905 w 6325499"/>
              <a:gd name="connsiteY9" fmla="*/ 6292385 h 6858000"/>
              <a:gd name="connsiteX10" fmla="*/ 4007709 w 6325499"/>
              <a:gd name="connsiteY10" fmla="*/ 6234980 h 6858000"/>
              <a:gd name="connsiteX11" fmla="*/ 4214621 w 6325499"/>
              <a:gd name="connsiteY11" fmla="*/ 6234464 h 6858000"/>
              <a:gd name="connsiteX12" fmla="*/ 4267014 w 6325499"/>
              <a:gd name="connsiteY12" fmla="*/ 6292918 h 6858000"/>
              <a:gd name="connsiteX13" fmla="*/ 4214621 w 6325499"/>
              <a:gd name="connsiteY13" fmla="*/ 6351372 h 6858000"/>
              <a:gd name="connsiteX14" fmla="*/ 4161709 w 6325499"/>
              <a:gd name="connsiteY14" fmla="*/ 6292918 h 6858000"/>
              <a:gd name="connsiteX15" fmla="*/ 4214621 w 6325499"/>
              <a:gd name="connsiteY15" fmla="*/ 6234464 h 6858000"/>
              <a:gd name="connsiteX16" fmla="*/ 4484501 w 6325499"/>
              <a:gd name="connsiteY16" fmla="*/ 6201291 h 6858000"/>
              <a:gd name="connsiteX17" fmla="*/ 4561243 w 6325499"/>
              <a:gd name="connsiteY17" fmla="*/ 6378767 h 6858000"/>
              <a:gd name="connsiteX18" fmla="*/ 4557545 w 6325499"/>
              <a:gd name="connsiteY18" fmla="*/ 6387194 h 6858000"/>
              <a:gd name="connsiteX19" fmla="*/ 4514155 w 6325499"/>
              <a:gd name="connsiteY19" fmla="*/ 6418270 h 6858000"/>
              <a:gd name="connsiteX20" fmla="*/ 4495630 w 6325499"/>
              <a:gd name="connsiteY20" fmla="*/ 6415639 h 6858000"/>
              <a:gd name="connsiteX21" fmla="*/ 4495630 w 6325499"/>
              <a:gd name="connsiteY21" fmla="*/ 6453559 h 6858000"/>
              <a:gd name="connsiteX22" fmla="*/ 4519442 w 6325499"/>
              <a:gd name="connsiteY22" fmla="*/ 6456190 h 6858000"/>
              <a:gd name="connsiteX23" fmla="*/ 4604115 w 6325499"/>
              <a:gd name="connsiteY23" fmla="*/ 6385096 h 6858000"/>
              <a:gd name="connsiteX24" fmla="*/ 4678731 w 6325499"/>
              <a:gd name="connsiteY24" fmla="*/ 6201291 h 6858000"/>
              <a:gd name="connsiteX25" fmla="*/ 4629517 w 6325499"/>
              <a:gd name="connsiteY25" fmla="*/ 6201291 h 6858000"/>
              <a:gd name="connsiteX26" fmla="*/ 4584537 w 6325499"/>
              <a:gd name="connsiteY26" fmla="*/ 6331905 h 6858000"/>
              <a:gd name="connsiteX27" fmla="*/ 4533733 w 6325499"/>
              <a:gd name="connsiteY27" fmla="*/ 6201291 h 6858000"/>
              <a:gd name="connsiteX28" fmla="*/ 4533715 w 6325499"/>
              <a:gd name="connsiteY28" fmla="*/ 6201291 h 6858000"/>
              <a:gd name="connsiteX29" fmla="*/ 4007709 w 6325499"/>
              <a:gd name="connsiteY29" fmla="*/ 6197593 h 6858000"/>
              <a:gd name="connsiteX30" fmla="*/ 3911925 w 6325499"/>
              <a:gd name="connsiteY30" fmla="*/ 6292385 h 6858000"/>
              <a:gd name="connsiteX31" fmla="*/ 4007709 w 6325499"/>
              <a:gd name="connsiteY31" fmla="*/ 6387176 h 6858000"/>
              <a:gd name="connsiteX32" fmla="*/ 4104028 w 6325499"/>
              <a:gd name="connsiteY32" fmla="*/ 6292385 h 6858000"/>
              <a:gd name="connsiteX33" fmla="*/ 4007709 w 6325499"/>
              <a:gd name="connsiteY33" fmla="*/ 6197593 h 6858000"/>
              <a:gd name="connsiteX34" fmla="*/ 4405670 w 6325499"/>
              <a:gd name="connsiteY34" fmla="*/ 6197575 h 6858000"/>
              <a:gd name="connsiteX35" fmla="*/ 4323641 w 6325499"/>
              <a:gd name="connsiteY35" fmla="*/ 6268153 h 6858000"/>
              <a:gd name="connsiteX36" fmla="*/ 4323641 w 6325499"/>
              <a:gd name="connsiteY36" fmla="*/ 6268171 h 6858000"/>
              <a:gd name="connsiteX37" fmla="*/ 4364924 w 6325499"/>
              <a:gd name="connsiteY37" fmla="*/ 6272384 h 6858000"/>
              <a:gd name="connsiteX38" fmla="*/ 4405134 w 6325499"/>
              <a:gd name="connsiteY38" fmla="*/ 6234464 h 6858000"/>
              <a:gd name="connsiteX39" fmla="*/ 4442701 w 6325499"/>
              <a:gd name="connsiteY39" fmla="*/ 6271851 h 6858000"/>
              <a:gd name="connsiteX40" fmla="*/ 4442701 w 6325499"/>
              <a:gd name="connsiteY40" fmla="*/ 6275531 h 6858000"/>
              <a:gd name="connsiteX41" fmla="*/ 4422069 w 6325499"/>
              <a:gd name="connsiteY41" fmla="*/ 6276580 h 6858000"/>
              <a:gd name="connsiteX42" fmla="*/ 4332627 w 6325499"/>
              <a:gd name="connsiteY42" fmla="*/ 6337149 h 6858000"/>
              <a:gd name="connsiteX43" fmla="*/ 4391898 w 6325499"/>
              <a:gd name="connsiteY43" fmla="*/ 6387176 h 6858000"/>
              <a:gd name="connsiteX44" fmla="*/ 4445881 w 6325499"/>
              <a:gd name="connsiteY44" fmla="*/ 6356101 h 6858000"/>
              <a:gd name="connsiteX45" fmla="*/ 4445881 w 6325499"/>
              <a:gd name="connsiteY45" fmla="*/ 6383478 h 6858000"/>
              <a:gd name="connsiteX46" fmla="*/ 4487163 w 6325499"/>
              <a:gd name="connsiteY46" fmla="*/ 6383478 h 6858000"/>
              <a:gd name="connsiteX47" fmla="*/ 4487163 w 6325499"/>
              <a:gd name="connsiteY47" fmla="*/ 6277096 h 6858000"/>
              <a:gd name="connsiteX48" fmla="*/ 4405670 w 6325499"/>
              <a:gd name="connsiteY48" fmla="*/ 6197575 h 6858000"/>
              <a:gd name="connsiteX49" fmla="*/ 3584935 w 6325499"/>
              <a:gd name="connsiteY49" fmla="*/ 6137557 h 6858000"/>
              <a:gd name="connsiteX50" fmla="*/ 3560069 w 6325499"/>
              <a:gd name="connsiteY50" fmla="*/ 6201291 h 6858000"/>
              <a:gd name="connsiteX51" fmla="*/ 3502388 w 6325499"/>
              <a:gd name="connsiteY51" fmla="*/ 6201291 h 6858000"/>
              <a:gd name="connsiteX52" fmla="*/ 3502388 w 6325499"/>
              <a:gd name="connsiteY52" fmla="*/ 6239211 h 6858000"/>
              <a:gd name="connsiteX53" fmla="*/ 3545778 w 6325499"/>
              <a:gd name="connsiteY53" fmla="*/ 6239211 h 6858000"/>
              <a:gd name="connsiteX54" fmla="*/ 3535721 w 6325499"/>
              <a:gd name="connsiteY54" fmla="*/ 6263958 h 6858000"/>
              <a:gd name="connsiteX55" fmla="*/ 3521430 w 6325499"/>
              <a:gd name="connsiteY55" fmla="*/ 6322945 h 6858000"/>
              <a:gd name="connsiteX56" fmla="*/ 3589169 w 6325499"/>
              <a:gd name="connsiteY56" fmla="*/ 6387194 h 6858000"/>
              <a:gd name="connsiteX57" fmla="*/ 3634685 w 6325499"/>
              <a:gd name="connsiteY57" fmla="*/ 6376136 h 6858000"/>
              <a:gd name="connsiteX58" fmla="*/ 3624109 w 6325499"/>
              <a:gd name="connsiteY58" fmla="*/ 6342429 h 6858000"/>
              <a:gd name="connsiteX59" fmla="*/ 3594474 w 6325499"/>
              <a:gd name="connsiteY59" fmla="*/ 6350323 h 6858000"/>
              <a:gd name="connsiteX60" fmla="*/ 3564839 w 6325499"/>
              <a:gd name="connsiteY60" fmla="*/ 6320296 h 6858000"/>
              <a:gd name="connsiteX61" fmla="*/ 3573842 w 6325499"/>
              <a:gd name="connsiteY61" fmla="*/ 6278696 h 6858000"/>
              <a:gd name="connsiteX62" fmla="*/ 3589186 w 6325499"/>
              <a:gd name="connsiteY62" fmla="*/ 6239193 h 6858000"/>
              <a:gd name="connsiteX63" fmla="*/ 3638329 w 6325499"/>
              <a:gd name="connsiteY63" fmla="*/ 6239193 h 6858000"/>
              <a:gd name="connsiteX64" fmla="*/ 3685953 w 6325499"/>
              <a:gd name="connsiteY64" fmla="*/ 6383496 h 6858000"/>
              <a:gd name="connsiteX65" fmla="*/ 3739400 w 6325499"/>
              <a:gd name="connsiteY65" fmla="*/ 6383496 h 6858000"/>
              <a:gd name="connsiteX66" fmla="*/ 3774323 w 6325499"/>
              <a:gd name="connsiteY66" fmla="*/ 6247620 h 6858000"/>
              <a:gd name="connsiteX67" fmla="*/ 3808728 w 6325499"/>
              <a:gd name="connsiteY67" fmla="*/ 6383496 h 6858000"/>
              <a:gd name="connsiteX68" fmla="*/ 3860586 w 6325499"/>
              <a:gd name="connsiteY68" fmla="*/ 6383496 h 6858000"/>
              <a:gd name="connsiteX69" fmla="*/ 3920910 w 6325499"/>
              <a:gd name="connsiteY69" fmla="*/ 6201273 h 6858000"/>
              <a:gd name="connsiteX70" fmla="*/ 3874876 w 6325499"/>
              <a:gd name="connsiteY70" fmla="*/ 6201273 h 6858000"/>
              <a:gd name="connsiteX71" fmla="*/ 3834666 w 6325499"/>
              <a:gd name="connsiteY71" fmla="*/ 6339265 h 6858000"/>
              <a:gd name="connsiteX72" fmla="*/ 3802386 w 6325499"/>
              <a:gd name="connsiteY72" fmla="*/ 6201273 h 6858000"/>
              <a:gd name="connsiteX73" fmla="*/ 3745759 w 6325499"/>
              <a:gd name="connsiteY73" fmla="*/ 6201273 h 6858000"/>
              <a:gd name="connsiteX74" fmla="*/ 3713480 w 6325499"/>
              <a:gd name="connsiteY74" fmla="*/ 6339265 h 6858000"/>
              <a:gd name="connsiteX75" fmla="*/ 3673270 w 6325499"/>
              <a:gd name="connsiteY75" fmla="*/ 6201273 h 6858000"/>
              <a:gd name="connsiteX76" fmla="*/ 3603995 w 6325499"/>
              <a:gd name="connsiteY76" fmla="*/ 6201273 h 6858000"/>
              <a:gd name="connsiteX77" fmla="*/ 3623574 w 6325499"/>
              <a:gd name="connsiteY77" fmla="*/ 6152828 h 6858000"/>
              <a:gd name="connsiteX78" fmla="*/ 4264353 w 6325499"/>
              <a:gd name="connsiteY78" fmla="*/ 6120188 h 6858000"/>
              <a:gd name="connsiteX79" fmla="*/ 4264353 w 6325499"/>
              <a:gd name="connsiteY79" fmla="*/ 6226571 h 6858000"/>
              <a:gd name="connsiteX80" fmla="*/ 4207726 w 6325499"/>
              <a:gd name="connsiteY80" fmla="*/ 6197611 h 6858000"/>
              <a:gd name="connsiteX81" fmla="*/ 4116711 w 6325499"/>
              <a:gd name="connsiteY81" fmla="*/ 6292936 h 6858000"/>
              <a:gd name="connsiteX82" fmla="*/ 4116729 w 6325499"/>
              <a:gd name="connsiteY82" fmla="*/ 6292918 h 6858000"/>
              <a:gd name="connsiteX83" fmla="*/ 4207743 w 6325499"/>
              <a:gd name="connsiteY83" fmla="*/ 6387194 h 6858000"/>
              <a:gd name="connsiteX84" fmla="*/ 4266478 w 6325499"/>
              <a:gd name="connsiteY84" fmla="*/ 6358234 h 6858000"/>
              <a:gd name="connsiteX85" fmla="*/ 4266478 w 6325499"/>
              <a:gd name="connsiteY85" fmla="*/ 6383514 h 6858000"/>
              <a:gd name="connsiteX86" fmla="*/ 4308279 w 6325499"/>
              <a:gd name="connsiteY86" fmla="*/ 6383514 h 6858000"/>
              <a:gd name="connsiteX87" fmla="*/ 4308279 w 6325499"/>
              <a:gd name="connsiteY87" fmla="*/ 6120188 h 6858000"/>
              <a:gd name="connsiteX88" fmla="*/ 657472 w 6325499"/>
              <a:gd name="connsiteY88" fmla="*/ 0 h 6858000"/>
              <a:gd name="connsiteX89" fmla="*/ 5668027 w 6325499"/>
              <a:gd name="connsiteY89" fmla="*/ 0 h 6858000"/>
              <a:gd name="connsiteX90" fmla="*/ 6325499 w 6325499"/>
              <a:gd name="connsiteY90" fmla="*/ 657472 h 6858000"/>
              <a:gd name="connsiteX91" fmla="*/ 6325499 w 6325499"/>
              <a:gd name="connsiteY91" fmla="*/ 6200528 h 6858000"/>
              <a:gd name="connsiteX92" fmla="*/ 5668027 w 6325499"/>
              <a:gd name="connsiteY92" fmla="*/ 6858000 h 6858000"/>
              <a:gd name="connsiteX93" fmla="*/ 657472 w 6325499"/>
              <a:gd name="connsiteY93" fmla="*/ 6858000 h 6858000"/>
              <a:gd name="connsiteX94" fmla="*/ 0 w 6325499"/>
              <a:gd name="connsiteY94" fmla="*/ 6200528 h 6858000"/>
              <a:gd name="connsiteX95" fmla="*/ 0 w 6325499"/>
              <a:gd name="connsiteY95" fmla="*/ 657472 h 6858000"/>
              <a:gd name="connsiteX96" fmla="*/ 657472 w 6325499"/>
              <a:gd name="connsiteY9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6325499" h="6858000">
                <a:moveTo>
                  <a:pt x="4444291" y="6302927"/>
                </a:moveTo>
                <a:lnTo>
                  <a:pt x="4444291" y="6313451"/>
                </a:lnTo>
                <a:cubicBezTo>
                  <a:pt x="4444291" y="6332403"/>
                  <a:pt x="4427892" y="6354536"/>
                  <a:pt x="4404080" y="6354536"/>
                </a:cubicBezTo>
                <a:cubicBezTo>
                  <a:pt x="4389272" y="6354536"/>
                  <a:pt x="4376571" y="6348225"/>
                  <a:pt x="4376571" y="6334003"/>
                </a:cubicBezTo>
                <a:lnTo>
                  <a:pt x="4376553" y="6334003"/>
                </a:lnTo>
                <a:cubicBezTo>
                  <a:pt x="4376553" y="6313985"/>
                  <a:pt x="4402491" y="6305558"/>
                  <a:pt x="4424713" y="6303976"/>
                </a:cubicBezTo>
                <a:close/>
                <a:moveTo>
                  <a:pt x="4007709" y="6234980"/>
                </a:moveTo>
                <a:cubicBezTo>
                  <a:pt x="4038398" y="6234980"/>
                  <a:pt x="4059048" y="6260793"/>
                  <a:pt x="4059048" y="6292385"/>
                </a:cubicBezTo>
                <a:cubicBezTo>
                  <a:pt x="4059048" y="6323976"/>
                  <a:pt x="4038934" y="6349789"/>
                  <a:pt x="4007709" y="6349789"/>
                </a:cubicBezTo>
                <a:cubicBezTo>
                  <a:pt x="3976483" y="6349789"/>
                  <a:pt x="3956905" y="6323976"/>
                  <a:pt x="3956905" y="6292385"/>
                </a:cubicBezTo>
                <a:cubicBezTo>
                  <a:pt x="3956905" y="6260793"/>
                  <a:pt x="3977019" y="6234980"/>
                  <a:pt x="4007709" y="6234980"/>
                </a:cubicBezTo>
                <a:close/>
                <a:moveTo>
                  <a:pt x="4214621" y="6234464"/>
                </a:moveTo>
                <a:cubicBezTo>
                  <a:pt x="4247418" y="6234464"/>
                  <a:pt x="4267014" y="6259744"/>
                  <a:pt x="4267014" y="6292918"/>
                </a:cubicBezTo>
                <a:cubicBezTo>
                  <a:pt x="4267014" y="6326091"/>
                  <a:pt x="4246900" y="6351372"/>
                  <a:pt x="4214621" y="6351372"/>
                </a:cubicBezTo>
                <a:cubicBezTo>
                  <a:pt x="4182342" y="6351372"/>
                  <a:pt x="4161709" y="6323460"/>
                  <a:pt x="4161709" y="6292918"/>
                </a:cubicBezTo>
                <a:cubicBezTo>
                  <a:pt x="4161709" y="6261327"/>
                  <a:pt x="4181824" y="6234464"/>
                  <a:pt x="4214621" y="6234464"/>
                </a:cubicBezTo>
                <a:close/>
                <a:moveTo>
                  <a:pt x="4484501" y="6201291"/>
                </a:moveTo>
                <a:lnTo>
                  <a:pt x="4561243" y="6378767"/>
                </a:lnTo>
                <a:lnTo>
                  <a:pt x="4557545" y="6387194"/>
                </a:lnTo>
                <a:cubicBezTo>
                  <a:pt x="4548542" y="6407212"/>
                  <a:pt x="4536913" y="6418270"/>
                  <a:pt x="4514155" y="6418270"/>
                </a:cubicBezTo>
                <a:cubicBezTo>
                  <a:pt x="4508331" y="6418270"/>
                  <a:pt x="4501454" y="6417221"/>
                  <a:pt x="4495630" y="6415639"/>
                </a:cubicBezTo>
                <a:lnTo>
                  <a:pt x="4495630" y="6453559"/>
                </a:lnTo>
                <a:cubicBezTo>
                  <a:pt x="4503044" y="6455657"/>
                  <a:pt x="4510439" y="6456190"/>
                  <a:pt x="4519442" y="6456190"/>
                </a:cubicBezTo>
                <a:cubicBezTo>
                  <a:pt x="4561779" y="6456190"/>
                  <a:pt x="4587716" y="6425114"/>
                  <a:pt x="4604115" y="6385096"/>
                </a:cubicBezTo>
                <a:lnTo>
                  <a:pt x="4678731" y="6201291"/>
                </a:lnTo>
                <a:lnTo>
                  <a:pt x="4629517" y="6201291"/>
                </a:lnTo>
                <a:lnTo>
                  <a:pt x="4584537" y="6331905"/>
                </a:lnTo>
                <a:lnTo>
                  <a:pt x="4533733" y="6201291"/>
                </a:lnTo>
                <a:lnTo>
                  <a:pt x="4533715" y="6201291"/>
                </a:lnTo>
                <a:close/>
                <a:moveTo>
                  <a:pt x="4007709" y="6197593"/>
                </a:moveTo>
                <a:cubicBezTo>
                  <a:pt x="3955833" y="6197593"/>
                  <a:pt x="3911925" y="6236562"/>
                  <a:pt x="3911925" y="6292385"/>
                </a:cubicBezTo>
                <a:cubicBezTo>
                  <a:pt x="3911925" y="6348207"/>
                  <a:pt x="3956369" y="6387176"/>
                  <a:pt x="4007709" y="6387176"/>
                </a:cubicBezTo>
                <a:cubicBezTo>
                  <a:pt x="4059048" y="6387176"/>
                  <a:pt x="4104028" y="6348207"/>
                  <a:pt x="4104028" y="6292385"/>
                </a:cubicBezTo>
                <a:cubicBezTo>
                  <a:pt x="4104028" y="6236562"/>
                  <a:pt x="4059584" y="6197593"/>
                  <a:pt x="4007709" y="6197593"/>
                </a:cubicBezTo>
                <a:close/>
                <a:moveTo>
                  <a:pt x="4405670" y="6197575"/>
                </a:moveTo>
                <a:cubicBezTo>
                  <a:pt x="4360154" y="6197575"/>
                  <a:pt x="4326285" y="6224953"/>
                  <a:pt x="4323641" y="6268153"/>
                </a:cubicBezTo>
                <a:lnTo>
                  <a:pt x="4323641" y="6268171"/>
                </a:lnTo>
                <a:lnTo>
                  <a:pt x="4364924" y="6272384"/>
                </a:lnTo>
                <a:cubicBezTo>
                  <a:pt x="4366514" y="6248687"/>
                  <a:pt x="4381322" y="6234464"/>
                  <a:pt x="4405134" y="6234464"/>
                </a:cubicBezTo>
                <a:cubicBezTo>
                  <a:pt x="4428946" y="6234464"/>
                  <a:pt x="4442701" y="6248687"/>
                  <a:pt x="4442701" y="6271851"/>
                </a:cubicBezTo>
                <a:lnTo>
                  <a:pt x="4442701" y="6275531"/>
                </a:lnTo>
                <a:lnTo>
                  <a:pt x="4422069" y="6276580"/>
                </a:lnTo>
                <a:cubicBezTo>
                  <a:pt x="4378143" y="6279211"/>
                  <a:pt x="4332627" y="6296598"/>
                  <a:pt x="4332627" y="6337149"/>
                </a:cubicBezTo>
                <a:cubicBezTo>
                  <a:pt x="4332627" y="6369274"/>
                  <a:pt x="4358028" y="6387176"/>
                  <a:pt x="4391898" y="6387176"/>
                </a:cubicBezTo>
                <a:cubicBezTo>
                  <a:pt x="4417299" y="6387176"/>
                  <a:pt x="4439521" y="6374003"/>
                  <a:pt x="4445881" y="6356101"/>
                </a:cubicBezTo>
                <a:lnTo>
                  <a:pt x="4445881" y="6383478"/>
                </a:lnTo>
                <a:lnTo>
                  <a:pt x="4487163" y="6383478"/>
                </a:lnTo>
                <a:lnTo>
                  <a:pt x="4487163" y="6277096"/>
                </a:lnTo>
                <a:cubicBezTo>
                  <a:pt x="4487163" y="6226535"/>
                  <a:pt x="4451186" y="6197575"/>
                  <a:pt x="4405670" y="6197575"/>
                </a:cubicBezTo>
                <a:close/>
                <a:moveTo>
                  <a:pt x="3584935" y="6137557"/>
                </a:moveTo>
                <a:lnTo>
                  <a:pt x="3560069" y="6201291"/>
                </a:lnTo>
                <a:lnTo>
                  <a:pt x="3502388" y="6201291"/>
                </a:lnTo>
                <a:lnTo>
                  <a:pt x="3502388" y="6239211"/>
                </a:lnTo>
                <a:lnTo>
                  <a:pt x="3545778" y="6239211"/>
                </a:lnTo>
                <a:lnTo>
                  <a:pt x="3535721" y="6263958"/>
                </a:lnTo>
                <a:cubicBezTo>
                  <a:pt x="3526200" y="6287656"/>
                  <a:pt x="3521430" y="6307674"/>
                  <a:pt x="3521430" y="6322945"/>
                </a:cubicBezTo>
                <a:cubicBezTo>
                  <a:pt x="3521430" y="6361398"/>
                  <a:pt x="3549476" y="6387194"/>
                  <a:pt x="3589169" y="6387194"/>
                </a:cubicBezTo>
                <a:cubicBezTo>
                  <a:pt x="3603459" y="6387194"/>
                  <a:pt x="3621984" y="6382981"/>
                  <a:pt x="3634685" y="6376136"/>
                </a:cubicBezTo>
                <a:lnTo>
                  <a:pt x="3624109" y="6342429"/>
                </a:lnTo>
                <a:cubicBezTo>
                  <a:pt x="3617768" y="6345594"/>
                  <a:pt x="3603995" y="6350323"/>
                  <a:pt x="3594474" y="6350323"/>
                </a:cubicBezTo>
                <a:cubicBezTo>
                  <a:pt x="3578075" y="6350323"/>
                  <a:pt x="3564839" y="6340314"/>
                  <a:pt x="3564839" y="6320296"/>
                </a:cubicBezTo>
                <a:cubicBezTo>
                  <a:pt x="3564839" y="6307122"/>
                  <a:pt x="3568018" y="6293967"/>
                  <a:pt x="3573842" y="6278696"/>
                </a:cubicBezTo>
                <a:lnTo>
                  <a:pt x="3589186" y="6239193"/>
                </a:lnTo>
                <a:lnTo>
                  <a:pt x="3638329" y="6239193"/>
                </a:lnTo>
                <a:lnTo>
                  <a:pt x="3685953" y="6383496"/>
                </a:lnTo>
                <a:lnTo>
                  <a:pt x="3739400" y="6383496"/>
                </a:lnTo>
                <a:lnTo>
                  <a:pt x="3774323" y="6247620"/>
                </a:lnTo>
                <a:lnTo>
                  <a:pt x="3808728" y="6383496"/>
                </a:lnTo>
                <a:lnTo>
                  <a:pt x="3860586" y="6383496"/>
                </a:lnTo>
                <a:lnTo>
                  <a:pt x="3920910" y="6201273"/>
                </a:lnTo>
                <a:lnTo>
                  <a:pt x="3874876" y="6201273"/>
                </a:lnTo>
                <a:lnTo>
                  <a:pt x="3834666" y="6339265"/>
                </a:lnTo>
                <a:lnTo>
                  <a:pt x="3802386" y="6201273"/>
                </a:lnTo>
                <a:lnTo>
                  <a:pt x="3745759" y="6201273"/>
                </a:lnTo>
                <a:lnTo>
                  <a:pt x="3713480" y="6339265"/>
                </a:lnTo>
                <a:lnTo>
                  <a:pt x="3673270" y="6201273"/>
                </a:lnTo>
                <a:lnTo>
                  <a:pt x="3603995" y="6201273"/>
                </a:lnTo>
                <a:lnTo>
                  <a:pt x="3623574" y="6152828"/>
                </a:lnTo>
                <a:close/>
                <a:moveTo>
                  <a:pt x="4264353" y="6120188"/>
                </a:moveTo>
                <a:lnTo>
                  <a:pt x="4264353" y="6226571"/>
                </a:lnTo>
                <a:cubicBezTo>
                  <a:pt x="4253242" y="6206037"/>
                  <a:pt x="4228376" y="6197611"/>
                  <a:pt x="4207726" y="6197611"/>
                </a:cubicBezTo>
                <a:cubicBezTo>
                  <a:pt x="4155332" y="6197611"/>
                  <a:pt x="4116711" y="6239744"/>
                  <a:pt x="4116711" y="6292936"/>
                </a:cubicBezTo>
                <a:lnTo>
                  <a:pt x="4116729" y="6292918"/>
                </a:lnTo>
                <a:cubicBezTo>
                  <a:pt x="4116729" y="6347158"/>
                  <a:pt x="4157476" y="6387194"/>
                  <a:pt x="4207743" y="6387194"/>
                </a:cubicBezTo>
                <a:cubicBezTo>
                  <a:pt x="4231019" y="6387194"/>
                  <a:pt x="4255367" y="6378767"/>
                  <a:pt x="4266478" y="6358234"/>
                </a:cubicBezTo>
                <a:lnTo>
                  <a:pt x="4266478" y="6383514"/>
                </a:lnTo>
                <a:lnTo>
                  <a:pt x="4308279" y="6383514"/>
                </a:lnTo>
                <a:lnTo>
                  <a:pt x="4308279" y="6120188"/>
                </a:lnTo>
                <a:close/>
                <a:moveTo>
                  <a:pt x="657472" y="0"/>
                </a:moveTo>
                <a:lnTo>
                  <a:pt x="5668027" y="0"/>
                </a:lnTo>
                <a:cubicBezTo>
                  <a:pt x="6031139" y="0"/>
                  <a:pt x="6325499" y="294360"/>
                  <a:pt x="6325499" y="657472"/>
                </a:cubicBezTo>
                <a:lnTo>
                  <a:pt x="6325499" y="6200528"/>
                </a:lnTo>
                <a:cubicBezTo>
                  <a:pt x="6325499" y="6563640"/>
                  <a:pt x="6031139" y="6858000"/>
                  <a:pt x="5668027" y="6858000"/>
                </a:cubicBezTo>
                <a:lnTo>
                  <a:pt x="657472" y="6858000"/>
                </a:lnTo>
                <a:cubicBezTo>
                  <a:pt x="294360" y="6858000"/>
                  <a:pt x="0" y="6563640"/>
                  <a:pt x="0" y="6200528"/>
                </a:cubicBezTo>
                <a:lnTo>
                  <a:pt x="0" y="657472"/>
                </a:lnTo>
                <a:cubicBezTo>
                  <a:pt x="0" y="294360"/>
                  <a:pt x="294360" y="0"/>
                  <a:pt x="657472" y="0"/>
                </a:cubicBezTo>
                <a:close/>
              </a:path>
            </a:pathLst>
          </a:custGeom>
          <a:solidFill>
            <a:schemeClr val="bg1"/>
          </a:solidFill>
        </p:spPr>
      </p:pic>
      <p:sp>
        <p:nvSpPr>
          <p:cNvPr id="2" name="Google Shape;754;p75">
            <a:extLst>
              <a:ext uri="{FF2B5EF4-FFF2-40B4-BE49-F238E27FC236}">
                <a16:creationId xmlns:a16="http://schemas.microsoft.com/office/drawing/2014/main" id="{B1CEB4D5-A807-25C5-583D-0BFCA365AA62}"/>
              </a:ext>
            </a:extLst>
          </p:cNvPr>
          <p:cNvSpPr/>
          <p:nvPr/>
        </p:nvSpPr>
        <p:spPr>
          <a:xfrm>
            <a:off x="5921385" y="2704473"/>
            <a:ext cx="4626162" cy="3162545"/>
          </a:xfrm>
          <a:prstGeom prst="roundRect">
            <a:avLst>
              <a:gd name="adj" fmla="val 13178"/>
            </a:avLst>
          </a:prstGeom>
          <a:solidFill>
            <a:schemeClr val="accent4"/>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nSpc>
                <a:spcPts val="1960"/>
              </a:lnSpc>
              <a:defRPr/>
            </a:pPr>
            <a:r>
              <a:rPr lang="en-GB" sz="1600" err="1">
                <a:solidFill>
                  <a:srgbClr val="171717"/>
                </a:solidFill>
                <a:latin typeface="Franklin Gothic Book"/>
              </a:rPr>
              <a:t>Signom's</a:t>
            </a:r>
            <a:r>
              <a:rPr lang="en-GB" sz="1600">
                <a:solidFill>
                  <a:srgbClr val="171717"/>
                </a:solidFill>
                <a:latin typeface="Franklin Gothic Book"/>
              </a:rPr>
              <a:t> customers include e.g. financial sector companies as well as trade and energy sector operators, as the solution is suitable for signing large and complex contracts and documents</a:t>
            </a:r>
            <a:r>
              <a:rPr kumimoji="0" lang="en-GB" sz="1600" b="0" i="0" u="none" strike="noStrike" kern="1200" cap="none" spc="0" normalizeH="0" baseline="0" noProof="0">
                <a:ln>
                  <a:noFill/>
                </a:ln>
                <a:solidFill>
                  <a:srgbClr val="171717"/>
                </a:solidFill>
                <a:effectLst/>
                <a:uLnTx/>
                <a:uFillTx/>
                <a:latin typeface="Franklin Gothic Book"/>
                <a:ea typeface="+mn-ea"/>
                <a:cs typeface="+mn-cs"/>
              </a:rPr>
              <a:t>.</a:t>
            </a:r>
            <a:r>
              <a:rPr lang="en-GB" sz="1600">
                <a:solidFill>
                  <a:srgbClr val="171717"/>
                </a:solidFill>
                <a:latin typeface="Franklin Gothic Book"/>
              </a:rPr>
              <a:t> </a:t>
            </a:r>
          </a:p>
          <a:p>
            <a:pPr>
              <a:lnSpc>
                <a:spcPts val="1960"/>
              </a:lnSpc>
              <a:defRPr/>
            </a:pPr>
            <a:endParaRPr lang="en-GB" sz="1600">
              <a:solidFill>
                <a:srgbClr val="171717"/>
              </a:solidFill>
              <a:latin typeface="Franklin Gothic Book"/>
            </a:endParaRPr>
          </a:p>
          <a:p>
            <a:pPr>
              <a:lnSpc>
                <a:spcPts val="1960"/>
              </a:lnSpc>
              <a:defRPr/>
            </a:pPr>
            <a:r>
              <a:rPr lang="en-GB" sz="1600">
                <a:solidFill>
                  <a:srgbClr val="171717"/>
                </a:solidFill>
                <a:latin typeface="Franklin Gothic Book"/>
              </a:rPr>
              <a:t>The </a:t>
            </a:r>
            <a:r>
              <a:rPr kumimoji="0" lang="en-GB" sz="1600" b="0" i="0" u="none" strike="noStrike" kern="1200" cap="none" spc="0" normalizeH="0" baseline="0" noProof="0">
                <a:ln>
                  <a:noFill/>
                </a:ln>
                <a:solidFill>
                  <a:srgbClr val="171717"/>
                </a:solidFill>
                <a:effectLst/>
                <a:uLnTx/>
                <a:uFillTx/>
                <a:latin typeface="Franklin Gothic Book"/>
                <a:ea typeface="+mn-ea"/>
                <a:cs typeface="+mn-cs"/>
              </a:rPr>
              <a:t>X-Sign</a:t>
            </a:r>
            <a:r>
              <a:rPr lang="en-GB" sz="1600">
                <a:solidFill>
                  <a:srgbClr val="171717"/>
                </a:solidFill>
                <a:latin typeface="Franklin Gothic Book"/>
              </a:rPr>
              <a:t> signature service is widely used by public administration actors, such as the largest cities, health and social care sector actors</a:t>
            </a:r>
            <a:r>
              <a:rPr kumimoji="0" lang="en-GB" sz="1600" b="0" i="0" u="none" strike="noStrike" kern="1200" cap="none" spc="0" normalizeH="0" baseline="0" noProof="0">
                <a:ln>
                  <a:noFill/>
                </a:ln>
                <a:solidFill>
                  <a:srgbClr val="171717"/>
                </a:solidFill>
                <a:effectLst/>
                <a:uLnTx/>
                <a:uFillTx/>
                <a:latin typeface="Franklin Gothic Book"/>
                <a:ea typeface="+mn-ea"/>
                <a:cs typeface="+mn-cs"/>
              </a:rPr>
              <a:t>, </a:t>
            </a:r>
            <a:r>
              <a:rPr lang="en-GB" sz="1600">
                <a:solidFill>
                  <a:srgbClr val="171717"/>
                </a:solidFill>
                <a:latin typeface="Franklin Gothic Book"/>
              </a:rPr>
              <a:t>and national signature services </a:t>
            </a:r>
            <a:r>
              <a:rPr kumimoji="0" lang="en-GB" sz="1600" b="0" i="0" u="none" strike="noStrike" kern="1200" cap="none" spc="0" normalizeH="0" baseline="0" noProof="0">
                <a:ln>
                  <a:noFill/>
                </a:ln>
                <a:solidFill>
                  <a:srgbClr val="171717"/>
                </a:solidFill>
                <a:effectLst/>
                <a:uLnTx/>
                <a:uFillTx/>
                <a:latin typeface="Franklin Gothic Book"/>
                <a:ea typeface="+mn-ea"/>
                <a:cs typeface="+mn-cs"/>
              </a:rPr>
              <a:t>(</a:t>
            </a:r>
            <a:r>
              <a:rPr lang="en-GB" sz="1600">
                <a:solidFill>
                  <a:srgbClr val="171717"/>
                </a:solidFill>
                <a:latin typeface="Franklin Gothic Book"/>
              </a:rPr>
              <a:t>e</a:t>
            </a:r>
            <a:r>
              <a:rPr kumimoji="0" lang="en-GB" sz="1600" b="0" i="0" u="none" strike="noStrike" kern="1200" cap="none" spc="0" normalizeH="0" baseline="0" noProof="0">
                <a:ln>
                  <a:noFill/>
                </a:ln>
                <a:solidFill>
                  <a:srgbClr val="171717"/>
                </a:solidFill>
                <a:effectLst/>
                <a:uLnTx/>
                <a:uFillTx/>
                <a:latin typeface="Franklin Gothic Book"/>
                <a:ea typeface="+mn-ea"/>
                <a:cs typeface="+mn-cs"/>
              </a:rPr>
              <a:t>.</a:t>
            </a:r>
            <a:r>
              <a:rPr lang="en-GB" sz="1600">
                <a:solidFill>
                  <a:srgbClr val="171717"/>
                </a:solidFill>
                <a:latin typeface="Franklin Gothic Book"/>
              </a:rPr>
              <a:t>g., </a:t>
            </a:r>
            <a:r>
              <a:rPr lang="en-GB" sz="1600" err="1">
                <a:solidFill>
                  <a:srgbClr val="171717"/>
                </a:solidFill>
                <a:latin typeface="Franklin Gothic Book"/>
              </a:rPr>
              <a:t>ePrescription</a:t>
            </a:r>
            <a:r>
              <a:rPr lang="en-GB" sz="1600">
                <a:solidFill>
                  <a:srgbClr val="171717"/>
                </a:solidFill>
                <a:latin typeface="Franklin Gothic Book"/>
              </a:rPr>
              <a:t> and the upcoming DVV's Stamp Service).</a:t>
            </a:r>
            <a:endParaRPr lang="en-GB" sz="1600"/>
          </a:p>
        </p:txBody>
      </p:sp>
      <p:pic>
        <p:nvPicPr>
          <p:cNvPr id="26" name="Kuva 25" descr="Kuva, joka sisältää kohteen logo&#10;&#10;Kuvaus luotu automaattisesti">
            <a:extLst>
              <a:ext uri="{FF2B5EF4-FFF2-40B4-BE49-F238E27FC236}">
                <a16:creationId xmlns:a16="http://schemas.microsoft.com/office/drawing/2014/main" id="{32CF153E-F49D-79A5-FA6E-EC2D4E2EDB1A}"/>
              </a:ext>
            </a:extLst>
          </p:cNvPr>
          <p:cNvPicPr>
            <a:picLocks noChangeAspect="1"/>
          </p:cNvPicPr>
          <p:nvPr/>
        </p:nvPicPr>
        <p:blipFill>
          <a:blip r:embed="rId11"/>
          <a:srcRect/>
          <a:stretch/>
        </p:blipFill>
        <p:spPr>
          <a:xfrm>
            <a:off x="10768714" y="630659"/>
            <a:ext cx="961137" cy="965142"/>
          </a:xfrm>
          <a:prstGeom prst="rect">
            <a:avLst/>
          </a:prstGeom>
        </p:spPr>
      </p:pic>
    </p:spTree>
    <p:extLst>
      <p:ext uri="{BB962C8B-B14F-4D97-AF65-F5344CB8AC3E}">
        <p14:creationId xmlns:p14="http://schemas.microsoft.com/office/powerpoint/2010/main" val="18119475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Kuva 8">
            <a:extLst>
              <a:ext uri="{FF2B5EF4-FFF2-40B4-BE49-F238E27FC236}">
                <a16:creationId xmlns:a16="http://schemas.microsoft.com/office/drawing/2014/main" id="{B92A6E69-0D62-9C76-A2D2-6F8471EED42B}"/>
              </a:ext>
            </a:extLst>
          </p:cNvPr>
          <p:cNvPicPr>
            <a:picLocks noChangeAspect="1"/>
          </p:cNvPicPr>
          <p:nvPr/>
        </p:nvPicPr>
        <p:blipFill>
          <a:blip r:embed="rId2"/>
          <a:srcRect t="58" b="58"/>
          <a:stretch/>
        </p:blipFill>
        <p:spPr>
          <a:xfrm>
            <a:off x="6436295" y="1800620"/>
            <a:ext cx="5168330" cy="2612885"/>
          </a:xfrm>
          <a:prstGeom prst="roundRect">
            <a:avLst>
              <a:gd name="adj" fmla="val 10024"/>
            </a:avLst>
          </a:prstGeom>
        </p:spPr>
      </p:pic>
      <p:sp>
        <p:nvSpPr>
          <p:cNvPr id="13" name="Afrundet rektangel 5">
            <a:extLst>
              <a:ext uri="{FF2B5EF4-FFF2-40B4-BE49-F238E27FC236}">
                <a16:creationId xmlns:a16="http://schemas.microsoft.com/office/drawing/2014/main" id="{65A36A19-A3BE-CF8A-ACD2-4F2E87D9911F}"/>
              </a:ext>
            </a:extLst>
          </p:cNvPr>
          <p:cNvSpPr/>
          <p:nvPr/>
        </p:nvSpPr>
        <p:spPr>
          <a:xfrm>
            <a:off x="587377" y="1796891"/>
            <a:ext cx="5400675" cy="3731270"/>
          </a:xfrm>
          <a:prstGeom prst="roundRect">
            <a:avLst>
              <a:gd name="adj" fmla="val 768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9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16" name="Titel 2">
            <a:extLst>
              <a:ext uri="{FF2B5EF4-FFF2-40B4-BE49-F238E27FC236}">
                <a16:creationId xmlns:a16="http://schemas.microsoft.com/office/drawing/2014/main" id="{2F22CB1F-6EA1-4022-1740-F87F35A78171}"/>
              </a:ext>
            </a:extLst>
          </p:cNvPr>
          <p:cNvSpPr txBox="1">
            <a:spLocks/>
          </p:cNvSpPr>
          <p:nvPr/>
        </p:nvSpPr>
        <p:spPr>
          <a:xfrm>
            <a:off x="587375" y="476250"/>
            <a:ext cx="8045879" cy="641470"/>
          </a:xfrm>
          <a:prstGeom prst="rect">
            <a:avLst/>
          </a:prstGeom>
        </p:spPr>
        <p:txBody>
          <a:bodyPr vert="horz" lIns="0" tIns="0" rIns="0" bIns="0" rtlCol="0" anchor="t" anchorCtr="0">
            <a:noAutofit/>
          </a:bodyPr>
          <a:lstStyle>
            <a:lvl1pPr algn="l" defTabSz="914400" rtl="0" eaLnBrk="1" latinLnBrk="0" hangingPunct="1">
              <a:lnSpc>
                <a:spcPts val="4320"/>
              </a:lnSpc>
              <a:spcBef>
                <a:spcPct val="0"/>
              </a:spcBef>
              <a:buNone/>
              <a:defRPr sz="3600" b="0" i="0" kern="1200">
                <a:solidFill>
                  <a:srgbClr val="171717"/>
                </a:solidFill>
                <a:latin typeface="Bookman Old Style" panose="02050604050505020204" pitchFamily="18" charset="0"/>
                <a:ea typeface="+mj-ea"/>
                <a:cs typeface="+mj-cs"/>
              </a:defRPr>
            </a:lvl1pPr>
          </a:lstStyle>
          <a:p>
            <a:pPr>
              <a:defRPr/>
            </a:pPr>
            <a:r>
              <a:rPr lang="da-DK">
                <a:solidFill>
                  <a:schemeClr val="tx1"/>
                </a:solidFill>
                <a:latin typeface="Bookman Old Style"/>
              </a:rPr>
              <a:t>Customer success stories</a:t>
            </a:r>
            <a:r>
              <a:rPr lang="en-GB">
                <a:solidFill>
                  <a:schemeClr val="tx1"/>
                </a:solidFill>
                <a:latin typeface="Bookman Old Style"/>
              </a:rPr>
              <a:t>: </a:t>
            </a:r>
            <a:br>
              <a:rPr lang="en-GB">
                <a:solidFill>
                  <a:schemeClr val="tx1"/>
                </a:solidFill>
                <a:latin typeface="Bookman Old Style"/>
              </a:rPr>
            </a:br>
            <a:r>
              <a:rPr lang="da-DK">
                <a:latin typeface="Bookman Old Style"/>
              </a:rPr>
              <a:t>ST</a:t>
            </a:r>
            <a:r>
              <a:rPr kumimoji="0" lang="da-DK" sz="3600" b="0" i="0" u="none" strike="noStrike" kern="1200" cap="none" spc="0" normalizeH="0" baseline="0" noProof="0">
                <a:ln>
                  <a:noFill/>
                </a:ln>
                <a:solidFill>
                  <a:srgbClr val="171717"/>
                </a:solidFill>
                <a:effectLst/>
                <a:uLnTx/>
                <a:uFillTx/>
                <a:latin typeface="Bookman Old Style"/>
                <a:ea typeface="+mj-ea"/>
                <a:cs typeface="+mj-cs"/>
              </a:rPr>
              <a:t> 1</a:t>
            </a:r>
            <a:endParaRPr kumimoji="0" lang="da-DK" sz="3600" b="0" i="0" u="none" strike="noStrike" kern="1200" cap="none" spc="0" normalizeH="0" baseline="0" noProof="0">
              <a:ln>
                <a:noFill/>
              </a:ln>
              <a:solidFill>
                <a:srgbClr val="171717"/>
              </a:solidFill>
              <a:effectLst/>
              <a:uLnTx/>
              <a:uFillTx/>
              <a:latin typeface="Bookman Old Style" panose="02050604050505020204" pitchFamily="18" charset="0"/>
              <a:ea typeface="+mj-ea"/>
              <a:cs typeface="+mj-cs"/>
            </a:endParaRPr>
          </a:p>
        </p:txBody>
      </p:sp>
      <p:sp>
        <p:nvSpPr>
          <p:cNvPr id="17" name="Sisällön paikkamerkki 43">
            <a:extLst>
              <a:ext uri="{FF2B5EF4-FFF2-40B4-BE49-F238E27FC236}">
                <a16:creationId xmlns:a16="http://schemas.microsoft.com/office/drawing/2014/main" id="{8E1D9216-CA9F-076B-5255-CBB242BF24A0}"/>
              </a:ext>
            </a:extLst>
          </p:cNvPr>
          <p:cNvSpPr>
            <a:spLocks noGrp="1"/>
          </p:cNvSpPr>
          <p:nvPr>
            <p:ph sz="quarter" idx="10"/>
          </p:nvPr>
        </p:nvSpPr>
        <p:spPr>
          <a:xfrm>
            <a:off x="1260388" y="2133868"/>
            <a:ext cx="4408513" cy="3196340"/>
          </a:xfrm>
        </p:spPr>
        <p:txBody>
          <a:bodyPr vert="horz" lIns="0" tIns="0" rIns="0" bIns="0" rtlCol="0" anchor="t">
            <a:noAutofit/>
          </a:bodyPr>
          <a:lstStyle/>
          <a:p>
            <a:r>
              <a:rPr lang="en-GB">
                <a:solidFill>
                  <a:schemeClr val="bg1"/>
                </a:solidFill>
                <a:latin typeface="Franklin Gothic Demi"/>
                <a:ea typeface="Yu Gothic Light"/>
              </a:rPr>
              <a:t>Streamlined Corporate Card Applications</a:t>
            </a:r>
          </a:p>
          <a:p>
            <a:endParaRPr lang="en-GB">
              <a:solidFill>
                <a:schemeClr val="bg1"/>
              </a:solidFill>
            </a:endParaRPr>
          </a:p>
          <a:p>
            <a:r>
              <a:rPr lang="en-GB">
                <a:solidFill>
                  <a:schemeClr val="bg1"/>
                </a:solidFill>
                <a:latin typeface="Franklin Gothic Book"/>
                <a:ea typeface="Yu Gothic Light"/>
              </a:rPr>
              <a:t>St1, receiving hundreds of mostly digital corporate card applications monthly, has automated and streamlined its process using Signom. This has eliminated unnecessary manual tasks, from identification and credit checks to automatic forwarding, account opening, and consolidated billing. Signom ensures no critical information is omitted and tailors automatic checks to the application and approval process.</a:t>
            </a:r>
          </a:p>
          <a:p>
            <a:endParaRPr lang="fi-FI" sz="1400">
              <a:solidFill>
                <a:schemeClr val="bg1"/>
              </a:solidFill>
            </a:endParaRPr>
          </a:p>
        </p:txBody>
      </p:sp>
      <p:sp>
        <p:nvSpPr>
          <p:cNvPr id="20" name="Tekstiruutu 19">
            <a:extLst>
              <a:ext uri="{FF2B5EF4-FFF2-40B4-BE49-F238E27FC236}">
                <a16:creationId xmlns:a16="http://schemas.microsoft.com/office/drawing/2014/main" id="{8D98C76F-1D06-1106-69EA-96A8FB803CDB}"/>
              </a:ext>
            </a:extLst>
          </p:cNvPr>
          <p:cNvSpPr txBox="1"/>
          <p:nvPr/>
        </p:nvSpPr>
        <p:spPr>
          <a:xfrm>
            <a:off x="6436293" y="4645219"/>
            <a:ext cx="3657408" cy="1261884"/>
          </a:xfrm>
          <a:prstGeom prst="rect">
            <a:avLst/>
          </a:prstGeom>
          <a:noFill/>
        </p:spPr>
        <p:txBody>
          <a:bodyPr wrap="square" lIns="91440" tIns="45720" rIns="91440" bIns="45720" anchor="t">
            <a:spAutoFit/>
          </a:bodyPr>
          <a:lstStyle/>
          <a:p>
            <a:pPr>
              <a:spcBef>
                <a:spcPts val="1200"/>
              </a:spcBef>
              <a:defRPr/>
            </a:pPr>
            <a:r>
              <a:rPr lang="da-DK" sz="1600">
                <a:latin typeface="Bookman Old Style"/>
              </a:rPr>
              <a:t>“I’m super happy about our cooperation and </a:t>
            </a:r>
            <a:r>
              <a:rPr lang="da-DK" sz="1600" i="1">
                <a:latin typeface="Bookman Old Style"/>
              </a:rPr>
              <a:t>t</a:t>
            </a:r>
            <a:r>
              <a:rPr lang="da-DK" sz="1600">
                <a:latin typeface="Bookman Old Style"/>
              </a:rPr>
              <a:t>woday’s proactive approach."</a:t>
            </a:r>
          </a:p>
          <a:p>
            <a:pPr>
              <a:spcBef>
                <a:spcPts val="1200"/>
              </a:spcBef>
              <a:defRPr/>
            </a:pPr>
            <a:endParaRPr lang="fi-FI" sz="1600">
              <a:latin typeface="Franklin Gothic Book"/>
            </a:endParaRPr>
          </a:p>
        </p:txBody>
      </p:sp>
      <p:pic>
        <p:nvPicPr>
          <p:cNvPr id="24" name="Grafik 59">
            <a:extLst>
              <a:ext uri="{FF2B5EF4-FFF2-40B4-BE49-F238E27FC236}">
                <a16:creationId xmlns:a16="http://schemas.microsoft.com/office/drawing/2014/main" id="{A9125217-1CF9-4CF9-740A-E81A8FF08675}"/>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825728" y="2117392"/>
            <a:ext cx="293397" cy="293397"/>
          </a:xfrm>
          <a:prstGeom prst="rect">
            <a:avLst/>
          </a:prstGeom>
        </p:spPr>
      </p:pic>
      <p:sp>
        <p:nvSpPr>
          <p:cNvPr id="2" name="Tekstiruutu 1">
            <a:extLst>
              <a:ext uri="{FF2B5EF4-FFF2-40B4-BE49-F238E27FC236}">
                <a16:creationId xmlns:a16="http://schemas.microsoft.com/office/drawing/2014/main" id="{DF6C108E-BBC9-EBE0-1FB5-39D21A9BE4E9}"/>
              </a:ext>
            </a:extLst>
          </p:cNvPr>
          <p:cNvSpPr txBox="1"/>
          <p:nvPr/>
        </p:nvSpPr>
        <p:spPr>
          <a:xfrm>
            <a:off x="9959336" y="5182267"/>
            <a:ext cx="1662219" cy="553998"/>
          </a:xfrm>
          <a:prstGeom prst="rect">
            <a:avLst/>
          </a:prstGeom>
          <a:noFill/>
        </p:spPr>
        <p:txBody>
          <a:bodyPr wrap="square" lIns="91440" tIns="45720" rIns="91440" bIns="45720" anchor="t">
            <a:spAutoFit/>
          </a:bodyPr>
          <a:lstStyle/>
          <a:p>
            <a:pPr>
              <a:defRPr/>
            </a:pPr>
            <a:r>
              <a:rPr lang="fi-FI" sz="1000" err="1">
                <a:solidFill>
                  <a:srgbClr val="1D1C1D"/>
                </a:solidFill>
                <a:latin typeface="Franklin Gothic Book"/>
              </a:rPr>
              <a:t>Tia</a:t>
            </a:r>
            <a:r>
              <a:rPr lang="fi-FI" sz="1000">
                <a:solidFill>
                  <a:srgbClr val="1D1C1D"/>
                </a:solidFill>
                <a:latin typeface="Franklin Gothic Book"/>
              </a:rPr>
              <a:t> Rytkönen</a:t>
            </a:r>
          </a:p>
          <a:p>
            <a:pPr>
              <a:defRPr/>
            </a:pPr>
            <a:r>
              <a:rPr lang="fi-FI" sz="1000">
                <a:ea typeface="+mn-lt"/>
                <a:cs typeface="+mn-lt"/>
              </a:rPr>
              <a:t>Direct and </a:t>
            </a:r>
            <a:r>
              <a:rPr lang="fi-FI" sz="1000" err="1">
                <a:ea typeface="+mn-lt"/>
                <a:cs typeface="+mn-lt"/>
              </a:rPr>
              <a:t>Corporate</a:t>
            </a:r>
            <a:r>
              <a:rPr lang="fi-FI" sz="1000">
                <a:ea typeface="+mn-lt"/>
                <a:cs typeface="+mn-lt"/>
              </a:rPr>
              <a:t> </a:t>
            </a:r>
            <a:r>
              <a:rPr lang="fi-FI" sz="1000" err="1">
                <a:ea typeface="+mn-lt"/>
                <a:cs typeface="+mn-lt"/>
              </a:rPr>
              <a:t>Sales</a:t>
            </a:r>
            <a:r>
              <a:rPr lang="fi-FI" sz="1000">
                <a:ea typeface="+mn-lt"/>
                <a:cs typeface="+mn-lt"/>
              </a:rPr>
              <a:t>, </a:t>
            </a:r>
            <a:endParaRPr lang="fi-FI" sz="1000"/>
          </a:p>
          <a:p>
            <a:pPr>
              <a:defRPr/>
            </a:pPr>
            <a:r>
              <a:rPr lang="fi-FI" sz="1000">
                <a:solidFill>
                  <a:srgbClr val="1D1C1D"/>
                </a:solidFill>
              </a:rPr>
              <a:t>ST1</a:t>
            </a:r>
          </a:p>
        </p:txBody>
      </p:sp>
      <p:pic>
        <p:nvPicPr>
          <p:cNvPr id="1026" name="Picture 2">
            <a:extLst>
              <a:ext uri="{FF2B5EF4-FFF2-40B4-BE49-F238E27FC236}">
                <a16:creationId xmlns:a16="http://schemas.microsoft.com/office/drawing/2014/main" id="{BBDE0BAA-040F-E1DB-3B6A-CA21B8EC77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34816" y="4645219"/>
            <a:ext cx="1065048" cy="515883"/>
          </a:xfrm>
          <a:prstGeom prst="rect">
            <a:avLst/>
          </a:prstGeom>
          <a:noFill/>
          <a:extLst>
            <a:ext uri="{909E8E84-426E-40DD-AFC4-6F175D3DCCD1}">
              <a14:hiddenFill xmlns:a14="http://schemas.microsoft.com/office/drawing/2010/main">
                <a:solidFill>
                  <a:srgbClr val="FFFFFF"/>
                </a:solidFill>
              </a14:hiddenFill>
            </a:ext>
          </a:extLst>
        </p:spPr>
      </p:pic>
      <p:pic>
        <p:nvPicPr>
          <p:cNvPr id="4" name="Kuva 3">
            <a:extLst>
              <a:ext uri="{FF2B5EF4-FFF2-40B4-BE49-F238E27FC236}">
                <a16:creationId xmlns:a16="http://schemas.microsoft.com/office/drawing/2014/main" id="{ABC3321E-35B2-2FDF-6B79-FFD640866055}"/>
              </a:ext>
            </a:extLst>
          </p:cNvPr>
          <p:cNvPicPr>
            <a:picLocks noChangeAspect="1"/>
          </p:cNvPicPr>
          <p:nvPr/>
        </p:nvPicPr>
        <p:blipFill>
          <a:blip r:embed="rId6"/>
          <a:srcRect/>
          <a:stretch/>
        </p:blipFill>
        <p:spPr>
          <a:xfrm>
            <a:off x="10616314" y="478259"/>
            <a:ext cx="961137" cy="965142"/>
          </a:xfrm>
          <a:prstGeom prst="rect">
            <a:avLst/>
          </a:prstGeom>
        </p:spPr>
      </p:pic>
    </p:spTree>
    <p:extLst>
      <p:ext uri="{BB962C8B-B14F-4D97-AF65-F5344CB8AC3E}">
        <p14:creationId xmlns:p14="http://schemas.microsoft.com/office/powerpoint/2010/main" val="27134464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M-logo | Kiinteistömaailma">
            <a:extLst>
              <a:ext uri="{FF2B5EF4-FFF2-40B4-BE49-F238E27FC236}">
                <a16:creationId xmlns:a16="http://schemas.microsoft.com/office/drawing/2014/main" id="{AD13BE42-5F5B-2FF6-67E5-5C36EA9B0B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74240" y="4645793"/>
            <a:ext cx="913305" cy="666747"/>
          </a:xfrm>
          <a:prstGeom prst="rect">
            <a:avLst/>
          </a:prstGeom>
          <a:noFill/>
          <a:extLst>
            <a:ext uri="{909E8E84-426E-40DD-AFC4-6F175D3DCCD1}">
              <a14:hiddenFill xmlns:a14="http://schemas.microsoft.com/office/drawing/2010/main">
                <a:solidFill>
                  <a:srgbClr val="FFFFFF"/>
                </a:solidFill>
              </a14:hiddenFill>
            </a:ext>
          </a:extLst>
        </p:spPr>
      </p:pic>
      <p:sp>
        <p:nvSpPr>
          <p:cNvPr id="66" name="Afrundet rektangel 5">
            <a:extLst>
              <a:ext uri="{FF2B5EF4-FFF2-40B4-BE49-F238E27FC236}">
                <a16:creationId xmlns:a16="http://schemas.microsoft.com/office/drawing/2014/main" id="{5E6BEBA8-94FA-982C-1294-C8547241A371}"/>
              </a:ext>
            </a:extLst>
          </p:cNvPr>
          <p:cNvSpPr/>
          <p:nvPr/>
        </p:nvSpPr>
        <p:spPr>
          <a:xfrm>
            <a:off x="587375" y="1800621"/>
            <a:ext cx="5400675" cy="4581130"/>
          </a:xfrm>
          <a:prstGeom prst="roundRect">
            <a:avLst>
              <a:gd name="adj" fmla="val 768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9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3" name="Titel 2">
            <a:extLst>
              <a:ext uri="{FF2B5EF4-FFF2-40B4-BE49-F238E27FC236}">
                <a16:creationId xmlns:a16="http://schemas.microsoft.com/office/drawing/2014/main" id="{7AFD0AEC-AA1B-DC29-FBCD-471B107A9375}"/>
              </a:ext>
            </a:extLst>
          </p:cNvPr>
          <p:cNvSpPr>
            <a:spLocks noGrp="1"/>
          </p:cNvSpPr>
          <p:nvPr>
            <p:ph type="title"/>
          </p:nvPr>
        </p:nvSpPr>
        <p:spPr>
          <a:xfrm>
            <a:off x="587375" y="476250"/>
            <a:ext cx="8877901" cy="641470"/>
          </a:xfrm>
        </p:spPr>
        <p:txBody>
          <a:bodyPr/>
          <a:lstStyle/>
          <a:p>
            <a:r>
              <a:rPr lang="da-DK">
                <a:solidFill>
                  <a:schemeClr val="tx1"/>
                </a:solidFill>
                <a:latin typeface="Bookman Old Style"/>
              </a:rPr>
              <a:t>Customer success stories</a:t>
            </a:r>
            <a:r>
              <a:rPr lang="en-GB">
                <a:solidFill>
                  <a:schemeClr val="tx1"/>
                </a:solidFill>
                <a:latin typeface="Bookman Old Style"/>
              </a:rPr>
              <a:t>: </a:t>
            </a:r>
            <a:r>
              <a:rPr lang="en-GB" err="1">
                <a:solidFill>
                  <a:schemeClr val="tx1"/>
                </a:solidFill>
                <a:latin typeface="+mj-lt"/>
              </a:rPr>
              <a:t>Kiinteistömaailma</a:t>
            </a:r>
            <a:endParaRPr lang="en-GB">
              <a:solidFill>
                <a:schemeClr val="tx1"/>
              </a:solidFill>
            </a:endParaRPr>
          </a:p>
        </p:txBody>
      </p:sp>
      <p:sp>
        <p:nvSpPr>
          <p:cNvPr id="44" name="Sisällön paikkamerkki 43">
            <a:extLst>
              <a:ext uri="{FF2B5EF4-FFF2-40B4-BE49-F238E27FC236}">
                <a16:creationId xmlns:a16="http://schemas.microsoft.com/office/drawing/2014/main" id="{AA810D96-0C40-8E3C-EB18-1EDDB24821F6}"/>
              </a:ext>
            </a:extLst>
          </p:cNvPr>
          <p:cNvSpPr>
            <a:spLocks noGrp="1"/>
          </p:cNvSpPr>
          <p:nvPr>
            <p:ph sz="quarter" idx="10"/>
          </p:nvPr>
        </p:nvSpPr>
        <p:spPr>
          <a:xfrm>
            <a:off x="1260388" y="2133869"/>
            <a:ext cx="4408513" cy="3262380"/>
          </a:xfrm>
        </p:spPr>
        <p:txBody>
          <a:bodyPr vert="horz" lIns="0" tIns="0" rIns="0" bIns="0" rtlCol="0" anchor="t">
            <a:noAutofit/>
          </a:bodyPr>
          <a:lstStyle/>
          <a:p>
            <a:r>
              <a:rPr lang="en-GB">
                <a:solidFill>
                  <a:schemeClr val="bg1"/>
                </a:solidFill>
                <a:latin typeface="Franklin Gothic Demi"/>
                <a:ea typeface="Yu Gothic Light"/>
              </a:rPr>
              <a:t>Digitalising the Real Estate Bidding Process</a:t>
            </a:r>
          </a:p>
          <a:p>
            <a:endParaRPr lang="en-GB">
              <a:solidFill>
                <a:schemeClr val="bg1"/>
              </a:solidFill>
              <a:latin typeface="Franklin Gothic Book"/>
              <a:ea typeface="Yu Gothic Light"/>
            </a:endParaRPr>
          </a:p>
          <a:p>
            <a:r>
              <a:rPr lang="en-GB">
                <a:solidFill>
                  <a:schemeClr val="bg1"/>
                </a:solidFill>
                <a:latin typeface="Franklin Gothic Book"/>
                <a:ea typeface="Yu Gothic Light"/>
              </a:rPr>
              <a:t>With </a:t>
            </a:r>
            <a:r>
              <a:rPr lang="en-GB" err="1">
                <a:solidFill>
                  <a:schemeClr val="bg1"/>
                </a:solidFill>
                <a:latin typeface="Franklin Gothic Book"/>
                <a:ea typeface="Yu Gothic Light"/>
              </a:rPr>
              <a:t>Signom's</a:t>
            </a:r>
            <a:r>
              <a:rPr lang="en-GB">
                <a:solidFill>
                  <a:schemeClr val="bg1"/>
                </a:solidFill>
                <a:latin typeface="Franklin Gothic Book"/>
                <a:ea typeface="Yu Gothic Light"/>
              </a:rPr>
              <a:t> integration into </a:t>
            </a:r>
            <a:r>
              <a:rPr lang="en-GB" err="1">
                <a:solidFill>
                  <a:schemeClr val="bg1"/>
                </a:solidFill>
                <a:latin typeface="Franklin Gothic Book"/>
                <a:ea typeface="Yu Gothic Light"/>
              </a:rPr>
              <a:t>Kiinteistömaailma's</a:t>
            </a:r>
            <a:r>
              <a:rPr lang="en-GB">
                <a:solidFill>
                  <a:schemeClr val="bg1"/>
                </a:solidFill>
                <a:latin typeface="Franklin Gothic Book"/>
                <a:ea typeface="Yu Gothic Light"/>
              </a:rPr>
              <a:t> system, the real estate bidding process has been fully digitalised without disrupting familiar processes. The system allows activation, completion, and electronic signing of property bids and counter-bids, user identification related to digital signing, and sending signature invitations and confirmations by email. </a:t>
            </a:r>
          </a:p>
          <a:p>
            <a:endParaRPr lang="en-GB">
              <a:solidFill>
                <a:schemeClr val="bg1"/>
              </a:solidFill>
              <a:latin typeface="Franklin Gothic Book"/>
              <a:ea typeface="Yu Gothic Light"/>
            </a:endParaRPr>
          </a:p>
          <a:p>
            <a:r>
              <a:rPr lang="en-GB">
                <a:solidFill>
                  <a:schemeClr val="bg1"/>
                </a:solidFill>
                <a:latin typeface="Franklin Gothic Book"/>
                <a:ea typeface="Yu Gothic Light"/>
              </a:rPr>
              <a:t>Additionally, Signom has enabled the customisation of forms to meet formal requirements of property bids, with mandatory fields and field-specific rules to guide users through the process.</a:t>
            </a:r>
            <a:endParaRPr lang="da-DK">
              <a:solidFill>
                <a:schemeClr val="bg1"/>
              </a:solidFill>
            </a:endParaRPr>
          </a:p>
        </p:txBody>
      </p:sp>
      <p:sp>
        <p:nvSpPr>
          <p:cNvPr id="58" name="Tekstiruutu 57">
            <a:extLst>
              <a:ext uri="{FF2B5EF4-FFF2-40B4-BE49-F238E27FC236}">
                <a16:creationId xmlns:a16="http://schemas.microsoft.com/office/drawing/2014/main" id="{59818923-A14E-D635-6132-701B6EF3A19C}"/>
              </a:ext>
            </a:extLst>
          </p:cNvPr>
          <p:cNvSpPr txBox="1"/>
          <p:nvPr/>
        </p:nvSpPr>
        <p:spPr>
          <a:xfrm>
            <a:off x="6438121" y="4683890"/>
            <a:ext cx="3842701" cy="1077218"/>
          </a:xfrm>
          <a:prstGeom prst="rect">
            <a:avLst/>
          </a:prstGeom>
          <a:noFill/>
        </p:spPr>
        <p:txBody>
          <a:bodyPr wrap="square" lIns="91440" tIns="45720" rIns="91440" bIns="45720" anchor="t">
            <a:spAutoFit/>
          </a:bodyPr>
          <a:lstStyle/>
          <a:p>
            <a:pPr>
              <a:defRPr/>
            </a:pPr>
            <a:r>
              <a:rPr lang="en-GB" sz="1600">
                <a:solidFill>
                  <a:srgbClr val="171717"/>
                </a:solidFill>
                <a:latin typeface="Bookman Old Style"/>
              </a:rPr>
              <a:t>“</a:t>
            </a:r>
            <a:r>
              <a:rPr lang="en-GB" sz="1600">
                <a:latin typeface="Bookman Old Style"/>
                <a:ea typeface="+mn-lt"/>
                <a:cs typeface="+mn-lt"/>
              </a:rPr>
              <a:t>We’ve been able to trust </a:t>
            </a:r>
            <a:r>
              <a:rPr lang="en-GB" sz="1600" err="1">
                <a:latin typeface="Bookman Old Style"/>
                <a:ea typeface="+mn-lt"/>
                <a:cs typeface="+mn-lt"/>
              </a:rPr>
              <a:t>Signom’s</a:t>
            </a:r>
            <a:r>
              <a:rPr lang="en-GB" sz="1600">
                <a:latin typeface="Bookman Old Style"/>
                <a:ea typeface="+mn-lt"/>
                <a:cs typeface="+mn-lt"/>
              </a:rPr>
              <a:t> speedy delivery, technical functionality and </a:t>
            </a:r>
            <a:r>
              <a:rPr lang="en-GB" sz="1600" i="1" err="1">
                <a:latin typeface="Bookman Old Style"/>
                <a:ea typeface="+mn-lt"/>
                <a:cs typeface="+mn-lt"/>
              </a:rPr>
              <a:t>t</a:t>
            </a:r>
            <a:r>
              <a:rPr lang="en-GB" sz="1600" err="1">
                <a:latin typeface="Bookman Old Style"/>
                <a:ea typeface="+mn-lt"/>
                <a:cs typeface="+mn-lt"/>
              </a:rPr>
              <a:t>woday's</a:t>
            </a:r>
            <a:r>
              <a:rPr lang="en-GB" sz="1600">
                <a:latin typeface="Bookman Old Style"/>
                <a:ea typeface="+mn-lt"/>
                <a:cs typeface="+mn-lt"/>
              </a:rPr>
              <a:t> ability to tailor solutions specifically for us.”</a:t>
            </a:r>
            <a:r>
              <a:rPr lang="en-GB" sz="1600">
                <a:solidFill>
                  <a:srgbClr val="171717"/>
                </a:solidFill>
                <a:latin typeface="Bookman Old Style"/>
              </a:rPr>
              <a:t> </a:t>
            </a:r>
          </a:p>
        </p:txBody>
      </p:sp>
      <p:pic>
        <p:nvPicPr>
          <p:cNvPr id="70" name="Grafik 59">
            <a:extLst>
              <a:ext uri="{FF2B5EF4-FFF2-40B4-BE49-F238E27FC236}">
                <a16:creationId xmlns:a16="http://schemas.microsoft.com/office/drawing/2014/main" id="{E0758F97-05A5-7051-0194-E12737906F44}"/>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825728" y="2117392"/>
            <a:ext cx="293397" cy="293397"/>
          </a:xfrm>
          <a:prstGeom prst="rect">
            <a:avLst/>
          </a:prstGeom>
        </p:spPr>
      </p:pic>
      <p:sp>
        <p:nvSpPr>
          <p:cNvPr id="5" name="Tekstiruutu 4">
            <a:extLst>
              <a:ext uri="{FF2B5EF4-FFF2-40B4-BE49-F238E27FC236}">
                <a16:creationId xmlns:a16="http://schemas.microsoft.com/office/drawing/2014/main" id="{CE070D5A-0972-8767-451B-B08600F83952}"/>
              </a:ext>
            </a:extLst>
          </p:cNvPr>
          <p:cNvSpPr txBox="1"/>
          <p:nvPr/>
        </p:nvSpPr>
        <p:spPr>
          <a:xfrm>
            <a:off x="10280822" y="5270605"/>
            <a:ext cx="1662219" cy="5539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a:ln>
                  <a:noFill/>
                </a:ln>
                <a:solidFill>
                  <a:srgbClr val="1D1C1D"/>
                </a:solidFill>
                <a:effectLst/>
                <a:uLnTx/>
                <a:uFillTx/>
                <a:latin typeface="Franklin Gothic Book"/>
                <a:ea typeface="+mn-ea"/>
                <a:cs typeface="+mn-cs"/>
              </a:rPr>
              <a:t>Mirka Mäkinen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a:ln>
                  <a:noFill/>
                </a:ln>
                <a:solidFill>
                  <a:srgbClr val="1D1C1D"/>
                </a:solidFill>
                <a:effectLst/>
                <a:uLnTx/>
                <a:uFillTx/>
                <a:latin typeface="Franklin Gothic Book"/>
                <a:ea typeface="+mn-ea"/>
                <a:cs typeface="+mn-cs"/>
              </a:rPr>
              <a:t>tietojärjestelmien kehityspäällikkö</a:t>
            </a:r>
            <a:endParaRPr kumimoji="0" lang="fi-FI" sz="1000" b="0" i="0" u="none" strike="noStrike" kern="1200" cap="none" spc="0" normalizeH="0" baseline="0" noProof="0">
              <a:ln>
                <a:noFill/>
              </a:ln>
              <a:solidFill>
                <a:srgbClr val="171717"/>
              </a:solidFill>
              <a:effectLst/>
              <a:uLnTx/>
              <a:uFillTx/>
              <a:latin typeface="Franklin Gothic Book"/>
              <a:ea typeface="+mn-ea"/>
              <a:cs typeface="+mn-cs"/>
            </a:endParaRPr>
          </a:p>
        </p:txBody>
      </p:sp>
      <p:pic>
        <p:nvPicPr>
          <p:cNvPr id="2" name="Kuva 1">
            <a:extLst>
              <a:ext uri="{FF2B5EF4-FFF2-40B4-BE49-F238E27FC236}">
                <a16:creationId xmlns:a16="http://schemas.microsoft.com/office/drawing/2014/main" id="{45A71A7B-202B-1620-A53C-7804061ED5A5}"/>
              </a:ext>
            </a:extLst>
          </p:cNvPr>
          <p:cNvPicPr>
            <a:picLocks noChangeAspect="1"/>
          </p:cNvPicPr>
          <p:nvPr/>
        </p:nvPicPr>
        <p:blipFill>
          <a:blip r:embed="rId6"/>
          <a:srcRect/>
          <a:stretch/>
        </p:blipFill>
        <p:spPr>
          <a:xfrm>
            <a:off x="10616314" y="478259"/>
            <a:ext cx="961137" cy="965142"/>
          </a:xfrm>
          <a:prstGeom prst="rect">
            <a:avLst/>
          </a:prstGeom>
        </p:spPr>
      </p:pic>
      <p:pic>
        <p:nvPicPr>
          <p:cNvPr id="6" name="Kuva 5">
            <a:extLst>
              <a:ext uri="{FF2B5EF4-FFF2-40B4-BE49-F238E27FC236}">
                <a16:creationId xmlns:a16="http://schemas.microsoft.com/office/drawing/2014/main" id="{3299F84C-0739-481D-9DC6-39D3778BD017}"/>
              </a:ext>
            </a:extLst>
          </p:cNvPr>
          <p:cNvPicPr>
            <a:picLocks noChangeAspect="1"/>
          </p:cNvPicPr>
          <p:nvPr/>
        </p:nvPicPr>
        <p:blipFill>
          <a:blip r:embed="rId7"/>
          <a:srcRect t="58" b="58"/>
          <a:stretch/>
        </p:blipFill>
        <p:spPr>
          <a:xfrm>
            <a:off x="6436295" y="1800620"/>
            <a:ext cx="5168330" cy="2612885"/>
          </a:xfrm>
          <a:prstGeom prst="roundRect">
            <a:avLst>
              <a:gd name="adj" fmla="val 10024"/>
            </a:avLst>
          </a:prstGeom>
        </p:spPr>
      </p:pic>
    </p:spTree>
    <p:extLst>
      <p:ext uri="{BB962C8B-B14F-4D97-AF65-F5344CB8AC3E}">
        <p14:creationId xmlns:p14="http://schemas.microsoft.com/office/powerpoint/2010/main" val="2390678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DAA73402-705F-9D03-1D07-495980EDCBD2}"/>
              </a:ext>
            </a:extLst>
          </p:cNvPr>
          <p:cNvSpPr>
            <a:spLocks noGrp="1"/>
          </p:cNvSpPr>
          <p:nvPr>
            <p:ph type="title"/>
          </p:nvPr>
        </p:nvSpPr>
        <p:spPr/>
        <p:txBody>
          <a:bodyPr/>
          <a:lstStyle/>
          <a:p>
            <a:r>
              <a:rPr lang="fi-FI" err="1">
                <a:latin typeface="+mj-lt"/>
              </a:rPr>
              <a:t>Customer</a:t>
            </a:r>
            <a:r>
              <a:rPr lang="fi-FI">
                <a:latin typeface="+mj-lt"/>
              </a:rPr>
              <a:t> </a:t>
            </a:r>
            <a:r>
              <a:rPr lang="fi-FI" err="1">
                <a:latin typeface="+mj-lt"/>
              </a:rPr>
              <a:t>service</a:t>
            </a:r>
            <a:r>
              <a:rPr lang="fi-FI">
                <a:latin typeface="+mj-lt"/>
              </a:rPr>
              <a:t> &amp; </a:t>
            </a:r>
            <a:r>
              <a:rPr lang="fi-FI" err="1">
                <a:latin typeface="+mj-lt"/>
              </a:rPr>
              <a:t>automation</a:t>
            </a:r>
            <a:endParaRPr lang="fi-FI"/>
          </a:p>
        </p:txBody>
      </p:sp>
      <p:sp>
        <p:nvSpPr>
          <p:cNvPr id="6" name="Tekstin paikkamerkki 5">
            <a:extLst>
              <a:ext uri="{FF2B5EF4-FFF2-40B4-BE49-F238E27FC236}">
                <a16:creationId xmlns:a16="http://schemas.microsoft.com/office/drawing/2014/main" id="{392E1D77-FC4F-3638-372A-69E0EEB8DCD1}"/>
              </a:ext>
            </a:extLst>
          </p:cNvPr>
          <p:cNvSpPr>
            <a:spLocks noGrp="1"/>
          </p:cNvSpPr>
          <p:nvPr>
            <p:ph type="body" sz="quarter" idx="10"/>
          </p:nvPr>
        </p:nvSpPr>
        <p:spPr>
          <a:xfrm>
            <a:off x="587376" y="1989138"/>
            <a:ext cx="6837892" cy="3887787"/>
          </a:xfrm>
        </p:spPr>
        <p:txBody>
          <a:bodyPr vert="horz" lIns="0" tIns="0" rIns="0" bIns="0" rtlCol="0" anchor="t">
            <a:noAutofit/>
          </a:bodyPr>
          <a:lstStyle/>
          <a:p>
            <a:pPr marL="0" indent="0">
              <a:buNone/>
            </a:pPr>
            <a:r>
              <a:rPr lang="en-GB">
                <a:latin typeface="+mn-lt"/>
                <a:ea typeface="Arial"/>
                <a:cs typeface="Arial"/>
                <a:sym typeface="Arial"/>
              </a:rPr>
              <a:t>We aim to create a smooth flow of interactions between businesses, employees, and customers, putting the focus on meaningful work and interactions.</a:t>
            </a:r>
          </a:p>
          <a:p>
            <a:pPr marL="0" indent="0">
              <a:buNone/>
            </a:pPr>
            <a:endParaRPr lang="en-GB">
              <a:latin typeface="+mn-lt"/>
              <a:ea typeface="Arial"/>
              <a:cs typeface="Arial"/>
              <a:sym typeface="Arial"/>
            </a:endParaRPr>
          </a:p>
          <a:p>
            <a:pPr marL="0" indent="0">
              <a:buNone/>
            </a:pPr>
            <a:r>
              <a:rPr lang="en-GB">
                <a:latin typeface="+mn-lt"/>
                <a:ea typeface="Arial"/>
                <a:cs typeface="Arial"/>
                <a:sym typeface="Arial"/>
              </a:rPr>
              <a:t>Our </a:t>
            </a:r>
            <a:r>
              <a:rPr lang="en-GB">
                <a:latin typeface="Franklin Gothic Demi" panose="020B0703020102020204" pitchFamily="34" charset="0"/>
                <a:ea typeface="Arial"/>
                <a:cs typeface="Arial"/>
                <a:sym typeface="Arial"/>
              </a:rPr>
              <a:t>Flow</a:t>
            </a:r>
            <a:r>
              <a:rPr lang="en-GB">
                <a:latin typeface="+mn-lt"/>
                <a:ea typeface="Arial"/>
                <a:cs typeface="Arial"/>
                <a:sym typeface="Arial"/>
              </a:rPr>
              <a:t> service is a comprehensive solution for businesses to streamline </a:t>
            </a:r>
            <a:br>
              <a:rPr lang="en-GB">
                <a:latin typeface="+mn-lt"/>
                <a:ea typeface="Arial"/>
                <a:cs typeface="Arial"/>
                <a:sym typeface="Arial"/>
              </a:rPr>
            </a:br>
            <a:r>
              <a:rPr lang="en-GB">
                <a:latin typeface="+mn-lt"/>
                <a:ea typeface="Arial"/>
                <a:cs typeface="Arial"/>
                <a:sym typeface="Arial"/>
              </a:rPr>
              <a:t>their operations and improve customer experience.</a:t>
            </a:r>
          </a:p>
          <a:p>
            <a:r>
              <a:rPr lang="en-GB">
                <a:latin typeface="+mn-lt"/>
                <a:ea typeface="Arial"/>
                <a:cs typeface="Arial"/>
                <a:sym typeface="Arial"/>
              </a:rPr>
              <a:t>Flow combines </a:t>
            </a:r>
            <a:r>
              <a:rPr lang="en-GB" err="1">
                <a:latin typeface="+mn-lt"/>
                <a:ea typeface="Arial"/>
                <a:cs typeface="Arial"/>
                <a:sym typeface="Arial"/>
              </a:rPr>
              <a:t>hyperautomation</a:t>
            </a:r>
            <a:r>
              <a:rPr lang="en-GB">
                <a:latin typeface="+mn-lt"/>
                <a:ea typeface="Arial"/>
                <a:cs typeface="Arial"/>
                <a:sym typeface="Arial"/>
              </a:rPr>
              <a:t> with a contact </a:t>
            </a:r>
            <a:r>
              <a:rPr lang="en-GB" err="1">
                <a:latin typeface="+mn-lt"/>
                <a:ea typeface="Arial"/>
                <a:cs typeface="Arial"/>
                <a:sym typeface="Arial"/>
              </a:rPr>
              <a:t>center</a:t>
            </a:r>
            <a:r>
              <a:rPr lang="en-GB">
                <a:latin typeface="+mn-lt"/>
                <a:ea typeface="Arial"/>
                <a:cs typeface="Arial"/>
                <a:sym typeface="Arial"/>
              </a:rPr>
              <a:t> platform </a:t>
            </a:r>
            <a:br>
              <a:rPr lang="en-GB">
                <a:latin typeface="+mn-lt"/>
                <a:ea typeface="Arial"/>
                <a:cs typeface="Arial"/>
                <a:sym typeface="Arial"/>
              </a:rPr>
            </a:br>
            <a:r>
              <a:rPr lang="en-GB">
                <a:latin typeface="+mn-lt"/>
                <a:ea typeface="Arial"/>
                <a:cs typeface="Arial"/>
                <a:sym typeface="Arial"/>
              </a:rPr>
              <a:t>and voice-of-customer solutions. </a:t>
            </a:r>
          </a:p>
          <a:p>
            <a:r>
              <a:rPr lang="en-GB">
                <a:latin typeface="+mn-lt"/>
                <a:ea typeface="Yu Gothic Light"/>
                <a:cs typeface="Arial"/>
                <a:sym typeface="Arial"/>
              </a:rPr>
              <a:t>WhatsApp Assistant module enables faster communication with </a:t>
            </a:r>
            <a:br>
              <a:rPr lang="en-GB">
                <a:latin typeface="+mn-lt"/>
                <a:ea typeface="Yu Gothic Light"/>
                <a:cs typeface="Arial"/>
                <a:sym typeface="Arial"/>
              </a:rPr>
            </a:br>
            <a:r>
              <a:rPr lang="en-GB">
                <a:latin typeface="+mn-lt"/>
                <a:ea typeface="Yu Gothic Light"/>
                <a:cs typeface="Arial"/>
                <a:sym typeface="Arial"/>
              </a:rPr>
              <a:t>customers through a personal and reliable channel. </a:t>
            </a:r>
          </a:p>
          <a:p>
            <a:pPr marL="0" indent="0">
              <a:buNone/>
            </a:pPr>
            <a:endParaRPr lang="en-GB">
              <a:latin typeface="+mn-lt"/>
              <a:ea typeface="Yu Gothic Light"/>
              <a:cs typeface="Arial"/>
              <a:sym typeface="Arial"/>
            </a:endParaRPr>
          </a:p>
          <a:p>
            <a:pPr marL="0" indent="0">
              <a:buNone/>
            </a:pPr>
            <a:r>
              <a:rPr lang="en-GB">
                <a:latin typeface="+mn-lt"/>
                <a:ea typeface="Arial"/>
                <a:cs typeface="Arial"/>
                <a:sym typeface="Arial"/>
              </a:rPr>
              <a:t>With our advanced AI and machine learning capabilities, we help businesses automate their processes, save time and money and provide exceptional service to their customers.</a:t>
            </a:r>
            <a:endParaRPr lang="en-GB">
              <a:cs typeface="Arial"/>
              <a:sym typeface="Arial"/>
            </a:endParaRPr>
          </a:p>
        </p:txBody>
      </p:sp>
      <p:pic>
        <p:nvPicPr>
          <p:cNvPr id="2" name="Kuva 1">
            <a:extLst>
              <a:ext uri="{FF2B5EF4-FFF2-40B4-BE49-F238E27FC236}">
                <a16:creationId xmlns:a16="http://schemas.microsoft.com/office/drawing/2014/main" id="{8CD9B721-4048-768F-EA00-873C5551AD23}"/>
              </a:ext>
            </a:extLst>
          </p:cNvPr>
          <p:cNvPicPr>
            <a:picLocks noChangeAspect="1"/>
          </p:cNvPicPr>
          <p:nvPr/>
        </p:nvPicPr>
        <p:blipFill>
          <a:blip r:embed="rId3"/>
          <a:srcRect/>
          <a:stretch/>
        </p:blipFill>
        <p:spPr>
          <a:xfrm>
            <a:off x="10616314" y="478259"/>
            <a:ext cx="961137" cy="965142"/>
          </a:xfrm>
          <a:prstGeom prst="rect">
            <a:avLst/>
          </a:prstGeom>
        </p:spPr>
      </p:pic>
      <p:grpSp>
        <p:nvGrpSpPr>
          <p:cNvPr id="7" name="Ryhmä 6">
            <a:extLst>
              <a:ext uri="{FF2B5EF4-FFF2-40B4-BE49-F238E27FC236}">
                <a16:creationId xmlns:a16="http://schemas.microsoft.com/office/drawing/2014/main" id="{A4F8EB32-3246-26F4-8F6B-F8B49AD71F42}"/>
              </a:ext>
            </a:extLst>
          </p:cNvPr>
          <p:cNvGrpSpPr/>
          <p:nvPr/>
        </p:nvGrpSpPr>
        <p:grpSpPr>
          <a:xfrm>
            <a:off x="8768003" y="552660"/>
            <a:ext cx="1712016" cy="292387"/>
            <a:chOff x="6908971" y="552660"/>
            <a:chExt cx="1712016" cy="292387"/>
          </a:xfrm>
        </p:grpSpPr>
        <p:sp>
          <p:nvSpPr>
            <p:cNvPr id="8" name="Pyöristetty suorakulmio 8">
              <a:extLst>
                <a:ext uri="{FF2B5EF4-FFF2-40B4-BE49-F238E27FC236}">
                  <a16:creationId xmlns:a16="http://schemas.microsoft.com/office/drawing/2014/main" id="{1D04BB49-7DC9-EA6F-A06B-CFD83A924C3A}"/>
                </a:ext>
              </a:extLst>
            </p:cNvPr>
            <p:cNvSpPr/>
            <p:nvPr/>
          </p:nvSpPr>
          <p:spPr>
            <a:xfrm>
              <a:off x="6908971" y="552660"/>
              <a:ext cx="1712016" cy="292387"/>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9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9" name="Tekstiruutu 8">
              <a:extLst>
                <a:ext uri="{FF2B5EF4-FFF2-40B4-BE49-F238E27FC236}">
                  <a16:creationId xmlns:a16="http://schemas.microsoft.com/office/drawing/2014/main" id="{D21BCF34-B1C4-6952-E5E2-BF41D8E1F476}"/>
                </a:ext>
              </a:extLst>
            </p:cNvPr>
            <p:cNvSpPr txBox="1"/>
            <p:nvPr/>
          </p:nvSpPr>
          <p:spPr>
            <a:xfrm>
              <a:off x="6929567" y="573389"/>
              <a:ext cx="1671324"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a:ln>
                    <a:noFill/>
                  </a:ln>
                  <a:solidFill>
                    <a:srgbClr val="171717"/>
                  </a:solidFill>
                  <a:effectLst/>
                  <a:uLnTx/>
                  <a:uFillTx/>
                  <a:latin typeface="Franklin Gothic Demi" panose="020B0603020102020204" pitchFamily="34" charset="0"/>
                  <a:ea typeface="+mn-ea"/>
                  <a:cs typeface="+mn-cs"/>
                </a:rPr>
                <a:t>Business applications </a:t>
              </a:r>
              <a:endParaRPr kumimoji="0" lang="fi-FI" sz="1100" b="0" i="0" u="none" strike="noStrike" kern="1200" cap="none" spc="0" normalizeH="0" baseline="0" noProof="0">
                <a:ln>
                  <a:noFill/>
                </a:ln>
                <a:solidFill>
                  <a:srgbClr val="171717"/>
                </a:solidFill>
                <a:effectLst/>
                <a:uLnTx/>
                <a:uFillTx/>
                <a:latin typeface="Franklin Gothic Demi" panose="020B0603020102020204" pitchFamily="34" charset="0"/>
                <a:ea typeface="+mn-ea"/>
                <a:cs typeface="+mn-cs"/>
              </a:endParaRPr>
            </a:p>
          </p:txBody>
        </p:sp>
      </p:grpSp>
    </p:spTree>
    <p:extLst>
      <p:ext uri="{BB962C8B-B14F-4D97-AF65-F5344CB8AC3E}">
        <p14:creationId xmlns:p14="http://schemas.microsoft.com/office/powerpoint/2010/main" val="29690779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Kuvan paikkamerkki 10">
            <a:extLst>
              <a:ext uri="{FF2B5EF4-FFF2-40B4-BE49-F238E27FC236}">
                <a16:creationId xmlns:a16="http://schemas.microsoft.com/office/drawing/2014/main" id="{75089FDC-F8C1-33E6-38E0-AAD69BC94123}"/>
              </a:ext>
            </a:extLst>
          </p:cNvPr>
          <p:cNvPicPr>
            <a:picLocks noGrp="1" noChangeAspect="1"/>
          </p:cNvPicPr>
          <p:nvPr>
            <p:ph type="pic" sz="quarter" idx="14"/>
          </p:nvPr>
        </p:nvPicPr>
        <p:blipFill>
          <a:blip r:embed="rId2"/>
          <a:srcRect t="13861" b="13861"/>
          <a:stretch>
            <a:fillRect/>
          </a:stretch>
        </p:blipFill>
        <p:spPr>
          <a:xfrm>
            <a:off x="6924675" y="0"/>
            <a:ext cx="6325499" cy="6858000"/>
          </a:xfrm>
        </p:spPr>
      </p:pic>
      <p:sp>
        <p:nvSpPr>
          <p:cNvPr id="3" name="Titel 2">
            <a:extLst>
              <a:ext uri="{FF2B5EF4-FFF2-40B4-BE49-F238E27FC236}">
                <a16:creationId xmlns:a16="http://schemas.microsoft.com/office/drawing/2014/main" id="{7AFD0AEC-AA1B-DC29-FBCD-471B107A9375}"/>
              </a:ext>
            </a:extLst>
          </p:cNvPr>
          <p:cNvSpPr>
            <a:spLocks noGrp="1"/>
          </p:cNvSpPr>
          <p:nvPr>
            <p:ph type="title"/>
          </p:nvPr>
        </p:nvSpPr>
        <p:spPr/>
        <p:txBody>
          <a:bodyPr/>
          <a:lstStyle/>
          <a:p>
            <a:r>
              <a:rPr lang="da-DK" err="1">
                <a:solidFill>
                  <a:schemeClr val="tx1"/>
                </a:solidFill>
              </a:rPr>
              <a:t>Some</a:t>
            </a:r>
            <a:r>
              <a:rPr lang="da-DK">
                <a:solidFill>
                  <a:schemeClr val="tx1"/>
                </a:solidFill>
              </a:rPr>
              <a:t> of </a:t>
            </a:r>
            <a:r>
              <a:rPr lang="da-DK" err="1">
                <a:solidFill>
                  <a:schemeClr val="tx1"/>
                </a:solidFill>
              </a:rPr>
              <a:t>our</a:t>
            </a:r>
            <a:r>
              <a:rPr lang="da-DK">
                <a:solidFill>
                  <a:schemeClr val="tx1"/>
                </a:solidFill>
              </a:rPr>
              <a:t> </a:t>
            </a:r>
            <a:r>
              <a:rPr lang="da-DK" err="1">
                <a:solidFill>
                  <a:schemeClr val="tx1"/>
                </a:solidFill>
              </a:rPr>
              <a:t>customers</a:t>
            </a:r>
            <a:endParaRPr lang="da-DK">
              <a:solidFill>
                <a:schemeClr val="tx1"/>
              </a:solidFill>
            </a:endParaRPr>
          </a:p>
        </p:txBody>
      </p:sp>
      <p:sp>
        <p:nvSpPr>
          <p:cNvPr id="2" name="Google Shape;754;p75">
            <a:extLst>
              <a:ext uri="{FF2B5EF4-FFF2-40B4-BE49-F238E27FC236}">
                <a16:creationId xmlns:a16="http://schemas.microsoft.com/office/drawing/2014/main" id="{B1CEB4D5-A807-25C5-583D-0BFCA365AA62}"/>
              </a:ext>
            </a:extLst>
          </p:cNvPr>
          <p:cNvSpPr/>
          <p:nvPr/>
        </p:nvSpPr>
        <p:spPr>
          <a:xfrm>
            <a:off x="6190548" y="3479800"/>
            <a:ext cx="4769552" cy="2311398"/>
          </a:xfrm>
          <a:prstGeom prst="roundRect">
            <a:avLst>
              <a:gd name="adj" fmla="val 13178"/>
            </a:avLst>
          </a:prstGeom>
          <a:solidFill>
            <a:schemeClr val="accent4"/>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600">
                <a:solidFill>
                  <a:srgbClr val="171717"/>
                </a:solidFill>
              </a:rPr>
              <a:t>We have been </a:t>
            </a:r>
            <a:r>
              <a:rPr lang="da-DK" sz="1600">
                <a:solidFill>
                  <a:srgbClr val="171717"/>
                </a:solidFill>
                <a:sym typeface="Libre Franklin"/>
              </a:rPr>
              <a:t>working since 2003 for excellent customer service experience by creating digitalised and automated workflows and processes.</a:t>
            </a:r>
            <a:br>
              <a:rPr lang="en-US" sz="1600">
                <a:sym typeface="Libre Franklin"/>
              </a:rPr>
            </a:br>
            <a:br>
              <a:rPr lang="en-US" sz="1600">
                <a:sym typeface="Libre Franklin"/>
              </a:rPr>
            </a:br>
            <a:r>
              <a:rPr lang="da-DK" sz="1600">
                <a:solidFill>
                  <a:srgbClr val="171717"/>
                </a:solidFill>
                <a:sym typeface="Libre Franklin"/>
              </a:rPr>
              <a:t>O</a:t>
            </a:r>
            <a:r>
              <a:rPr lang="da-DK" sz="1600">
                <a:solidFill>
                  <a:srgbClr val="171717"/>
                </a:solidFill>
                <a:ea typeface="Libre Franklin"/>
                <a:cs typeface="Libre Franklin"/>
                <a:sym typeface="Libre Franklin"/>
              </a:rPr>
              <a:t>ur customers are typically big and medium sized companies from various industries.</a:t>
            </a:r>
            <a:endParaRPr lang="da-DK" sz="1600"/>
          </a:p>
        </p:txBody>
      </p:sp>
      <p:pic>
        <p:nvPicPr>
          <p:cNvPr id="6" name="Kuva 5">
            <a:extLst>
              <a:ext uri="{FF2B5EF4-FFF2-40B4-BE49-F238E27FC236}">
                <a16:creationId xmlns:a16="http://schemas.microsoft.com/office/drawing/2014/main" id="{51D679C2-D2EF-1E63-0232-5C7635A4D726}"/>
              </a:ext>
            </a:extLst>
          </p:cNvPr>
          <p:cNvPicPr>
            <a:picLocks noChangeAspect="1"/>
          </p:cNvPicPr>
          <p:nvPr/>
        </p:nvPicPr>
        <p:blipFill>
          <a:blip r:embed="rId3"/>
          <a:srcRect/>
          <a:stretch/>
        </p:blipFill>
        <p:spPr>
          <a:xfrm>
            <a:off x="10616314" y="478259"/>
            <a:ext cx="961137" cy="965142"/>
          </a:xfrm>
          <a:prstGeom prst="rect">
            <a:avLst/>
          </a:prstGeom>
        </p:spPr>
      </p:pic>
      <p:pic>
        <p:nvPicPr>
          <p:cNvPr id="17" name="Kuva 17" descr="Kuva, joka sisältää kohteen logo&#10;&#10;Kuvaus luotu automaattisesti">
            <a:extLst>
              <a:ext uri="{FF2B5EF4-FFF2-40B4-BE49-F238E27FC236}">
                <a16:creationId xmlns:a16="http://schemas.microsoft.com/office/drawing/2014/main" id="{D0919A6B-8A0C-A914-F896-E20812D91D6D}"/>
              </a:ext>
            </a:extLst>
          </p:cNvPr>
          <p:cNvPicPr>
            <a:picLocks noChangeAspect="1"/>
          </p:cNvPicPr>
          <p:nvPr/>
        </p:nvPicPr>
        <p:blipFill>
          <a:blip r:embed="rId4"/>
          <a:stretch>
            <a:fillRect/>
          </a:stretch>
        </p:blipFill>
        <p:spPr>
          <a:xfrm>
            <a:off x="587375" y="1759966"/>
            <a:ext cx="1112672" cy="577752"/>
          </a:xfrm>
          <a:prstGeom prst="rect">
            <a:avLst/>
          </a:prstGeom>
        </p:spPr>
      </p:pic>
      <p:pic>
        <p:nvPicPr>
          <p:cNvPr id="18" name="Kuva 18">
            <a:extLst>
              <a:ext uri="{FF2B5EF4-FFF2-40B4-BE49-F238E27FC236}">
                <a16:creationId xmlns:a16="http://schemas.microsoft.com/office/drawing/2014/main" id="{33560C6F-49D1-2B7D-77FB-A18A4B3E7642}"/>
              </a:ext>
            </a:extLst>
          </p:cNvPr>
          <p:cNvPicPr>
            <a:picLocks noChangeAspect="1"/>
          </p:cNvPicPr>
          <p:nvPr/>
        </p:nvPicPr>
        <p:blipFill>
          <a:blip r:embed="rId5"/>
          <a:stretch>
            <a:fillRect/>
          </a:stretch>
        </p:blipFill>
        <p:spPr>
          <a:xfrm>
            <a:off x="617201" y="2684008"/>
            <a:ext cx="901905" cy="909562"/>
          </a:xfrm>
          <a:prstGeom prst="rect">
            <a:avLst/>
          </a:prstGeom>
        </p:spPr>
      </p:pic>
      <p:pic>
        <p:nvPicPr>
          <p:cNvPr id="19" name="Kuva 19" descr="Kuva, joka sisältää kohteen logo&#10;&#10;Kuvaus luotu automaattisesti">
            <a:extLst>
              <a:ext uri="{FF2B5EF4-FFF2-40B4-BE49-F238E27FC236}">
                <a16:creationId xmlns:a16="http://schemas.microsoft.com/office/drawing/2014/main" id="{0C6F4774-7708-10F6-0E59-5299CB172C09}"/>
              </a:ext>
            </a:extLst>
          </p:cNvPr>
          <p:cNvPicPr>
            <a:picLocks noChangeAspect="1"/>
          </p:cNvPicPr>
          <p:nvPr/>
        </p:nvPicPr>
        <p:blipFill>
          <a:blip r:embed="rId6"/>
          <a:stretch>
            <a:fillRect/>
          </a:stretch>
        </p:blipFill>
        <p:spPr>
          <a:xfrm>
            <a:off x="4690451" y="1609484"/>
            <a:ext cx="1479046" cy="776615"/>
          </a:xfrm>
          <a:prstGeom prst="rect">
            <a:avLst/>
          </a:prstGeom>
        </p:spPr>
      </p:pic>
      <p:pic>
        <p:nvPicPr>
          <p:cNvPr id="20" name="Kuva 20" descr="Kuva, joka sisältää kohteen logo&#10;&#10;Kuvaus luotu automaattisesti">
            <a:extLst>
              <a:ext uri="{FF2B5EF4-FFF2-40B4-BE49-F238E27FC236}">
                <a16:creationId xmlns:a16="http://schemas.microsoft.com/office/drawing/2014/main" id="{805FBFBC-7255-ACE7-E7CA-652D85925A57}"/>
              </a:ext>
            </a:extLst>
          </p:cNvPr>
          <p:cNvPicPr>
            <a:picLocks noChangeAspect="1"/>
          </p:cNvPicPr>
          <p:nvPr/>
        </p:nvPicPr>
        <p:blipFill>
          <a:blip r:embed="rId7"/>
          <a:stretch>
            <a:fillRect/>
          </a:stretch>
        </p:blipFill>
        <p:spPr>
          <a:xfrm>
            <a:off x="2338929" y="2865589"/>
            <a:ext cx="1609184" cy="542658"/>
          </a:xfrm>
          <a:prstGeom prst="rect">
            <a:avLst/>
          </a:prstGeom>
        </p:spPr>
      </p:pic>
      <p:pic>
        <p:nvPicPr>
          <p:cNvPr id="21" name="Kuva 21" descr="Kuva, joka sisältää kohteen teksti, logo&#10;&#10;Kuvaus luotu automaattisesti">
            <a:extLst>
              <a:ext uri="{FF2B5EF4-FFF2-40B4-BE49-F238E27FC236}">
                <a16:creationId xmlns:a16="http://schemas.microsoft.com/office/drawing/2014/main" id="{72B64FD1-9F3D-7243-CB80-2DF3A5D5E29D}"/>
              </a:ext>
            </a:extLst>
          </p:cNvPr>
          <p:cNvPicPr>
            <a:picLocks noChangeAspect="1"/>
          </p:cNvPicPr>
          <p:nvPr/>
        </p:nvPicPr>
        <p:blipFill>
          <a:blip r:embed="rId8"/>
          <a:stretch>
            <a:fillRect/>
          </a:stretch>
        </p:blipFill>
        <p:spPr>
          <a:xfrm>
            <a:off x="2299229" y="1708916"/>
            <a:ext cx="1976966" cy="577752"/>
          </a:xfrm>
          <a:prstGeom prst="rect">
            <a:avLst/>
          </a:prstGeom>
        </p:spPr>
      </p:pic>
      <p:pic>
        <p:nvPicPr>
          <p:cNvPr id="22" name="Kuva 22" descr="Kuva, joka sisältää kohteen logo&#10;&#10;Kuvaus luotu automaattisesti">
            <a:extLst>
              <a:ext uri="{FF2B5EF4-FFF2-40B4-BE49-F238E27FC236}">
                <a16:creationId xmlns:a16="http://schemas.microsoft.com/office/drawing/2014/main" id="{CFBBF16F-1118-EBFB-78CE-5FECFE04E204}"/>
              </a:ext>
            </a:extLst>
          </p:cNvPr>
          <p:cNvPicPr>
            <a:picLocks noChangeAspect="1"/>
          </p:cNvPicPr>
          <p:nvPr/>
        </p:nvPicPr>
        <p:blipFill>
          <a:blip r:embed="rId9"/>
          <a:stretch>
            <a:fillRect/>
          </a:stretch>
        </p:blipFill>
        <p:spPr>
          <a:xfrm>
            <a:off x="4884739" y="2740945"/>
            <a:ext cx="764842" cy="791946"/>
          </a:xfrm>
          <a:prstGeom prst="rect">
            <a:avLst/>
          </a:prstGeom>
        </p:spPr>
      </p:pic>
      <p:pic>
        <p:nvPicPr>
          <p:cNvPr id="23" name="Kuva 23" descr="Kuva, joka sisältää kohteen logo&#10;&#10;Kuvaus luotu automaattisesti">
            <a:extLst>
              <a:ext uri="{FF2B5EF4-FFF2-40B4-BE49-F238E27FC236}">
                <a16:creationId xmlns:a16="http://schemas.microsoft.com/office/drawing/2014/main" id="{5E5EF89F-45D2-C0FD-7648-EDC2860BDE2F}"/>
              </a:ext>
            </a:extLst>
          </p:cNvPr>
          <p:cNvPicPr>
            <a:picLocks noChangeAspect="1"/>
          </p:cNvPicPr>
          <p:nvPr/>
        </p:nvPicPr>
        <p:blipFill>
          <a:blip r:embed="rId10"/>
          <a:stretch>
            <a:fillRect/>
          </a:stretch>
        </p:blipFill>
        <p:spPr>
          <a:xfrm>
            <a:off x="2165163" y="4141744"/>
            <a:ext cx="1721729" cy="674673"/>
          </a:xfrm>
          <a:prstGeom prst="rect">
            <a:avLst/>
          </a:prstGeom>
        </p:spPr>
      </p:pic>
      <p:pic>
        <p:nvPicPr>
          <p:cNvPr id="24" name="Kuva 24" descr="Kuva, joka sisältää kohteen logo&#10;&#10;Kuvaus luotu automaattisesti">
            <a:extLst>
              <a:ext uri="{FF2B5EF4-FFF2-40B4-BE49-F238E27FC236}">
                <a16:creationId xmlns:a16="http://schemas.microsoft.com/office/drawing/2014/main" id="{E7303BAE-4080-01D3-4F2E-4AC4C2FF9239}"/>
              </a:ext>
            </a:extLst>
          </p:cNvPr>
          <p:cNvPicPr>
            <a:picLocks noChangeAspect="1"/>
          </p:cNvPicPr>
          <p:nvPr/>
        </p:nvPicPr>
        <p:blipFill>
          <a:blip r:embed="rId11"/>
          <a:stretch>
            <a:fillRect/>
          </a:stretch>
        </p:blipFill>
        <p:spPr>
          <a:xfrm>
            <a:off x="474120" y="3894387"/>
            <a:ext cx="1225927" cy="923416"/>
          </a:xfrm>
          <a:prstGeom prst="rect">
            <a:avLst/>
          </a:prstGeom>
        </p:spPr>
      </p:pic>
      <p:pic>
        <p:nvPicPr>
          <p:cNvPr id="25" name="Kuva 25" descr="Kuva, joka sisältää kohteen teksti, clipart&#10;&#10;Kuvaus luotu automaattisesti">
            <a:extLst>
              <a:ext uri="{FF2B5EF4-FFF2-40B4-BE49-F238E27FC236}">
                <a16:creationId xmlns:a16="http://schemas.microsoft.com/office/drawing/2014/main" id="{33AC8322-9BAC-D512-A0A8-4ED75DF52569}"/>
              </a:ext>
            </a:extLst>
          </p:cNvPr>
          <p:cNvPicPr>
            <a:picLocks noChangeAspect="1"/>
          </p:cNvPicPr>
          <p:nvPr/>
        </p:nvPicPr>
        <p:blipFill>
          <a:blip r:embed="rId12"/>
          <a:stretch>
            <a:fillRect/>
          </a:stretch>
        </p:blipFill>
        <p:spPr>
          <a:xfrm>
            <a:off x="617201" y="5413392"/>
            <a:ext cx="1699715" cy="380741"/>
          </a:xfrm>
          <a:prstGeom prst="rect">
            <a:avLst/>
          </a:prstGeom>
        </p:spPr>
      </p:pic>
      <p:pic>
        <p:nvPicPr>
          <p:cNvPr id="26" name="Kuva 26" descr="Kuva, joka sisältää kohteen logo&#10;&#10;Kuvaus luotu automaattisesti">
            <a:extLst>
              <a:ext uri="{FF2B5EF4-FFF2-40B4-BE49-F238E27FC236}">
                <a16:creationId xmlns:a16="http://schemas.microsoft.com/office/drawing/2014/main" id="{95016B26-6F18-0191-E1B9-29C1E7019BE0}"/>
              </a:ext>
            </a:extLst>
          </p:cNvPr>
          <p:cNvPicPr>
            <a:picLocks noChangeAspect="1"/>
          </p:cNvPicPr>
          <p:nvPr/>
        </p:nvPicPr>
        <p:blipFill>
          <a:blip r:embed="rId13"/>
          <a:stretch>
            <a:fillRect/>
          </a:stretch>
        </p:blipFill>
        <p:spPr>
          <a:xfrm>
            <a:off x="4347024" y="4190233"/>
            <a:ext cx="1586552" cy="461746"/>
          </a:xfrm>
          <a:prstGeom prst="rect">
            <a:avLst/>
          </a:prstGeom>
        </p:spPr>
      </p:pic>
      <p:pic>
        <p:nvPicPr>
          <p:cNvPr id="27" name="Kuva 27" descr="Kuva, joka sisältää kohteen teksti&#10;&#10;Kuvaus luotu automaattisesti">
            <a:extLst>
              <a:ext uri="{FF2B5EF4-FFF2-40B4-BE49-F238E27FC236}">
                <a16:creationId xmlns:a16="http://schemas.microsoft.com/office/drawing/2014/main" id="{378E3011-8C81-E446-802E-9DBB6A0F8B58}"/>
              </a:ext>
            </a:extLst>
          </p:cNvPr>
          <p:cNvPicPr>
            <a:picLocks noChangeAspect="1"/>
          </p:cNvPicPr>
          <p:nvPr/>
        </p:nvPicPr>
        <p:blipFill>
          <a:blip r:embed="rId14"/>
          <a:stretch>
            <a:fillRect/>
          </a:stretch>
        </p:blipFill>
        <p:spPr>
          <a:xfrm>
            <a:off x="2784403" y="5309937"/>
            <a:ext cx="1609184" cy="488273"/>
          </a:xfrm>
          <a:prstGeom prst="rect">
            <a:avLst/>
          </a:prstGeom>
        </p:spPr>
      </p:pic>
      <p:pic>
        <p:nvPicPr>
          <p:cNvPr id="4" name="Google Shape;2289;p217">
            <a:extLst>
              <a:ext uri="{FF2B5EF4-FFF2-40B4-BE49-F238E27FC236}">
                <a16:creationId xmlns:a16="http://schemas.microsoft.com/office/drawing/2014/main" id="{C9CCFCBE-4110-58BF-20AE-68287C0DB668}"/>
              </a:ext>
            </a:extLst>
          </p:cNvPr>
          <p:cNvPicPr preferRelativeResize="0"/>
          <p:nvPr/>
        </p:nvPicPr>
        <p:blipFill rotWithShape="1">
          <a:blip r:embed="rId15">
            <a:alphaModFix/>
          </a:blip>
          <a:srcRect/>
          <a:stretch/>
        </p:blipFill>
        <p:spPr>
          <a:xfrm>
            <a:off x="4870874" y="5124051"/>
            <a:ext cx="1000760" cy="667147"/>
          </a:xfrm>
          <a:prstGeom prst="rect">
            <a:avLst/>
          </a:prstGeom>
          <a:noFill/>
          <a:ln>
            <a:noFill/>
          </a:ln>
        </p:spPr>
      </p:pic>
    </p:spTree>
    <p:extLst>
      <p:ext uri="{BB962C8B-B14F-4D97-AF65-F5344CB8AC3E}">
        <p14:creationId xmlns:p14="http://schemas.microsoft.com/office/powerpoint/2010/main" val="12428736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frundet rektangel 5">
            <a:extLst>
              <a:ext uri="{FF2B5EF4-FFF2-40B4-BE49-F238E27FC236}">
                <a16:creationId xmlns:a16="http://schemas.microsoft.com/office/drawing/2014/main" id="{21729442-08F6-BEB3-0F8C-3F32B3918F76}"/>
              </a:ext>
            </a:extLst>
          </p:cNvPr>
          <p:cNvSpPr/>
          <p:nvPr/>
        </p:nvSpPr>
        <p:spPr>
          <a:xfrm>
            <a:off x="587375" y="1800619"/>
            <a:ext cx="5400675" cy="4617113"/>
          </a:xfrm>
          <a:prstGeom prst="roundRect">
            <a:avLst>
              <a:gd name="adj" fmla="val 768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9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20" name="Tekstiruutu 19">
            <a:extLst>
              <a:ext uri="{FF2B5EF4-FFF2-40B4-BE49-F238E27FC236}">
                <a16:creationId xmlns:a16="http://schemas.microsoft.com/office/drawing/2014/main" id="{8D98C76F-1D06-1106-69EA-96A8FB803CDB}"/>
              </a:ext>
            </a:extLst>
          </p:cNvPr>
          <p:cNvSpPr txBox="1"/>
          <p:nvPr/>
        </p:nvSpPr>
        <p:spPr>
          <a:xfrm>
            <a:off x="6439531" y="4739337"/>
            <a:ext cx="3812918" cy="1323439"/>
          </a:xfrm>
          <a:prstGeom prst="rect">
            <a:avLst/>
          </a:prstGeom>
          <a:noFill/>
        </p:spPr>
        <p:txBody>
          <a:bodyPr wrap="square" lIns="91440" tIns="45720" rIns="91440" bIns="45720" anchor="t">
            <a:spAutoFit/>
          </a:bodyPr>
          <a:lstStyle/>
          <a:p>
            <a:pPr>
              <a:spcBef>
                <a:spcPts val="1200"/>
              </a:spcBef>
              <a:defRPr/>
            </a:pPr>
            <a:r>
              <a:rPr lang="da-DK" sz="1600">
                <a:latin typeface="Bookman Old Style"/>
                <a:ea typeface="+mn-lt"/>
                <a:cs typeface="+mn-lt"/>
              </a:rPr>
              <a:t>”Our collaboration has worked seamlessly from the start, and instead of a traditional customer-supplier relationship, we work as a team towards a common goal.”</a:t>
            </a:r>
            <a:endParaRPr lang="fi-FI" sz="1600">
              <a:latin typeface="Bookman Old Style"/>
              <a:ea typeface="+mn-lt"/>
              <a:cs typeface="+mn-lt"/>
            </a:endParaRPr>
          </a:p>
        </p:txBody>
      </p:sp>
      <p:pic>
        <p:nvPicPr>
          <p:cNvPr id="24" name="Grafik 59">
            <a:extLst>
              <a:ext uri="{FF2B5EF4-FFF2-40B4-BE49-F238E27FC236}">
                <a16:creationId xmlns:a16="http://schemas.microsoft.com/office/drawing/2014/main" id="{A9125217-1CF9-4CF9-740A-E81A8FF0867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25728" y="2117392"/>
            <a:ext cx="293397" cy="293397"/>
          </a:xfrm>
          <a:prstGeom prst="rect">
            <a:avLst/>
          </a:prstGeom>
        </p:spPr>
      </p:pic>
      <p:pic>
        <p:nvPicPr>
          <p:cNvPr id="3" name="Kuva 2">
            <a:extLst>
              <a:ext uri="{FF2B5EF4-FFF2-40B4-BE49-F238E27FC236}">
                <a16:creationId xmlns:a16="http://schemas.microsoft.com/office/drawing/2014/main" id="{FE85351B-F616-DF0A-FF92-6429EB70314A}"/>
              </a:ext>
            </a:extLst>
          </p:cNvPr>
          <p:cNvPicPr>
            <a:picLocks noChangeAspect="1"/>
          </p:cNvPicPr>
          <p:nvPr/>
        </p:nvPicPr>
        <p:blipFill>
          <a:blip r:embed="rId4"/>
          <a:srcRect/>
          <a:stretch/>
        </p:blipFill>
        <p:spPr>
          <a:xfrm>
            <a:off x="10616314" y="478259"/>
            <a:ext cx="961137" cy="965142"/>
          </a:xfrm>
          <a:prstGeom prst="rect">
            <a:avLst/>
          </a:prstGeom>
        </p:spPr>
      </p:pic>
      <p:pic>
        <p:nvPicPr>
          <p:cNvPr id="8" name="Kuva 8" descr="Kuva, joka sisältää kohteen logo&#10;&#10;Kuvaus luotu automaattisesti">
            <a:extLst>
              <a:ext uri="{FF2B5EF4-FFF2-40B4-BE49-F238E27FC236}">
                <a16:creationId xmlns:a16="http://schemas.microsoft.com/office/drawing/2014/main" id="{43ED3CD9-4E09-F450-ADC0-4ECCE60B8A06}"/>
              </a:ext>
            </a:extLst>
          </p:cNvPr>
          <p:cNvPicPr>
            <a:picLocks noChangeAspect="1"/>
          </p:cNvPicPr>
          <p:nvPr/>
        </p:nvPicPr>
        <p:blipFill>
          <a:blip r:embed="rId5"/>
          <a:stretch>
            <a:fillRect/>
          </a:stretch>
        </p:blipFill>
        <p:spPr>
          <a:xfrm>
            <a:off x="10284184" y="4628456"/>
            <a:ext cx="887584" cy="887583"/>
          </a:xfrm>
          <a:prstGeom prst="rect">
            <a:avLst/>
          </a:prstGeom>
        </p:spPr>
      </p:pic>
      <p:sp>
        <p:nvSpPr>
          <p:cNvPr id="9" name="Tekstiruutu 8">
            <a:extLst>
              <a:ext uri="{FF2B5EF4-FFF2-40B4-BE49-F238E27FC236}">
                <a16:creationId xmlns:a16="http://schemas.microsoft.com/office/drawing/2014/main" id="{2D404078-7764-B80E-82CA-22485DBD5947}"/>
              </a:ext>
            </a:extLst>
          </p:cNvPr>
          <p:cNvSpPr txBox="1"/>
          <p:nvPr/>
        </p:nvSpPr>
        <p:spPr>
          <a:xfrm>
            <a:off x="10347652" y="5464038"/>
            <a:ext cx="1282584" cy="46166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000">
                <a:solidFill>
                  <a:srgbClr val="1D1C1D"/>
                </a:solidFill>
                <a:latin typeface="Franklin Gothic Book"/>
              </a:rPr>
              <a:t>Reijo </a:t>
            </a:r>
            <a:r>
              <a:rPr lang="en-US" sz="1000" err="1">
                <a:solidFill>
                  <a:srgbClr val="1D1C1D"/>
                </a:solidFill>
                <a:latin typeface="Franklin Gothic Book"/>
              </a:rPr>
              <a:t>Pursiainen</a:t>
            </a:r>
            <a:r>
              <a:rPr lang="en-US" sz="1000">
                <a:solidFill>
                  <a:srgbClr val="1D1C1D"/>
                </a:solidFill>
                <a:latin typeface="Franklin Gothic Book"/>
              </a:rPr>
              <a:t>, </a:t>
            </a:r>
            <a:r>
              <a:rPr lang="en-US" sz="1000">
                <a:solidFill>
                  <a:srgbClr val="1D1C1D"/>
                </a:solidFill>
                <a:ea typeface="+mn-lt"/>
                <a:cs typeface="+mn-lt"/>
              </a:rPr>
              <a:t>Development Manager, </a:t>
            </a:r>
            <a:br>
              <a:rPr lang="en-US" sz="1000">
                <a:solidFill>
                  <a:srgbClr val="1D1C1D"/>
                </a:solidFill>
                <a:ea typeface="+mn-lt"/>
                <a:cs typeface="+mn-lt"/>
              </a:rPr>
            </a:br>
            <a:r>
              <a:rPr lang="en-US" sz="1000">
                <a:solidFill>
                  <a:srgbClr val="1D1C1D"/>
                </a:solidFill>
                <a:ea typeface="+mn-lt"/>
                <a:cs typeface="+mn-lt"/>
              </a:rPr>
              <a:t>SE </a:t>
            </a:r>
            <a:r>
              <a:rPr lang="en-US" sz="1000" err="1">
                <a:solidFill>
                  <a:srgbClr val="1D1C1D"/>
                </a:solidFill>
                <a:ea typeface="+mn-lt"/>
                <a:cs typeface="+mn-lt"/>
              </a:rPr>
              <a:t>Mäkinen</a:t>
            </a:r>
            <a:endParaRPr lang="en-US">
              <a:ea typeface="+mn-lt"/>
              <a:cs typeface="+mn-lt"/>
            </a:endParaRPr>
          </a:p>
        </p:txBody>
      </p:sp>
      <p:sp>
        <p:nvSpPr>
          <p:cNvPr id="7" name="Sisällön paikkamerkki 43">
            <a:extLst>
              <a:ext uri="{FF2B5EF4-FFF2-40B4-BE49-F238E27FC236}">
                <a16:creationId xmlns:a16="http://schemas.microsoft.com/office/drawing/2014/main" id="{4BC5C868-F62C-31B4-14FC-02551F68EDAC}"/>
              </a:ext>
            </a:extLst>
          </p:cNvPr>
          <p:cNvSpPr>
            <a:spLocks noGrp="1"/>
          </p:cNvSpPr>
          <p:nvPr>
            <p:ph sz="quarter" idx="10"/>
          </p:nvPr>
        </p:nvSpPr>
        <p:spPr>
          <a:xfrm>
            <a:off x="1260388" y="2133867"/>
            <a:ext cx="4408513" cy="4054661"/>
          </a:xfrm>
        </p:spPr>
        <p:txBody>
          <a:bodyPr vert="horz" lIns="0" tIns="0" rIns="0" bIns="0" rtlCol="0" anchor="t">
            <a:noAutofit/>
          </a:bodyPr>
          <a:lstStyle/>
          <a:p>
            <a:r>
              <a:rPr lang="da-DK" sz="1400">
                <a:solidFill>
                  <a:schemeClr val="bg1"/>
                </a:solidFill>
                <a:latin typeface="Franklin Gothic Book"/>
                <a:ea typeface="Yu Gothic Light"/>
              </a:rPr>
              <a:t>SE Mäkinen is a car transport and logistics company. Before deploying hyperautomation, some of the most time-consuming processes at SE Mäkinen involved circulating spreadsheets and other manual tasks that used to require four or five people full time. SE Mäkinen needed to find a way to make slow manual processes more efficient.</a:t>
            </a:r>
            <a:endParaRPr lang="fi-FI" sz="1400">
              <a:solidFill>
                <a:schemeClr val="bg1"/>
              </a:solidFill>
            </a:endParaRPr>
          </a:p>
          <a:p>
            <a:endParaRPr lang="da-DK" sz="1400">
              <a:solidFill>
                <a:schemeClr val="bg1"/>
              </a:solidFill>
            </a:endParaRPr>
          </a:p>
          <a:p>
            <a:r>
              <a:rPr lang="da-DK" sz="1400">
                <a:solidFill>
                  <a:schemeClr val="bg1"/>
                </a:solidFill>
                <a:latin typeface="Franklin Gothic Book"/>
                <a:ea typeface="Yu Gothic Light"/>
              </a:rPr>
              <a:t>We implemented Hyperautomation, which is an intelligent robotic process automation software that replaces multiple manual tasks and repetitive processes at SE Mäkinen and handles everything quickly with practically no errors. </a:t>
            </a:r>
            <a:br>
              <a:rPr lang="da-DK" sz="1400">
                <a:solidFill>
                  <a:schemeClr val="bg1"/>
                </a:solidFill>
                <a:latin typeface="Franklin Gothic Book"/>
                <a:ea typeface="Yu Gothic Light"/>
              </a:rPr>
            </a:br>
            <a:br>
              <a:rPr lang="da-DK" sz="1400">
                <a:latin typeface="Franklin Gothic Book"/>
                <a:ea typeface="Yu Gothic Light"/>
              </a:rPr>
            </a:br>
            <a:r>
              <a:rPr lang="da-DK" sz="1400">
                <a:solidFill>
                  <a:schemeClr val="bg1"/>
                </a:solidFill>
                <a:latin typeface="Franklin Gothic Book"/>
                <a:ea typeface="Yu Gothic Light"/>
              </a:rPr>
              <a:t>As a result, Hyperautomation freed up a lot of hours, allowing employees to focus on more meaningful work – tasks that require a human touch.</a:t>
            </a:r>
          </a:p>
        </p:txBody>
      </p:sp>
      <p:sp>
        <p:nvSpPr>
          <p:cNvPr id="2" name="Titel 2">
            <a:extLst>
              <a:ext uri="{FF2B5EF4-FFF2-40B4-BE49-F238E27FC236}">
                <a16:creationId xmlns:a16="http://schemas.microsoft.com/office/drawing/2014/main" id="{0511181E-1588-B60A-DC87-AAF0885A09DF}"/>
              </a:ext>
            </a:extLst>
          </p:cNvPr>
          <p:cNvSpPr txBox="1">
            <a:spLocks/>
          </p:cNvSpPr>
          <p:nvPr/>
        </p:nvSpPr>
        <p:spPr>
          <a:xfrm>
            <a:off x="587375" y="476250"/>
            <a:ext cx="8045879" cy="641470"/>
          </a:xfrm>
          <a:prstGeom prst="rect">
            <a:avLst/>
          </a:prstGeom>
        </p:spPr>
        <p:txBody>
          <a:bodyPr vert="horz" lIns="0" tIns="0" rIns="0" bIns="0" rtlCol="0" anchor="t" anchorCtr="0">
            <a:noAutofit/>
          </a:bodyPr>
          <a:lstStyle>
            <a:lvl1pPr algn="l" defTabSz="914400" rtl="0" eaLnBrk="1" latinLnBrk="0" hangingPunct="1">
              <a:lnSpc>
                <a:spcPts val="4320"/>
              </a:lnSpc>
              <a:spcBef>
                <a:spcPct val="0"/>
              </a:spcBef>
              <a:buNone/>
              <a:defRPr sz="3600" b="0" i="0" kern="1200">
                <a:solidFill>
                  <a:srgbClr val="171717"/>
                </a:solidFill>
                <a:latin typeface="Bookman Old Style" panose="02050604050505020204" pitchFamily="18" charset="0"/>
                <a:ea typeface="+mj-ea"/>
                <a:cs typeface="+mj-cs"/>
              </a:defRPr>
            </a:lvl1pPr>
          </a:lstStyle>
          <a:p>
            <a:pPr>
              <a:defRPr/>
            </a:pPr>
            <a:r>
              <a:rPr kumimoji="0" lang="da-DK" sz="3600" b="0" i="0" u="none" strike="noStrike" kern="1200" cap="none" spc="0" normalizeH="0" baseline="0" noProof="0">
                <a:ln>
                  <a:noFill/>
                </a:ln>
                <a:solidFill>
                  <a:srgbClr val="171717"/>
                </a:solidFill>
                <a:effectLst/>
                <a:uLnTx/>
                <a:uFillTx/>
                <a:latin typeface="Bookman Old Style"/>
                <a:ea typeface="+mj-ea"/>
                <a:cs typeface="+mj-cs"/>
              </a:rPr>
              <a:t>Customer success stories</a:t>
            </a:r>
            <a:r>
              <a:rPr kumimoji="0" lang="en-GB" sz="3600" b="0" i="0" u="none" strike="noStrike" kern="1200" cap="none" spc="0" normalizeH="0" baseline="0" noProof="0">
                <a:ln>
                  <a:noFill/>
                </a:ln>
                <a:solidFill>
                  <a:srgbClr val="171717"/>
                </a:solidFill>
                <a:effectLst/>
                <a:uLnTx/>
                <a:uFillTx/>
                <a:latin typeface="Bookman Old Style"/>
                <a:ea typeface="+mj-ea"/>
                <a:cs typeface="+mj-cs"/>
              </a:rPr>
              <a:t>: </a:t>
            </a:r>
            <a:br>
              <a:rPr lang="en-GB">
                <a:latin typeface="Bookman Old Style"/>
              </a:rPr>
            </a:br>
            <a:r>
              <a:rPr lang="da-DK">
                <a:latin typeface="Bookman Old Style"/>
              </a:rPr>
              <a:t>SE Mäkinen</a:t>
            </a:r>
            <a:endParaRPr kumimoji="0" lang="da-DK" sz="3600" b="0" i="0" u="none" strike="noStrike" kern="1200" cap="none" spc="0" normalizeH="0" baseline="0" noProof="0">
              <a:ln>
                <a:noFill/>
              </a:ln>
              <a:solidFill>
                <a:srgbClr val="171717"/>
              </a:solidFill>
              <a:effectLst/>
              <a:uLnTx/>
              <a:uFillTx/>
              <a:latin typeface="Bookman Old Style" panose="02050604050505020204" pitchFamily="18" charset="0"/>
              <a:ea typeface="+mj-ea"/>
              <a:cs typeface="+mj-cs"/>
            </a:endParaRPr>
          </a:p>
        </p:txBody>
      </p:sp>
      <p:pic>
        <p:nvPicPr>
          <p:cNvPr id="5" name="Kuva 4">
            <a:extLst>
              <a:ext uri="{FF2B5EF4-FFF2-40B4-BE49-F238E27FC236}">
                <a16:creationId xmlns:a16="http://schemas.microsoft.com/office/drawing/2014/main" id="{02BDA299-1A27-07AA-3A5D-927C16A665F7}"/>
              </a:ext>
            </a:extLst>
          </p:cNvPr>
          <p:cNvPicPr>
            <a:picLocks noChangeAspect="1"/>
          </p:cNvPicPr>
          <p:nvPr/>
        </p:nvPicPr>
        <p:blipFill>
          <a:blip r:embed="rId6"/>
          <a:srcRect t="58" b="58"/>
          <a:stretch/>
        </p:blipFill>
        <p:spPr>
          <a:xfrm>
            <a:off x="6436295" y="1800620"/>
            <a:ext cx="5168330" cy="2612885"/>
          </a:xfrm>
          <a:prstGeom prst="roundRect">
            <a:avLst>
              <a:gd name="adj" fmla="val 10024"/>
            </a:avLst>
          </a:prstGeom>
        </p:spPr>
      </p:pic>
    </p:spTree>
    <p:extLst>
      <p:ext uri="{BB962C8B-B14F-4D97-AF65-F5344CB8AC3E}">
        <p14:creationId xmlns:p14="http://schemas.microsoft.com/office/powerpoint/2010/main" val="10008440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frundet rektangel 5">
            <a:extLst>
              <a:ext uri="{FF2B5EF4-FFF2-40B4-BE49-F238E27FC236}">
                <a16:creationId xmlns:a16="http://schemas.microsoft.com/office/drawing/2014/main" id="{8993B1ED-8888-25B8-7979-C7282179EC5B}"/>
              </a:ext>
            </a:extLst>
          </p:cNvPr>
          <p:cNvSpPr/>
          <p:nvPr/>
        </p:nvSpPr>
        <p:spPr>
          <a:xfrm>
            <a:off x="587375" y="1800619"/>
            <a:ext cx="5400675" cy="4922670"/>
          </a:xfrm>
          <a:prstGeom prst="roundRect">
            <a:avLst>
              <a:gd name="adj" fmla="val 768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9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16" name="Titel 2">
            <a:extLst>
              <a:ext uri="{FF2B5EF4-FFF2-40B4-BE49-F238E27FC236}">
                <a16:creationId xmlns:a16="http://schemas.microsoft.com/office/drawing/2014/main" id="{2F22CB1F-6EA1-4022-1740-F87F35A78171}"/>
              </a:ext>
            </a:extLst>
          </p:cNvPr>
          <p:cNvSpPr txBox="1">
            <a:spLocks/>
          </p:cNvSpPr>
          <p:nvPr/>
        </p:nvSpPr>
        <p:spPr>
          <a:xfrm>
            <a:off x="587375" y="476250"/>
            <a:ext cx="8045879" cy="641470"/>
          </a:xfrm>
          <a:prstGeom prst="rect">
            <a:avLst/>
          </a:prstGeom>
        </p:spPr>
        <p:txBody>
          <a:bodyPr vert="horz" lIns="0" tIns="0" rIns="0" bIns="0" rtlCol="0" anchor="t" anchorCtr="0">
            <a:noAutofit/>
          </a:bodyPr>
          <a:lstStyle>
            <a:lvl1pPr algn="l" defTabSz="914400" rtl="0" eaLnBrk="1" latinLnBrk="0" hangingPunct="1">
              <a:lnSpc>
                <a:spcPts val="4320"/>
              </a:lnSpc>
              <a:spcBef>
                <a:spcPct val="0"/>
              </a:spcBef>
              <a:buNone/>
              <a:defRPr sz="3600" b="0" i="0" kern="1200">
                <a:solidFill>
                  <a:srgbClr val="171717"/>
                </a:solidFill>
                <a:latin typeface="Bookman Old Style" panose="02050604050505020204" pitchFamily="18" charset="0"/>
                <a:ea typeface="+mj-ea"/>
                <a:cs typeface="+mj-cs"/>
              </a:defRPr>
            </a:lvl1pPr>
          </a:lstStyle>
          <a:p>
            <a:pPr>
              <a:defRPr/>
            </a:pPr>
            <a:r>
              <a:rPr kumimoji="0" lang="da-DK" sz="3600" b="0" i="0" u="none" strike="noStrike" kern="1200" cap="none" spc="0" normalizeH="0" baseline="0" noProof="0">
                <a:ln>
                  <a:noFill/>
                </a:ln>
                <a:solidFill>
                  <a:srgbClr val="171717"/>
                </a:solidFill>
                <a:effectLst/>
                <a:uLnTx/>
                <a:uFillTx/>
                <a:latin typeface="Bookman Old Style"/>
                <a:ea typeface="+mj-ea"/>
                <a:cs typeface="+mj-cs"/>
              </a:rPr>
              <a:t>Customer success stories</a:t>
            </a:r>
            <a:r>
              <a:rPr kumimoji="0" lang="en-GB" sz="3600" b="0" i="0" u="none" strike="noStrike" kern="1200" cap="none" spc="0" normalizeH="0" baseline="0" noProof="0">
                <a:ln>
                  <a:noFill/>
                </a:ln>
                <a:solidFill>
                  <a:srgbClr val="171717"/>
                </a:solidFill>
                <a:effectLst/>
                <a:uLnTx/>
                <a:uFillTx/>
                <a:latin typeface="Bookman Old Style"/>
                <a:ea typeface="+mj-ea"/>
                <a:cs typeface="+mj-cs"/>
              </a:rPr>
              <a:t>: </a:t>
            </a:r>
            <a:br>
              <a:rPr lang="en-GB">
                <a:latin typeface="Bookman Old Style"/>
              </a:rPr>
            </a:br>
            <a:r>
              <a:rPr lang="da-DK">
                <a:latin typeface="Bookman Old Style"/>
              </a:rPr>
              <a:t>YTK</a:t>
            </a:r>
            <a:endParaRPr kumimoji="0" lang="da-DK" sz="3600" b="0" i="0" u="none" strike="noStrike" kern="1200" cap="none" spc="0" normalizeH="0" baseline="0" noProof="0">
              <a:ln>
                <a:noFill/>
              </a:ln>
              <a:solidFill>
                <a:srgbClr val="171717"/>
              </a:solidFill>
              <a:effectLst/>
              <a:uLnTx/>
              <a:uFillTx/>
              <a:latin typeface="Bookman Old Style" panose="02050604050505020204" pitchFamily="18" charset="0"/>
              <a:ea typeface="+mj-ea"/>
              <a:cs typeface="+mj-cs"/>
            </a:endParaRPr>
          </a:p>
        </p:txBody>
      </p:sp>
      <p:sp>
        <p:nvSpPr>
          <p:cNvPr id="20" name="Tekstiruutu 19">
            <a:extLst>
              <a:ext uri="{FF2B5EF4-FFF2-40B4-BE49-F238E27FC236}">
                <a16:creationId xmlns:a16="http://schemas.microsoft.com/office/drawing/2014/main" id="{8D98C76F-1D06-1106-69EA-96A8FB803CDB}"/>
              </a:ext>
            </a:extLst>
          </p:cNvPr>
          <p:cNvSpPr txBox="1"/>
          <p:nvPr/>
        </p:nvSpPr>
        <p:spPr>
          <a:xfrm>
            <a:off x="6436295" y="4688111"/>
            <a:ext cx="3812918" cy="1077218"/>
          </a:xfrm>
          <a:prstGeom prst="rect">
            <a:avLst/>
          </a:prstGeom>
          <a:noFill/>
        </p:spPr>
        <p:txBody>
          <a:bodyPr wrap="square" lIns="91440" tIns="45720" rIns="91440" bIns="45720" anchor="t">
            <a:spAutoFit/>
          </a:bodyPr>
          <a:lstStyle/>
          <a:p>
            <a:pPr>
              <a:spcBef>
                <a:spcPts val="1200"/>
              </a:spcBef>
              <a:defRPr/>
            </a:pPr>
            <a:r>
              <a:rPr lang="da-DK" sz="1600">
                <a:latin typeface="Bookman Old Style"/>
                <a:ea typeface="+mn-lt"/>
                <a:cs typeface="+mn-lt"/>
              </a:rPr>
              <a:t>“twoday AI Works’ scalable service has played a key role in the quality of our customer service during the pandemic."</a:t>
            </a:r>
            <a:endParaRPr lang="fi-FI" sz="1600">
              <a:latin typeface="Bookman Old Style"/>
              <a:ea typeface="+mn-lt"/>
              <a:cs typeface="+mn-lt"/>
            </a:endParaRPr>
          </a:p>
        </p:txBody>
      </p:sp>
      <p:pic>
        <p:nvPicPr>
          <p:cNvPr id="24" name="Grafik 59">
            <a:extLst>
              <a:ext uri="{FF2B5EF4-FFF2-40B4-BE49-F238E27FC236}">
                <a16:creationId xmlns:a16="http://schemas.microsoft.com/office/drawing/2014/main" id="{A9125217-1CF9-4CF9-740A-E81A8FF0867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25728" y="2117392"/>
            <a:ext cx="293397" cy="293397"/>
          </a:xfrm>
          <a:prstGeom prst="rect">
            <a:avLst/>
          </a:prstGeom>
        </p:spPr>
      </p:pic>
      <p:sp>
        <p:nvSpPr>
          <p:cNvPr id="2" name="Tekstiruutu 1">
            <a:extLst>
              <a:ext uri="{FF2B5EF4-FFF2-40B4-BE49-F238E27FC236}">
                <a16:creationId xmlns:a16="http://schemas.microsoft.com/office/drawing/2014/main" id="{DF6C108E-BBC9-EBE0-1FB5-39D21A9BE4E9}"/>
              </a:ext>
            </a:extLst>
          </p:cNvPr>
          <p:cNvSpPr txBox="1"/>
          <p:nvPr/>
        </p:nvSpPr>
        <p:spPr>
          <a:xfrm>
            <a:off x="10311997" y="5376258"/>
            <a:ext cx="1419355" cy="553998"/>
          </a:xfrm>
          <a:prstGeom prst="rect">
            <a:avLst/>
          </a:prstGeom>
          <a:noFill/>
        </p:spPr>
        <p:txBody>
          <a:bodyPr wrap="square" lIns="91440" tIns="45720" rIns="91440" bIns="45720" anchor="t">
            <a:spAutoFit/>
          </a:bodyPr>
          <a:lstStyle/>
          <a:p>
            <a:pPr>
              <a:defRPr/>
            </a:pPr>
            <a:r>
              <a:rPr lang="fi-FI" sz="1000">
                <a:solidFill>
                  <a:srgbClr val="1D1C1D"/>
                </a:solidFill>
                <a:latin typeface="Franklin Gothic Book"/>
              </a:rPr>
              <a:t>Seppo Turunen, </a:t>
            </a:r>
            <a:br>
              <a:rPr lang="fi-FI" sz="1000">
                <a:solidFill>
                  <a:srgbClr val="1D1C1D"/>
                </a:solidFill>
                <a:latin typeface="Franklin Gothic Book"/>
              </a:rPr>
            </a:br>
            <a:r>
              <a:rPr lang="fi-FI" sz="1000" err="1">
                <a:solidFill>
                  <a:srgbClr val="1D1C1D"/>
                </a:solidFill>
                <a:latin typeface="Franklin Gothic Book"/>
              </a:rPr>
              <a:t>Director</a:t>
            </a:r>
            <a:r>
              <a:rPr lang="fi-FI" sz="1000">
                <a:solidFill>
                  <a:srgbClr val="1D1C1D"/>
                </a:solidFill>
                <a:latin typeface="Franklin Gothic Book"/>
              </a:rPr>
              <a:t> of </a:t>
            </a:r>
            <a:r>
              <a:rPr lang="fi-FI" sz="1000" err="1">
                <a:solidFill>
                  <a:srgbClr val="1D1C1D"/>
                </a:solidFill>
                <a:latin typeface="Franklin Gothic Book"/>
              </a:rPr>
              <a:t>Information</a:t>
            </a:r>
            <a:r>
              <a:rPr lang="fi-FI" sz="1000">
                <a:solidFill>
                  <a:srgbClr val="1D1C1D"/>
                </a:solidFill>
                <a:latin typeface="Franklin Gothic Book"/>
              </a:rPr>
              <a:t> Management, YTK</a:t>
            </a:r>
          </a:p>
        </p:txBody>
      </p:sp>
      <p:pic>
        <p:nvPicPr>
          <p:cNvPr id="3" name="Kuva 2">
            <a:extLst>
              <a:ext uri="{FF2B5EF4-FFF2-40B4-BE49-F238E27FC236}">
                <a16:creationId xmlns:a16="http://schemas.microsoft.com/office/drawing/2014/main" id="{FE85351B-F616-DF0A-FF92-6429EB70314A}"/>
              </a:ext>
            </a:extLst>
          </p:cNvPr>
          <p:cNvPicPr>
            <a:picLocks noChangeAspect="1"/>
          </p:cNvPicPr>
          <p:nvPr/>
        </p:nvPicPr>
        <p:blipFill>
          <a:blip r:embed="rId4"/>
          <a:srcRect/>
          <a:stretch/>
        </p:blipFill>
        <p:spPr>
          <a:xfrm>
            <a:off x="10616314" y="478259"/>
            <a:ext cx="961137" cy="965142"/>
          </a:xfrm>
          <a:prstGeom prst="rect">
            <a:avLst/>
          </a:prstGeom>
        </p:spPr>
      </p:pic>
      <p:pic>
        <p:nvPicPr>
          <p:cNvPr id="7" name="Kuva 18" descr="Kuva, joka sisältää kohteen teksti, clipart&#10;&#10;Kuvaus luotu automaattisesti">
            <a:extLst>
              <a:ext uri="{FF2B5EF4-FFF2-40B4-BE49-F238E27FC236}">
                <a16:creationId xmlns:a16="http://schemas.microsoft.com/office/drawing/2014/main" id="{C9A60CE1-2A87-3A65-DD3C-9540A38F6519}"/>
              </a:ext>
            </a:extLst>
          </p:cNvPr>
          <p:cNvPicPr>
            <a:picLocks noChangeAspect="1"/>
          </p:cNvPicPr>
          <p:nvPr/>
        </p:nvPicPr>
        <p:blipFill>
          <a:blip r:embed="rId5"/>
          <a:stretch>
            <a:fillRect/>
          </a:stretch>
        </p:blipFill>
        <p:spPr>
          <a:xfrm>
            <a:off x="10422468" y="4764316"/>
            <a:ext cx="556846" cy="553998"/>
          </a:xfrm>
          <a:prstGeom prst="rect">
            <a:avLst/>
          </a:prstGeom>
        </p:spPr>
      </p:pic>
      <p:sp>
        <p:nvSpPr>
          <p:cNvPr id="9" name="Sisällön paikkamerkki 43">
            <a:extLst>
              <a:ext uri="{FF2B5EF4-FFF2-40B4-BE49-F238E27FC236}">
                <a16:creationId xmlns:a16="http://schemas.microsoft.com/office/drawing/2014/main" id="{D97E8778-3938-7C3C-7DB8-651070D140C3}"/>
              </a:ext>
            </a:extLst>
          </p:cNvPr>
          <p:cNvSpPr>
            <a:spLocks noGrp="1"/>
          </p:cNvSpPr>
          <p:nvPr>
            <p:ph sz="quarter" idx="10"/>
          </p:nvPr>
        </p:nvSpPr>
        <p:spPr>
          <a:xfrm>
            <a:off x="1260388" y="2133867"/>
            <a:ext cx="4408513" cy="4054661"/>
          </a:xfrm>
        </p:spPr>
        <p:txBody>
          <a:bodyPr vert="horz" lIns="0" tIns="0" rIns="0" bIns="0" rtlCol="0" anchor="t">
            <a:noAutofit/>
          </a:bodyPr>
          <a:lstStyle/>
          <a:p>
            <a:r>
              <a:rPr lang="da-DK" sz="1400">
                <a:solidFill>
                  <a:schemeClr val="bg1"/>
                </a:solidFill>
                <a:latin typeface="Franklin Gothic Book"/>
                <a:ea typeface="Yu Gothic Light"/>
              </a:rPr>
              <a:t>The general unemployment fund YTK is Finland's largest unemployment fund with </a:t>
            </a:r>
            <a:r>
              <a:rPr lang="da-DK" sz="1400" b="1">
                <a:solidFill>
                  <a:schemeClr val="bg1"/>
                </a:solidFill>
                <a:latin typeface="Franklin Gothic Book"/>
                <a:ea typeface="Yu Gothic Light"/>
              </a:rPr>
              <a:t>over 500 000 members, </a:t>
            </a:r>
            <a:r>
              <a:rPr lang="da-DK" sz="1400">
                <a:solidFill>
                  <a:schemeClr val="bg1"/>
                </a:solidFill>
                <a:latin typeface="Franklin Gothic Book"/>
                <a:ea typeface="Yu Gothic Light"/>
              </a:rPr>
              <a:t>leading to thousands of customer touchpoints every week over the phone alone. At this scale, keeping customer service running smoothly and members happy requires a premium customer service platform, like the </a:t>
            </a:r>
            <a:r>
              <a:rPr lang="da-DK" sz="1400" u="sng">
                <a:solidFill>
                  <a:schemeClr val="bg1"/>
                </a:solidFill>
                <a:latin typeface="Franklin Gothic Book"/>
                <a:ea typeface="Yu Gothic Light"/>
                <a:hlinkClick r:id="rId6">
                  <a:extLst>
                    <a:ext uri="{A12FA001-AC4F-418D-AE19-62706E023703}">
                      <ahyp:hlinkClr xmlns:ahyp="http://schemas.microsoft.com/office/drawing/2018/hyperlinkcolor" val="tx"/>
                    </a:ext>
                  </a:extLst>
                </a:hlinkClick>
              </a:rPr>
              <a:t>CC Suite</a:t>
            </a:r>
            <a:r>
              <a:rPr lang="da-DK" sz="1400">
                <a:solidFill>
                  <a:schemeClr val="bg1"/>
                </a:solidFill>
                <a:latin typeface="Franklin Gothic Book"/>
                <a:ea typeface="Yu Gothic Light"/>
              </a:rPr>
              <a:t>.</a:t>
            </a:r>
            <a:endParaRPr lang="da-DK" sz="1400">
              <a:solidFill>
                <a:schemeClr val="bg1"/>
              </a:solidFill>
              <a:ea typeface="Yu Gothic Light"/>
            </a:endParaRPr>
          </a:p>
          <a:p>
            <a:endParaRPr lang="da-DK" sz="1400">
              <a:solidFill>
                <a:schemeClr val="bg1"/>
              </a:solidFill>
              <a:latin typeface="Franklin Gothic Book"/>
              <a:ea typeface="Yu Gothic Light"/>
            </a:endParaRPr>
          </a:p>
          <a:p>
            <a:r>
              <a:rPr lang="da-DK" sz="1400">
                <a:solidFill>
                  <a:schemeClr val="bg1"/>
                </a:solidFill>
                <a:latin typeface="Franklin Gothic Book"/>
                <a:ea typeface="Yu Gothic Light"/>
              </a:rPr>
              <a:t>YTK uses several </a:t>
            </a:r>
            <a:r>
              <a:rPr lang="da-DK" sz="1400" i="1">
                <a:solidFill>
                  <a:schemeClr val="bg1"/>
                </a:solidFill>
                <a:latin typeface="Franklin Gothic Book"/>
                <a:ea typeface="Yu Gothic Light"/>
              </a:rPr>
              <a:t>t</a:t>
            </a:r>
            <a:r>
              <a:rPr lang="da-DK" sz="1400">
                <a:solidFill>
                  <a:schemeClr val="bg1"/>
                </a:solidFill>
                <a:latin typeface="Franklin Gothic Book"/>
                <a:ea typeface="Yu Gothic Light"/>
              </a:rPr>
              <a:t>woday Flow CC Suite services to provide their members a premium customer experience:</a:t>
            </a:r>
          </a:p>
          <a:p>
            <a:pPr marL="285750" indent="-285750">
              <a:buClr>
                <a:schemeClr val="bg1"/>
              </a:buClr>
              <a:buFont typeface="Franklin Gothic Book" panose="020B0503020102020204" pitchFamily="34" charset="0"/>
              <a:buChar char="–"/>
            </a:pPr>
            <a:r>
              <a:rPr lang="da-DK" sz="1400">
                <a:solidFill>
                  <a:schemeClr val="bg1"/>
                </a:solidFill>
                <a:latin typeface="+mn-lt"/>
                <a:ea typeface="Yu Gothic Light"/>
                <a:cs typeface="Arial"/>
              </a:rPr>
              <a:t>Certified voice server environment</a:t>
            </a:r>
          </a:p>
          <a:p>
            <a:pPr marL="285750" indent="-285750">
              <a:buClr>
                <a:schemeClr val="bg1"/>
              </a:buClr>
              <a:buFont typeface="Franklin Gothic Book" panose="020B0503020102020204" pitchFamily="34" charset="0"/>
              <a:buChar char="–"/>
            </a:pPr>
            <a:r>
              <a:rPr lang="da-DK" sz="1400">
                <a:solidFill>
                  <a:schemeClr val="bg1"/>
                </a:solidFill>
                <a:latin typeface="+mn-lt"/>
                <a:ea typeface="Yu Gothic Light"/>
                <a:cs typeface="Arial"/>
              </a:rPr>
              <a:t>Multi-channel customer service solution</a:t>
            </a:r>
          </a:p>
          <a:p>
            <a:pPr marL="285750" indent="-285750">
              <a:buClr>
                <a:schemeClr val="bg1"/>
              </a:buClr>
              <a:buFont typeface="Franklin Gothic Book" panose="020B0503020102020204" pitchFamily="34" charset="0"/>
              <a:buChar char="–"/>
            </a:pPr>
            <a:r>
              <a:rPr lang="da-DK" sz="1400">
                <a:solidFill>
                  <a:schemeClr val="bg1"/>
                </a:solidFill>
                <a:latin typeface="+mn-lt"/>
                <a:ea typeface="Yu Gothic Light"/>
                <a:cs typeface="Arial"/>
              </a:rPr>
              <a:t>Integrations with YTK backend systems</a:t>
            </a:r>
          </a:p>
          <a:p>
            <a:pPr marL="285750" indent="-285750">
              <a:buClr>
                <a:schemeClr val="bg1"/>
              </a:buClr>
              <a:buFont typeface="Franklin Gothic Book" panose="020B0503020102020204" pitchFamily="34" charset="0"/>
              <a:buChar char="–"/>
            </a:pPr>
            <a:r>
              <a:rPr lang="da-DK" sz="1400">
                <a:solidFill>
                  <a:schemeClr val="bg1"/>
                </a:solidFill>
                <a:latin typeface="+mn-lt"/>
                <a:ea typeface="Yu Gothic Light"/>
                <a:cs typeface="Arial"/>
              </a:rPr>
              <a:t>Reporting services (history and real-time)</a:t>
            </a:r>
          </a:p>
          <a:p>
            <a:pPr marL="285750" indent="-285750">
              <a:buClr>
                <a:schemeClr val="bg1"/>
              </a:buClr>
              <a:buFont typeface="Franklin Gothic Book" panose="020B0503020102020204" pitchFamily="34" charset="0"/>
              <a:buChar char="–"/>
            </a:pPr>
            <a:r>
              <a:rPr lang="da-DK" sz="1400">
                <a:solidFill>
                  <a:schemeClr val="bg1"/>
                </a:solidFill>
                <a:latin typeface="+mn-lt"/>
                <a:ea typeface="Yu Gothic Light"/>
                <a:cs typeface="Arial"/>
              </a:rPr>
              <a:t>Maintenance and development services</a:t>
            </a:r>
          </a:p>
          <a:p>
            <a:br>
              <a:rPr lang="da-DK" sz="1400">
                <a:solidFill>
                  <a:schemeClr val="bg1"/>
                </a:solidFill>
                <a:latin typeface="Franklin Gothic Book"/>
                <a:ea typeface="Yu Gothic Light"/>
              </a:rPr>
            </a:br>
            <a:r>
              <a:rPr lang="da-DK" sz="1400">
                <a:solidFill>
                  <a:schemeClr val="bg1"/>
                </a:solidFill>
                <a:latin typeface="Franklin Gothic Book"/>
                <a:ea typeface="Yu Gothic Light"/>
              </a:rPr>
              <a:t>For nearly 10 years, </a:t>
            </a:r>
            <a:r>
              <a:rPr lang="da-DK" sz="1400" i="1">
                <a:solidFill>
                  <a:schemeClr val="bg1"/>
                </a:solidFill>
                <a:latin typeface="Franklin Gothic Book"/>
                <a:ea typeface="Yu Gothic Light"/>
              </a:rPr>
              <a:t>t</a:t>
            </a:r>
            <a:r>
              <a:rPr lang="da-DK" sz="1400">
                <a:solidFill>
                  <a:schemeClr val="bg1"/>
                </a:solidFill>
                <a:latin typeface="Franklin Gothic Book"/>
                <a:ea typeface="Yu Gothic Light"/>
              </a:rPr>
              <a:t>woday AI Works has been a part of providing and developing excellent customer experiences for YTK members, and this successful collaboration will continue on into the future.</a:t>
            </a:r>
          </a:p>
          <a:p>
            <a:endParaRPr lang="da-DK" sz="1400">
              <a:solidFill>
                <a:schemeClr val="bg1"/>
              </a:solidFill>
            </a:endParaRPr>
          </a:p>
          <a:p>
            <a:endParaRPr lang="da-DK" sz="1400">
              <a:solidFill>
                <a:schemeClr val="bg1"/>
              </a:solidFill>
            </a:endParaRPr>
          </a:p>
          <a:p>
            <a:endParaRPr lang="fi-FI" sz="1400">
              <a:solidFill>
                <a:schemeClr val="bg1"/>
              </a:solidFill>
            </a:endParaRPr>
          </a:p>
        </p:txBody>
      </p:sp>
      <p:pic>
        <p:nvPicPr>
          <p:cNvPr id="5" name="Kuva 4">
            <a:extLst>
              <a:ext uri="{FF2B5EF4-FFF2-40B4-BE49-F238E27FC236}">
                <a16:creationId xmlns:a16="http://schemas.microsoft.com/office/drawing/2014/main" id="{FF0C35A5-35C5-1AC1-B406-B1709A4555C9}"/>
              </a:ext>
            </a:extLst>
          </p:cNvPr>
          <p:cNvPicPr>
            <a:picLocks noChangeAspect="1"/>
          </p:cNvPicPr>
          <p:nvPr/>
        </p:nvPicPr>
        <p:blipFill>
          <a:blip r:embed="rId7">
            <a:extLst>
              <a:ext uri="{BEBA8EAE-BF5A-486C-A8C5-ECC9F3942E4B}">
                <a14:imgProps xmlns:a14="http://schemas.microsoft.com/office/drawing/2010/main">
                  <a14:imgLayer r:embed="rId8">
                    <a14:imgEffect>
                      <a14:saturation sat="400000"/>
                    </a14:imgEffect>
                  </a14:imgLayer>
                </a14:imgProps>
              </a:ext>
            </a:extLst>
          </a:blip>
          <a:srcRect t="150" b="150"/>
          <a:stretch/>
        </p:blipFill>
        <p:spPr>
          <a:xfrm>
            <a:off x="6436295" y="1800620"/>
            <a:ext cx="5168330" cy="2612885"/>
          </a:xfrm>
          <a:prstGeom prst="roundRect">
            <a:avLst>
              <a:gd name="adj" fmla="val 10024"/>
            </a:avLst>
          </a:prstGeom>
        </p:spPr>
      </p:pic>
    </p:spTree>
    <p:extLst>
      <p:ext uri="{BB962C8B-B14F-4D97-AF65-F5344CB8AC3E}">
        <p14:creationId xmlns:p14="http://schemas.microsoft.com/office/powerpoint/2010/main" val="10913483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4" name="Google Shape;566;p67">
            <a:extLst>
              <a:ext uri="{FF2B5EF4-FFF2-40B4-BE49-F238E27FC236}">
                <a16:creationId xmlns:a16="http://schemas.microsoft.com/office/drawing/2014/main" id="{7B297059-7DFB-1F0C-20EC-50AFD167C2EF}"/>
              </a:ext>
            </a:extLst>
          </p:cNvPr>
          <p:cNvSpPr/>
          <p:nvPr/>
        </p:nvSpPr>
        <p:spPr>
          <a:xfrm>
            <a:off x="3880702" y="2085695"/>
            <a:ext cx="3229500" cy="1914300"/>
          </a:xfrm>
          <a:prstGeom prst="roundRect">
            <a:avLst>
              <a:gd name="adj" fmla="val 14840"/>
            </a:avLst>
          </a:prstGeom>
          <a:solidFill>
            <a:schemeClr val="accent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45" name="Google Shape;567;p67">
            <a:extLst>
              <a:ext uri="{FF2B5EF4-FFF2-40B4-BE49-F238E27FC236}">
                <a16:creationId xmlns:a16="http://schemas.microsoft.com/office/drawing/2014/main" id="{47415FAA-9E1F-F940-077B-8ECB27B2D42E}"/>
              </a:ext>
            </a:extLst>
          </p:cNvPr>
          <p:cNvSpPr/>
          <p:nvPr/>
        </p:nvSpPr>
        <p:spPr>
          <a:xfrm>
            <a:off x="528306" y="2082091"/>
            <a:ext cx="3229500" cy="1914300"/>
          </a:xfrm>
          <a:prstGeom prst="roundRect">
            <a:avLst>
              <a:gd name="adj" fmla="val 14840"/>
            </a:avLst>
          </a:prstGeom>
          <a:solidFill>
            <a:schemeClr val="accent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46" name="Google Shape;568;p67">
            <a:extLst>
              <a:ext uri="{FF2B5EF4-FFF2-40B4-BE49-F238E27FC236}">
                <a16:creationId xmlns:a16="http://schemas.microsoft.com/office/drawing/2014/main" id="{3715B9E3-0A32-7FA9-9A8D-0225EB3121FD}"/>
              </a:ext>
            </a:extLst>
          </p:cNvPr>
          <p:cNvSpPr/>
          <p:nvPr/>
        </p:nvSpPr>
        <p:spPr>
          <a:xfrm>
            <a:off x="521610" y="4096110"/>
            <a:ext cx="3229500" cy="1914300"/>
          </a:xfrm>
          <a:prstGeom prst="roundRect">
            <a:avLst>
              <a:gd name="adj" fmla="val 14840"/>
            </a:avLst>
          </a:prstGeom>
          <a:solidFill>
            <a:schemeClr val="accent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47" name="Google Shape;569;p67">
            <a:extLst>
              <a:ext uri="{FF2B5EF4-FFF2-40B4-BE49-F238E27FC236}">
                <a16:creationId xmlns:a16="http://schemas.microsoft.com/office/drawing/2014/main" id="{A85B1A96-D06F-1788-2F37-6E543ED61B6C}"/>
              </a:ext>
            </a:extLst>
          </p:cNvPr>
          <p:cNvSpPr/>
          <p:nvPr/>
        </p:nvSpPr>
        <p:spPr>
          <a:xfrm>
            <a:off x="3880702" y="4096110"/>
            <a:ext cx="3229500" cy="1914300"/>
          </a:xfrm>
          <a:prstGeom prst="roundRect">
            <a:avLst>
              <a:gd name="adj" fmla="val 14840"/>
            </a:avLst>
          </a:prstGeom>
          <a:solidFill>
            <a:schemeClr val="accent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52" name="Google Shape;575;p67">
            <a:extLst>
              <a:ext uri="{FF2B5EF4-FFF2-40B4-BE49-F238E27FC236}">
                <a16:creationId xmlns:a16="http://schemas.microsoft.com/office/drawing/2014/main" id="{BC68C81A-B5FE-1E8A-6382-EB12B5A6435A}"/>
              </a:ext>
            </a:extLst>
          </p:cNvPr>
          <p:cNvSpPr txBox="1">
            <a:spLocks noGrp="1"/>
          </p:cNvSpPr>
          <p:nvPr/>
        </p:nvSpPr>
        <p:spPr>
          <a:xfrm>
            <a:off x="577948" y="3173176"/>
            <a:ext cx="3130200" cy="743763"/>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rgbClr val="000000"/>
              </a:buClr>
              <a:buSzPts val="1500"/>
              <a:buFont typeface="Libre Franklin"/>
              <a:buChar char="−"/>
              <a:defRPr sz="1500" b="0" i="0" u="none" strike="noStrike" cap="none">
                <a:solidFill>
                  <a:srgbClr val="000000"/>
                </a:solidFill>
                <a:latin typeface="Libre Franklin"/>
                <a:ea typeface="Libre Franklin"/>
                <a:cs typeface="Libre Franklin"/>
                <a:sym typeface="Libre Franklin"/>
              </a:defRPr>
            </a:lvl1pPr>
            <a:lvl2pPr marL="914400" marR="0" lvl="1" indent="-323850" algn="l" rtl="0">
              <a:lnSpc>
                <a:spcPct val="115000"/>
              </a:lnSpc>
              <a:spcBef>
                <a:spcPts val="1200"/>
              </a:spcBef>
              <a:spcAft>
                <a:spcPts val="0"/>
              </a:spcAft>
              <a:buClr>
                <a:srgbClr val="000000"/>
              </a:buClr>
              <a:buSzPts val="1500"/>
              <a:buFont typeface="Libre Franklin"/>
              <a:buChar char="−"/>
              <a:defRPr sz="1500" b="0" i="0" u="none" strike="noStrike" cap="none">
                <a:solidFill>
                  <a:srgbClr val="000000"/>
                </a:solidFill>
                <a:latin typeface="Libre Franklin"/>
                <a:ea typeface="Libre Franklin"/>
                <a:cs typeface="Libre Franklin"/>
                <a:sym typeface="Libre Franklin"/>
              </a:defRPr>
            </a:lvl2pPr>
            <a:lvl3pPr marL="1371600" marR="0" lvl="2" indent="-323850" algn="l" rtl="0">
              <a:lnSpc>
                <a:spcPct val="115000"/>
              </a:lnSpc>
              <a:spcBef>
                <a:spcPts val="1200"/>
              </a:spcBef>
              <a:spcAft>
                <a:spcPts val="0"/>
              </a:spcAft>
              <a:buClr>
                <a:srgbClr val="000000"/>
              </a:buClr>
              <a:buSzPts val="1500"/>
              <a:buFont typeface="Libre Franklin"/>
              <a:buChar char="−"/>
              <a:defRPr sz="1500" b="0" i="0" u="none" strike="noStrike" cap="none">
                <a:solidFill>
                  <a:srgbClr val="000000"/>
                </a:solidFill>
                <a:latin typeface="Libre Franklin"/>
                <a:ea typeface="Libre Franklin"/>
                <a:cs typeface="Libre Franklin"/>
                <a:sym typeface="Libre Franklin"/>
              </a:defRPr>
            </a:lvl3pPr>
            <a:lvl4pPr marL="1828800" marR="0" lvl="3" indent="-323850" algn="l" rtl="0">
              <a:lnSpc>
                <a:spcPct val="115000"/>
              </a:lnSpc>
              <a:spcBef>
                <a:spcPts val="1200"/>
              </a:spcBef>
              <a:spcAft>
                <a:spcPts val="0"/>
              </a:spcAft>
              <a:buClr>
                <a:srgbClr val="000000"/>
              </a:buClr>
              <a:buSzPts val="1500"/>
              <a:buFont typeface="Libre Franklin"/>
              <a:buChar char="−"/>
              <a:defRPr sz="1500" b="0" i="0" u="none" strike="noStrike" cap="none">
                <a:solidFill>
                  <a:srgbClr val="000000"/>
                </a:solidFill>
                <a:latin typeface="Libre Franklin"/>
                <a:ea typeface="Libre Franklin"/>
                <a:cs typeface="Libre Franklin"/>
                <a:sym typeface="Libre Franklin"/>
              </a:defRPr>
            </a:lvl4pPr>
            <a:lvl5pPr marL="2286000" marR="0" lvl="4" indent="-323850" algn="l" rtl="0">
              <a:lnSpc>
                <a:spcPct val="115000"/>
              </a:lnSpc>
              <a:spcBef>
                <a:spcPts val="1200"/>
              </a:spcBef>
              <a:spcAft>
                <a:spcPts val="0"/>
              </a:spcAft>
              <a:buClr>
                <a:srgbClr val="000000"/>
              </a:buClr>
              <a:buSzPts val="1500"/>
              <a:buFont typeface="Libre Franklin"/>
              <a:buChar char="−"/>
              <a:defRPr sz="1500" b="0" i="0" u="none" strike="noStrike" cap="none">
                <a:solidFill>
                  <a:srgbClr val="000000"/>
                </a:solidFill>
                <a:latin typeface="Libre Franklin"/>
                <a:ea typeface="Libre Franklin"/>
                <a:cs typeface="Libre Franklin"/>
                <a:sym typeface="Libre Franklin"/>
              </a:defRPr>
            </a:lvl5pPr>
            <a:lvl6pPr marL="2743200" marR="0" lvl="5" indent="-323850" algn="l" rtl="0">
              <a:lnSpc>
                <a:spcPct val="115000"/>
              </a:lnSpc>
              <a:spcBef>
                <a:spcPts val="1200"/>
              </a:spcBef>
              <a:spcAft>
                <a:spcPts val="0"/>
              </a:spcAft>
              <a:buClr>
                <a:srgbClr val="000000"/>
              </a:buClr>
              <a:buSzPts val="1500"/>
              <a:buFont typeface="Libre Franklin"/>
              <a:buChar char="−"/>
              <a:defRPr sz="1500" b="0" i="0" u="none" strike="noStrike" cap="none">
                <a:solidFill>
                  <a:srgbClr val="000000"/>
                </a:solidFill>
                <a:latin typeface="Libre Franklin"/>
                <a:ea typeface="Libre Franklin"/>
                <a:cs typeface="Libre Franklin"/>
                <a:sym typeface="Libre Franklin"/>
              </a:defRPr>
            </a:lvl6pPr>
            <a:lvl7pPr marL="3200400" marR="0" lvl="6" indent="-323850" algn="l" rtl="0">
              <a:lnSpc>
                <a:spcPct val="115000"/>
              </a:lnSpc>
              <a:spcBef>
                <a:spcPts val="1200"/>
              </a:spcBef>
              <a:spcAft>
                <a:spcPts val="0"/>
              </a:spcAft>
              <a:buClr>
                <a:srgbClr val="000000"/>
              </a:buClr>
              <a:buSzPts val="1500"/>
              <a:buFont typeface="Libre Franklin"/>
              <a:buChar char="−"/>
              <a:defRPr sz="1500" b="0" i="0" u="none" strike="noStrike" cap="none">
                <a:solidFill>
                  <a:srgbClr val="000000"/>
                </a:solidFill>
                <a:latin typeface="Libre Franklin"/>
                <a:ea typeface="Libre Franklin"/>
                <a:cs typeface="Libre Franklin"/>
                <a:sym typeface="Libre Franklin"/>
              </a:defRPr>
            </a:lvl7pPr>
            <a:lvl8pPr marL="3657600" marR="0" lvl="7" indent="-323850" algn="l" rtl="0">
              <a:lnSpc>
                <a:spcPct val="115000"/>
              </a:lnSpc>
              <a:spcBef>
                <a:spcPts val="1200"/>
              </a:spcBef>
              <a:spcAft>
                <a:spcPts val="0"/>
              </a:spcAft>
              <a:buClr>
                <a:srgbClr val="000000"/>
              </a:buClr>
              <a:buSzPts val="1500"/>
              <a:buFont typeface="Libre Franklin"/>
              <a:buChar char="−"/>
              <a:defRPr sz="1500" b="0" i="0" u="none" strike="noStrike" cap="none">
                <a:solidFill>
                  <a:srgbClr val="000000"/>
                </a:solidFill>
                <a:latin typeface="Libre Franklin"/>
                <a:ea typeface="Libre Franklin"/>
                <a:cs typeface="Libre Franklin"/>
                <a:sym typeface="Libre Franklin"/>
              </a:defRPr>
            </a:lvl8pPr>
            <a:lvl9pPr marL="4114800" marR="0" lvl="8" indent="-323850" algn="l" rtl="0">
              <a:lnSpc>
                <a:spcPct val="115000"/>
              </a:lnSpc>
              <a:spcBef>
                <a:spcPts val="1200"/>
              </a:spcBef>
              <a:spcAft>
                <a:spcPts val="1200"/>
              </a:spcAft>
              <a:buClr>
                <a:srgbClr val="000000"/>
              </a:buClr>
              <a:buSzPts val="1500"/>
              <a:buFont typeface="Libre Franklin"/>
              <a:buChar char="−"/>
              <a:defRPr sz="1500" b="0" i="0" u="none" strike="noStrike" cap="none">
                <a:solidFill>
                  <a:srgbClr val="000000"/>
                </a:solidFill>
                <a:latin typeface="Libre Franklin"/>
                <a:ea typeface="Libre Franklin"/>
                <a:cs typeface="Libre Franklin"/>
                <a:sym typeface="Libre Franklin"/>
              </a:defRPr>
            </a:lvl9pPr>
          </a:lstStyle>
          <a:p>
            <a:pPr marL="0" indent="0" algn="ctr">
              <a:lnSpc>
                <a:spcPct val="100000"/>
              </a:lnSpc>
              <a:spcAft>
                <a:spcPts val="1000"/>
              </a:spcAft>
              <a:buNone/>
            </a:pPr>
            <a:r>
              <a:rPr lang="en-GB" sz="1400">
                <a:latin typeface="Franklin Gothic Demi"/>
              </a:rPr>
              <a:t>Employees</a:t>
            </a:r>
            <a:br>
              <a:rPr lang="en-GB" sz="1400">
                <a:latin typeface="Franklin Gothic Demi"/>
              </a:rPr>
            </a:br>
            <a:r>
              <a:rPr lang="en-GB" sz="1400">
                <a:latin typeface="Franklin Gothic Demi"/>
              </a:rPr>
              <a:t>in 31 offices</a:t>
            </a:r>
            <a:endParaRPr lang="en-GB" sz="1150">
              <a:latin typeface="Franklin Gothic Demi" panose="020B0603020102020204" pitchFamily="34" charset="0"/>
              <a:ea typeface="Libre Franklin Light"/>
              <a:cs typeface="Libre Franklin Light"/>
            </a:endParaRPr>
          </a:p>
        </p:txBody>
      </p:sp>
      <p:sp>
        <p:nvSpPr>
          <p:cNvPr id="53" name="Google Shape;576;p67">
            <a:extLst>
              <a:ext uri="{FF2B5EF4-FFF2-40B4-BE49-F238E27FC236}">
                <a16:creationId xmlns:a16="http://schemas.microsoft.com/office/drawing/2014/main" id="{44DDABC9-DE05-CD4C-BF31-3C08073E1BE2}"/>
              </a:ext>
            </a:extLst>
          </p:cNvPr>
          <p:cNvSpPr txBox="1">
            <a:spLocks noGrp="1"/>
          </p:cNvSpPr>
          <p:nvPr/>
        </p:nvSpPr>
        <p:spPr>
          <a:xfrm>
            <a:off x="1051048" y="2660604"/>
            <a:ext cx="2184000" cy="6204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71717"/>
              </a:buClr>
              <a:buSzPts val="3600"/>
              <a:buFont typeface="Bookman Old Style"/>
              <a:buNone/>
              <a:defRPr sz="3600" b="0" i="0" u="none" strike="noStrike" cap="none">
                <a:solidFill>
                  <a:srgbClr val="171717"/>
                </a:solidFill>
                <a:latin typeface="Bookman Old Style"/>
                <a:ea typeface="Bookman Old Style"/>
                <a:cs typeface="Bookman Old Style"/>
                <a:sym typeface="Bookman Old Style"/>
              </a:defRPr>
            </a:lvl1pPr>
            <a:lvl2pPr marR="0" lvl="1" algn="l" rtl="0">
              <a:lnSpc>
                <a:spcPct val="100000"/>
              </a:lnSpc>
              <a:spcBef>
                <a:spcPts val="0"/>
              </a:spcBef>
              <a:spcAft>
                <a:spcPts val="0"/>
              </a:spcAft>
              <a:buClr>
                <a:srgbClr val="000000"/>
              </a:buClr>
              <a:buSzPts val="3600"/>
              <a:buFont typeface="Bookman Old Style"/>
              <a:buNone/>
              <a:defRPr sz="3600" b="0" i="0" u="none" strike="noStrike" cap="none">
                <a:solidFill>
                  <a:srgbClr val="000000"/>
                </a:solidFill>
                <a:latin typeface="Bookman Old Style"/>
                <a:ea typeface="Bookman Old Style"/>
                <a:cs typeface="Bookman Old Style"/>
                <a:sym typeface="Bookman Old Style"/>
              </a:defRPr>
            </a:lvl2pPr>
            <a:lvl3pPr marR="0" lvl="2" algn="l" rtl="0">
              <a:lnSpc>
                <a:spcPct val="100000"/>
              </a:lnSpc>
              <a:spcBef>
                <a:spcPts val="0"/>
              </a:spcBef>
              <a:spcAft>
                <a:spcPts val="0"/>
              </a:spcAft>
              <a:buClr>
                <a:srgbClr val="000000"/>
              </a:buClr>
              <a:buSzPts val="3600"/>
              <a:buFont typeface="Bookman Old Style"/>
              <a:buNone/>
              <a:defRPr sz="3600" b="0" i="0" u="none" strike="noStrike" cap="none">
                <a:solidFill>
                  <a:srgbClr val="000000"/>
                </a:solidFill>
                <a:latin typeface="Bookman Old Style"/>
                <a:ea typeface="Bookman Old Style"/>
                <a:cs typeface="Bookman Old Style"/>
                <a:sym typeface="Bookman Old Style"/>
              </a:defRPr>
            </a:lvl3pPr>
            <a:lvl4pPr marR="0" lvl="3" algn="l" rtl="0">
              <a:lnSpc>
                <a:spcPct val="100000"/>
              </a:lnSpc>
              <a:spcBef>
                <a:spcPts val="0"/>
              </a:spcBef>
              <a:spcAft>
                <a:spcPts val="0"/>
              </a:spcAft>
              <a:buClr>
                <a:srgbClr val="000000"/>
              </a:buClr>
              <a:buSzPts val="3600"/>
              <a:buFont typeface="Bookman Old Style"/>
              <a:buNone/>
              <a:defRPr sz="3600" b="0" i="0" u="none" strike="noStrike" cap="none">
                <a:solidFill>
                  <a:srgbClr val="000000"/>
                </a:solidFill>
                <a:latin typeface="Bookman Old Style"/>
                <a:ea typeface="Bookman Old Style"/>
                <a:cs typeface="Bookman Old Style"/>
                <a:sym typeface="Bookman Old Style"/>
              </a:defRPr>
            </a:lvl4pPr>
            <a:lvl5pPr marR="0" lvl="4" algn="l" rtl="0">
              <a:lnSpc>
                <a:spcPct val="100000"/>
              </a:lnSpc>
              <a:spcBef>
                <a:spcPts val="0"/>
              </a:spcBef>
              <a:spcAft>
                <a:spcPts val="0"/>
              </a:spcAft>
              <a:buClr>
                <a:srgbClr val="000000"/>
              </a:buClr>
              <a:buSzPts val="3600"/>
              <a:buFont typeface="Bookman Old Style"/>
              <a:buNone/>
              <a:defRPr sz="3600" b="0" i="0" u="none" strike="noStrike" cap="none">
                <a:solidFill>
                  <a:srgbClr val="000000"/>
                </a:solidFill>
                <a:latin typeface="Bookman Old Style"/>
                <a:ea typeface="Bookman Old Style"/>
                <a:cs typeface="Bookman Old Style"/>
                <a:sym typeface="Bookman Old Style"/>
              </a:defRPr>
            </a:lvl5pPr>
            <a:lvl6pPr marR="0" lvl="5" algn="l" rtl="0">
              <a:lnSpc>
                <a:spcPct val="100000"/>
              </a:lnSpc>
              <a:spcBef>
                <a:spcPts val="0"/>
              </a:spcBef>
              <a:spcAft>
                <a:spcPts val="0"/>
              </a:spcAft>
              <a:buClr>
                <a:srgbClr val="000000"/>
              </a:buClr>
              <a:buSzPts val="3600"/>
              <a:buFont typeface="Bookman Old Style"/>
              <a:buNone/>
              <a:defRPr sz="3600" b="0" i="0" u="none" strike="noStrike" cap="none">
                <a:solidFill>
                  <a:srgbClr val="000000"/>
                </a:solidFill>
                <a:latin typeface="Bookman Old Style"/>
                <a:ea typeface="Bookman Old Style"/>
                <a:cs typeface="Bookman Old Style"/>
                <a:sym typeface="Bookman Old Style"/>
              </a:defRPr>
            </a:lvl6pPr>
            <a:lvl7pPr marR="0" lvl="6" algn="l" rtl="0">
              <a:lnSpc>
                <a:spcPct val="100000"/>
              </a:lnSpc>
              <a:spcBef>
                <a:spcPts val="0"/>
              </a:spcBef>
              <a:spcAft>
                <a:spcPts val="0"/>
              </a:spcAft>
              <a:buClr>
                <a:srgbClr val="000000"/>
              </a:buClr>
              <a:buSzPts val="3600"/>
              <a:buFont typeface="Bookman Old Style"/>
              <a:buNone/>
              <a:defRPr sz="3600" b="0" i="0" u="none" strike="noStrike" cap="none">
                <a:solidFill>
                  <a:srgbClr val="000000"/>
                </a:solidFill>
                <a:latin typeface="Bookman Old Style"/>
                <a:ea typeface="Bookman Old Style"/>
                <a:cs typeface="Bookman Old Style"/>
                <a:sym typeface="Bookman Old Style"/>
              </a:defRPr>
            </a:lvl7pPr>
            <a:lvl8pPr marR="0" lvl="7" algn="l" rtl="0">
              <a:lnSpc>
                <a:spcPct val="100000"/>
              </a:lnSpc>
              <a:spcBef>
                <a:spcPts val="0"/>
              </a:spcBef>
              <a:spcAft>
                <a:spcPts val="0"/>
              </a:spcAft>
              <a:buClr>
                <a:srgbClr val="000000"/>
              </a:buClr>
              <a:buSzPts val="3600"/>
              <a:buFont typeface="Bookman Old Style"/>
              <a:buNone/>
              <a:defRPr sz="3600" b="0" i="0" u="none" strike="noStrike" cap="none">
                <a:solidFill>
                  <a:srgbClr val="000000"/>
                </a:solidFill>
                <a:latin typeface="Bookman Old Style"/>
                <a:ea typeface="Bookman Old Style"/>
                <a:cs typeface="Bookman Old Style"/>
                <a:sym typeface="Bookman Old Style"/>
              </a:defRPr>
            </a:lvl8pPr>
            <a:lvl9pPr marR="0" lvl="8" algn="l" rtl="0">
              <a:lnSpc>
                <a:spcPct val="100000"/>
              </a:lnSpc>
              <a:spcBef>
                <a:spcPts val="0"/>
              </a:spcBef>
              <a:spcAft>
                <a:spcPts val="0"/>
              </a:spcAft>
              <a:buClr>
                <a:srgbClr val="000000"/>
              </a:buClr>
              <a:buSzPts val="3600"/>
              <a:buFont typeface="Bookman Old Style"/>
              <a:buNone/>
              <a:defRPr sz="3600" b="0" i="0" u="none" strike="noStrike" cap="none">
                <a:solidFill>
                  <a:srgbClr val="000000"/>
                </a:solidFill>
                <a:latin typeface="Bookman Old Style"/>
                <a:ea typeface="Bookman Old Style"/>
                <a:cs typeface="Bookman Old Style"/>
                <a:sym typeface="Bookman Old Style"/>
              </a:defRPr>
            </a:lvl9pPr>
          </a:lstStyle>
          <a:p>
            <a:pPr marL="0" lvl="0" indent="0" algn="ctr" rtl="0">
              <a:spcBef>
                <a:spcPts val="0"/>
              </a:spcBef>
              <a:spcAft>
                <a:spcPts val="0"/>
              </a:spcAft>
              <a:buNone/>
            </a:pPr>
            <a:r>
              <a:rPr lang="da-DK" sz="4200">
                <a:latin typeface="Franklin Gothic Demi" panose="020B0603020102020204" pitchFamily="34" charset="0"/>
                <a:ea typeface="Libre Franklin"/>
                <a:cs typeface="Libre Franklin"/>
                <a:sym typeface="Libre Franklin"/>
              </a:rPr>
              <a:t>2 600</a:t>
            </a:r>
            <a:endParaRPr sz="4200">
              <a:latin typeface="Franklin Gothic Demi" panose="020B0603020102020204" pitchFamily="34" charset="0"/>
              <a:ea typeface="Libre Franklin"/>
              <a:cs typeface="Libre Franklin"/>
              <a:sym typeface="Libre Franklin"/>
            </a:endParaRPr>
          </a:p>
        </p:txBody>
      </p:sp>
      <p:sp>
        <p:nvSpPr>
          <p:cNvPr id="54" name="Google Shape;577;p67">
            <a:extLst>
              <a:ext uri="{FF2B5EF4-FFF2-40B4-BE49-F238E27FC236}">
                <a16:creationId xmlns:a16="http://schemas.microsoft.com/office/drawing/2014/main" id="{B4FBA93C-76A8-A12E-F9BA-D4E08CA355CD}"/>
              </a:ext>
            </a:extLst>
          </p:cNvPr>
          <p:cNvSpPr txBox="1">
            <a:spLocks noGrp="1"/>
          </p:cNvSpPr>
          <p:nvPr/>
        </p:nvSpPr>
        <p:spPr>
          <a:xfrm>
            <a:off x="781264" y="4700023"/>
            <a:ext cx="2710200" cy="5442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71717"/>
              </a:buClr>
              <a:buSzPts val="3600"/>
              <a:buFont typeface="Bookman Old Style"/>
              <a:buNone/>
              <a:defRPr sz="3600" b="0" i="0" u="none" strike="noStrike" cap="none">
                <a:solidFill>
                  <a:srgbClr val="171717"/>
                </a:solidFill>
                <a:latin typeface="Bookman Old Style"/>
                <a:ea typeface="Bookman Old Style"/>
                <a:cs typeface="Bookman Old Style"/>
                <a:sym typeface="Bookman Old Style"/>
              </a:defRPr>
            </a:lvl1pPr>
            <a:lvl2pPr marR="0" lvl="1" algn="l" rtl="0">
              <a:lnSpc>
                <a:spcPct val="100000"/>
              </a:lnSpc>
              <a:spcBef>
                <a:spcPts val="0"/>
              </a:spcBef>
              <a:spcAft>
                <a:spcPts val="0"/>
              </a:spcAft>
              <a:buClr>
                <a:srgbClr val="000000"/>
              </a:buClr>
              <a:buSzPts val="3600"/>
              <a:buFont typeface="Bookman Old Style"/>
              <a:buNone/>
              <a:defRPr sz="3600" b="0" i="0" u="none" strike="noStrike" cap="none">
                <a:solidFill>
                  <a:srgbClr val="000000"/>
                </a:solidFill>
                <a:latin typeface="Bookman Old Style"/>
                <a:ea typeface="Bookman Old Style"/>
                <a:cs typeface="Bookman Old Style"/>
                <a:sym typeface="Bookman Old Style"/>
              </a:defRPr>
            </a:lvl2pPr>
            <a:lvl3pPr marR="0" lvl="2" algn="l" rtl="0">
              <a:lnSpc>
                <a:spcPct val="100000"/>
              </a:lnSpc>
              <a:spcBef>
                <a:spcPts val="0"/>
              </a:spcBef>
              <a:spcAft>
                <a:spcPts val="0"/>
              </a:spcAft>
              <a:buClr>
                <a:srgbClr val="000000"/>
              </a:buClr>
              <a:buSzPts val="3600"/>
              <a:buFont typeface="Bookman Old Style"/>
              <a:buNone/>
              <a:defRPr sz="3600" b="0" i="0" u="none" strike="noStrike" cap="none">
                <a:solidFill>
                  <a:srgbClr val="000000"/>
                </a:solidFill>
                <a:latin typeface="Bookman Old Style"/>
                <a:ea typeface="Bookman Old Style"/>
                <a:cs typeface="Bookman Old Style"/>
                <a:sym typeface="Bookman Old Style"/>
              </a:defRPr>
            </a:lvl3pPr>
            <a:lvl4pPr marR="0" lvl="3" algn="l" rtl="0">
              <a:lnSpc>
                <a:spcPct val="100000"/>
              </a:lnSpc>
              <a:spcBef>
                <a:spcPts val="0"/>
              </a:spcBef>
              <a:spcAft>
                <a:spcPts val="0"/>
              </a:spcAft>
              <a:buClr>
                <a:srgbClr val="000000"/>
              </a:buClr>
              <a:buSzPts val="3600"/>
              <a:buFont typeface="Bookman Old Style"/>
              <a:buNone/>
              <a:defRPr sz="3600" b="0" i="0" u="none" strike="noStrike" cap="none">
                <a:solidFill>
                  <a:srgbClr val="000000"/>
                </a:solidFill>
                <a:latin typeface="Bookman Old Style"/>
                <a:ea typeface="Bookman Old Style"/>
                <a:cs typeface="Bookman Old Style"/>
                <a:sym typeface="Bookman Old Style"/>
              </a:defRPr>
            </a:lvl4pPr>
            <a:lvl5pPr marR="0" lvl="4" algn="l" rtl="0">
              <a:lnSpc>
                <a:spcPct val="100000"/>
              </a:lnSpc>
              <a:spcBef>
                <a:spcPts val="0"/>
              </a:spcBef>
              <a:spcAft>
                <a:spcPts val="0"/>
              </a:spcAft>
              <a:buClr>
                <a:srgbClr val="000000"/>
              </a:buClr>
              <a:buSzPts val="3600"/>
              <a:buFont typeface="Bookman Old Style"/>
              <a:buNone/>
              <a:defRPr sz="3600" b="0" i="0" u="none" strike="noStrike" cap="none">
                <a:solidFill>
                  <a:srgbClr val="000000"/>
                </a:solidFill>
                <a:latin typeface="Bookman Old Style"/>
                <a:ea typeface="Bookman Old Style"/>
                <a:cs typeface="Bookman Old Style"/>
                <a:sym typeface="Bookman Old Style"/>
              </a:defRPr>
            </a:lvl5pPr>
            <a:lvl6pPr marR="0" lvl="5" algn="l" rtl="0">
              <a:lnSpc>
                <a:spcPct val="100000"/>
              </a:lnSpc>
              <a:spcBef>
                <a:spcPts val="0"/>
              </a:spcBef>
              <a:spcAft>
                <a:spcPts val="0"/>
              </a:spcAft>
              <a:buClr>
                <a:srgbClr val="000000"/>
              </a:buClr>
              <a:buSzPts val="3600"/>
              <a:buFont typeface="Bookman Old Style"/>
              <a:buNone/>
              <a:defRPr sz="3600" b="0" i="0" u="none" strike="noStrike" cap="none">
                <a:solidFill>
                  <a:srgbClr val="000000"/>
                </a:solidFill>
                <a:latin typeface="Bookman Old Style"/>
                <a:ea typeface="Bookman Old Style"/>
                <a:cs typeface="Bookman Old Style"/>
                <a:sym typeface="Bookman Old Style"/>
              </a:defRPr>
            </a:lvl6pPr>
            <a:lvl7pPr marR="0" lvl="6" algn="l" rtl="0">
              <a:lnSpc>
                <a:spcPct val="100000"/>
              </a:lnSpc>
              <a:spcBef>
                <a:spcPts val="0"/>
              </a:spcBef>
              <a:spcAft>
                <a:spcPts val="0"/>
              </a:spcAft>
              <a:buClr>
                <a:srgbClr val="000000"/>
              </a:buClr>
              <a:buSzPts val="3600"/>
              <a:buFont typeface="Bookman Old Style"/>
              <a:buNone/>
              <a:defRPr sz="3600" b="0" i="0" u="none" strike="noStrike" cap="none">
                <a:solidFill>
                  <a:srgbClr val="000000"/>
                </a:solidFill>
                <a:latin typeface="Bookman Old Style"/>
                <a:ea typeface="Bookman Old Style"/>
                <a:cs typeface="Bookman Old Style"/>
                <a:sym typeface="Bookman Old Style"/>
              </a:defRPr>
            </a:lvl7pPr>
            <a:lvl8pPr marR="0" lvl="7" algn="l" rtl="0">
              <a:lnSpc>
                <a:spcPct val="100000"/>
              </a:lnSpc>
              <a:spcBef>
                <a:spcPts val="0"/>
              </a:spcBef>
              <a:spcAft>
                <a:spcPts val="0"/>
              </a:spcAft>
              <a:buClr>
                <a:srgbClr val="000000"/>
              </a:buClr>
              <a:buSzPts val="3600"/>
              <a:buFont typeface="Bookman Old Style"/>
              <a:buNone/>
              <a:defRPr sz="3600" b="0" i="0" u="none" strike="noStrike" cap="none">
                <a:solidFill>
                  <a:srgbClr val="000000"/>
                </a:solidFill>
                <a:latin typeface="Bookman Old Style"/>
                <a:ea typeface="Bookman Old Style"/>
                <a:cs typeface="Bookman Old Style"/>
                <a:sym typeface="Bookman Old Style"/>
              </a:defRPr>
            </a:lvl8pPr>
            <a:lvl9pPr marR="0" lvl="8" algn="l" rtl="0">
              <a:lnSpc>
                <a:spcPct val="100000"/>
              </a:lnSpc>
              <a:spcBef>
                <a:spcPts val="0"/>
              </a:spcBef>
              <a:spcAft>
                <a:spcPts val="0"/>
              </a:spcAft>
              <a:buClr>
                <a:srgbClr val="000000"/>
              </a:buClr>
              <a:buSzPts val="3600"/>
              <a:buFont typeface="Bookman Old Style"/>
              <a:buNone/>
              <a:defRPr sz="3600" b="0" i="0" u="none" strike="noStrike" cap="none">
                <a:solidFill>
                  <a:srgbClr val="000000"/>
                </a:solidFill>
                <a:latin typeface="Bookman Old Style"/>
                <a:ea typeface="Bookman Old Style"/>
                <a:cs typeface="Bookman Old Style"/>
                <a:sym typeface="Bookman Old Style"/>
              </a:defRPr>
            </a:lvl9pPr>
          </a:lstStyle>
          <a:p>
            <a:pPr marL="0" lvl="0" indent="0" algn="ctr" rtl="0">
              <a:spcBef>
                <a:spcPts val="0"/>
              </a:spcBef>
              <a:spcAft>
                <a:spcPts val="0"/>
              </a:spcAft>
              <a:buNone/>
            </a:pPr>
            <a:r>
              <a:rPr lang="da-DK" sz="4200">
                <a:latin typeface="Franklin Gothic Demi" panose="020B0603020102020204" pitchFamily="34" charset="0"/>
                <a:ea typeface="Libre Franklin"/>
                <a:cs typeface="Libre Franklin"/>
                <a:sym typeface="Libre Franklin"/>
              </a:rPr>
              <a:t>326 M€</a:t>
            </a:r>
            <a:endParaRPr sz="4200">
              <a:latin typeface="Franklin Gothic Demi" panose="020B0603020102020204" pitchFamily="34" charset="0"/>
              <a:ea typeface="Libre Franklin"/>
              <a:cs typeface="Libre Franklin"/>
              <a:sym typeface="Libre Franklin"/>
            </a:endParaRPr>
          </a:p>
        </p:txBody>
      </p:sp>
      <p:sp>
        <p:nvSpPr>
          <p:cNvPr id="55" name="Google Shape;578;p67">
            <a:extLst>
              <a:ext uri="{FF2B5EF4-FFF2-40B4-BE49-F238E27FC236}">
                <a16:creationId xmlns:a16="http://schemas.microsoft.com/office/drawing/2014/main" id="{BD8577EE-5C95-9FDB-4B5E-F4391AE08F52}"/>
              </a:ext>
            </a:extLst>
          </p:cNvPr>
          <p:cNvSpPr txBox="1">
            <a:spLocks noGrp="1"/>
          </p:cNvSpPr>
          <p:nvPr/>
        </p:nvSpPr>
        <p:spPr>
          <a:xfrm>
            <a:off x="669064" y="5205022"/>
            <a:ext cx="2934600" cy="586284"/>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rgbClr val="000000"/>
              </a:buClr>
              <a:buSzPts val="1500"/>
              <a:buFont typeface="Libre Franklin"/>
              <a:buChar char="−"/>
              <a:defRPr sz="1500" b="0" i="0" u="none" strike="noStrike" cap="none">
                <a:solidFill>
                  <a:srgbClr val="000000"/>
                </a:solidFill>
                <a:latin typeface="Libre Franklin"/>
                <a:ea typeface="Libre Franklin"/>
                <a:cs typeface="Libre Franklin"/>
                <a:sym typeface="Libre Franklin"/>
              </a:defRPr>
            </a:lvl1pPr>
            <a:lvl2pPr marL="914400" marR="0" lvl="1" indent="-323850" algn="l" rtl="0">
              <a:lnSpc>
                <a:spcPct val="115000"/>
              </a:lnSpc>
              <a:spcBef>
                <a:spcPts val="1200"/>
              </a:spcBef>
              <a:spcAft>
                <a:spcPts val="0"/>
              </a:spcAft>
              <a:buClr>
                <a:srgbClr val="000000"/>
              </a:buClr>
              <a:buSzPts val="1500"/>
              <a:buFont typeface="Libre Franklin"/>
              <a:buChar char="−"/>
              <a:defRPr sz="1500" b="0" i="0" u="none" strike="noStrike" cap="none">
                <a:solidFill>
                  <a:srgbClr val="000000"/>
                </a:solidFill>
                <a:latin typeface="Libre Franklin"/>
                <a:ea typeface="Libre Franklin"/>
                <a:cs typeface="Libre Franklin"/>
                <a:sym typeface="Libre Franklin"/>
              </a:defRPr>
            </a:lvl2pPr>
            <a:lvl3pPr marL="1371600" marR="0" lvl="2" indent="-323850" algn="l" rtl="0">
              <a:lnSpc>
                <a:spcPct val="115000"/>
              </a:lnSpc>
              <a:spcBef>
                <a:spcPts val="1200"/>
              </a:spcBef>
              <a:spcAft>
                <a:spcPts val="0"/>
              </a:spcAft>
              <a:buClr>
                <a:srgbClr val="000000"/>
              </a:buClr>
              <a:buSzPts val="1500"/>
              <a:buFont typeface="Libre Franklin"/>
              <a:buChar char="−"/>
              <a:defRPr sz="1500" b="0" i="0" u="none" strike="noStrike" cap="none">
                <a:solidFill>
                  <a:srgbClr val="000000"/>
                </a:solidFill>
                <a:latin typeface="Libre Franklin"/>
                <a:ea typeface="Libre Franklin"/>
                <a:cs typeface="Libre Franklin"/>
                <a:sym typeface="Libre Franklin"/>
              </a:defRPr>
            </a:lvl3pPr>
            <a:lvl4pPr marL="1828800" marR="0" lvl="3" indent="-323850" algn="l" rtl="0">
              <a:lnSpc>
                <a:spcPct val="115000"/>
              </a:lnSpc>
              <a:spcBef>
                <a:spcPts val="1200"/>
              </a:spcBef>
              <a:spcAft>
                <a:spcPts val="0"/>
              </a:spcAft>
              <a:buClr>
                <a:srgbClr val="000000"/>
              </a:buClr>
              <a:buSzPts val="1500"/>
              <a:buFont typeface="Libre Franklin"/>
              <a:buChar char="−"/>
              <a:defRPr sz="1500" b="0" i="0" u="none" strike="noStrike" cap="none">
                <a:solidFill>
                  <a:srgbClr val="000000"/>
                </a:solidFill>
                <a:latin typeface="Libre Franklin"/>
                <a:ea typeface="Libre Franklin"/>
                <a:cs typeface="Libre Franklin"/>
                <a:sym typeface="Libre Franklin"/>
              </a:defRPr>
            </a:lvl4pPr>
            <a:lvl5pPr marL="2286000" marR="0" lvl="4" indent="-323850" algn="l" rtl="0">
              <a:lnSpc>
                <a:spcPct val="115000"/>
              </a:lnSpc>
              <a:spcBef>
                <a:spcPts val="1200"/>
              </a:spcBef>
              <a:spcAft>
                <a:spcPts val="0"/>
              </a:spcAft>
              <a:buClr>
                <a:srgbClr val="000000"/>
              </a:buClr>
              <a:buSzPts val="1500"/>
              <a:buFont typeface="Libre Franklin"/>
              <a:buChar char="−"/>
              <a:defRPr sz="1500" b="0" i="0" u="none" strike="noStrike" cap="none">
                <a:solidFill>
                  <a:srgbClr val="000000"/>
                </a:solidFill>
                <a:latin typeface="Libre Franklin"/>
                <a:ea typeface="Libre Franklin"/>
                <a:cs typeface="Libre Franklin"/>
                <a:sym typeface="Libre Franklin"/>
              </a:defRPr>
            </a:lvl5pPr>
            <a:lvl6pPr marL="2743200" marR="0" lvl="5" indent="-323850" algn="l" rtl="0">
              <a:lnSpc>
                <a:spcPct val="115000"/>
              </a:lnSpc>
              <a:spcBef>
                <a:spcPts val="1200"/>
              </a:spcBef>
              <a:spcAft>
                <a:spcPts val="0"/>
              </a:spcAft>
              <a:buClr>
                <a:srgbClr val="000000"/>
              </a:buClr>
              <a:buSzPts val="1500"/>
              <a:buFont typeface="Libre Franklin"/>
              <a:buChar char="−"/>
              <a:defRPr sz="1500" b="0" i="0" u="none" strike="noStrike" cap="none">
                <a:solidFill>
                  <a:srgbClr val="000000"/>
                </a:solidFill>
                <a:latin typeface="Libre Franklin"/>
                <a:ea typeface="Libre Franklin"/>
                <a:cs typeface="Libre Franklin"/>
                <a:sym typeface="Libre Franklin"/>
              </a:defRPr>
            </a:lvl6pPr>
            <a:lvl7pPr marL="3200400" marR="0" lvl="6" indent="-323850" algn="l" rtl="0">
              <a:lnSpc>
                <a:spcPct val="115000"/>
              </a:lnSpc>
              <a:spcBef>
                <a:spcPts val="1200"/>
              </a:spcBef>
              <a:spcAft>
                <a:spcPts val="0"/>
              </a:spcAft>
              <a:buClr>
                <a:srgbClr val="000000"/>
              </a:buClr>
              <a:buSzPts val="1500"/>
              <a:buFont typeface="Libre Franklin"/>
              <a:buChar char="−"/>
              <a:defRPr sz="1500" b="0" i="0" u="none" strike="noStrike" cap="none">
                <a:solidFill>
                  <a:srgbClr val="000000"/>
                </a:solidFill>
                <a:latin typeface="Libre Franklin"/>
                <a:ea typeface="Libre Franklin"/>
                <a:cs typeface="Libre Franklin"/>
                <a:sym typeface="Libre Franklin"/>
              </a:defRPr>
            </a:lvl7pPr>
            <a:lvl8pPr marL="3657600" marR="0" lvl="7" indent="-323850" algn="l" rtl="0">
              <a:lnSpc>
                <a:spcPct val="115000"/>
              </a:lnSpc>
              <a:spcBef>
                <a:spcPts val="1200"/>
              </a:spcBef>
              <a:spcAft>
                <a:spcPts val="0"/>
              </a:spcAft>
              <a:buClr>
                <a:srgbClr val="000000"/>
              </a:buClr>
              <a:buSzPts val="1500"/>
              <a:buFont typeface="Libre Franklin"/>
              <a:buChar char="−"/>
              <a:defRPr sz="1500" b="0" i="0" u="none" strike="noStrike" cap="none">
                <a:solidFill>
                  <a:srgbClr val="000000"/>
                </a:solidFill>
                <a:latin typeface="Libre Franklin"/>
                <a:ea typeface="Libre Franklin"/>
                <a:cs typeface="Libre Franklin"/>
                <a:sym typeface="Libre Franklin"/>
              </a:defRPr>
            </a:lvl8pPr>
            <a:lvl9pPr marL="4114800" marR="0" lvl="8" indent="-323850" algn="l" rtl="0">
              <a:lnSpc>
                <a:spcPct val="115000"/>
              </a:lnSpc>
              <a:spcBef>
                <a:spcPts val="1200"/>
              </a:spcBef>
              <a:spcAft>
                <a:spcPts val="1200"/>
              </a:spcAft>
              <a:buClr>
                <a:srgbClr val="000000"/>
              </a:buClr>
              <a:buSzPts val="1500"/>
              <a:buFont typeface="Libre Franklin"/>
              <a:buChar char="−"/>
              <a:defRPr sz="1500" b="0" i="0" u="none" strike="noStrike" cap="none">
                <a:solidFill>
                  <a:srgbClr val="000000"/>
                </a:solidFill>
                <a:latin typeface="Libre Franklin"/>
                <a:ea typeface="Libre Franklin"/>
                <a:cs typeface="Libre Franklin"/>
                <a:sym typeface="Libre Franklin"/>
              </a:defRPr>
            </a:lvl9pPr>
          </a:lstStyle>
          <a:p>
            <a:pPr marL="0" lvl="0" indent="0" algn="ctr" rtl="0">
              <a:spcBef>
                <a:spcPts val="0"/>
              </a:spcBef>
              <a:spcAft>
                <a:spcPts val="1200"/>
              </a:spcAft>
              <a:buNone/>
            </a:pPr>
            <a:r>
              <a:rPr lang="en-GB" sz="1400">
                <a:latin typeface="Franklin Gothic Demi"/>
              </a:rPr>
              <a:t>Revenue 2022</a:t>
            </a:r>
          </a:p>
        </p:txBody>
      </p:sp>
      <p:sp>
        <p:nvSpPr>
          <p:cNvPr id="56" name="Google Shape;579;p67">
            <a:extLst>
              <a:ext uri="{FF2B5EF4-FFF2-40B4-BE49-F238E27FC236}">
                <a16:creationId xmlns:a16="http://schemas.microsoft.com/office/drawing/2014/main" id="{5AD8A0D6-3607-CEEF-2503-D64B7F06927C}"/>
              </a:ext>
            </a:extLst>
          </p:cNvPr>
          <p:cNvSpPr txBox="1">
            <a:spLocks noGrp="1"/>
          </p:cNvSpPr>
          <p:nvPr/>
        </p:nvSpPr>
        <p:spPr>
          <a:xfrm>
            <a:off x="4089648" y="4700023"/>
            <a:ext cx="2811600" cy="5442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71717"/>
              </a:buClr>
              <a:buSzPts val="3600"/>
              <a:buFont typeface="Bookman Old Style"/>
              <a:buNone/>
              <a:defRPr sz="3600" b="0" i="0" u="none" strike="noStrike" cap="none">
                <a:solidFill>
                  <a:srgbClr val="171717"/>
                </a:solidFill>
                <a:latin typeface="Bookman Old Style"/>
                <a:ea typeface="Bookman Old Style"/>
                <a:cs typeface="Bookman Old Style"/>
                <a:sym typeface="Bookman Old Style"/>
              </a:defRPr>
            </a:lvl1pPr>
            <a:lvl2pPr marR="0" lvl="1" algn="l" rtl="0">
              <a:lnSpc>
                <a:spcPct val="100000"/>
              </a:lnSpc>
              <a:spcBef>
                <a:spcPts val="0"/>
              </a:spcBef>
              <a:spcAft>
                <a:spcPts val="0"/>
              </a:spcAft>
              <a:buClr>
                <a:srgbClr val="000000"/>
              </a:buClr>
              <a:buSzPts val="3600"/>
              <a:buFont typeface="Bookman Old Style"/>
              <a:buNone/>
              <a:defRPr sz="3600" b="0" i="0" u="none" strike="noStrike" cap="none">
                <a:solidFill>
                  <a:srgbClr val="000000"/>
                </a:solidFill>
                <a:latin typeface="Bookman Old Style"/>
                <a:ea typeface="Bookman Old Style"/>
                <a:cs typeface="Bookman Old Style"/>
                <a:sym typeface="Bookman Old Style"/>
              </a:defRPr>
            </a:lvl2pPr>
            <a:lvl3pPr marR="0" lvl="2" algn="l" rtl="0">
              <a:lnSpc>
                <a:spcPct val="100000"/>
              </a:lnSpc>
              <a:spcBef>
                <a:spcPts val="0"/>
              </a:spcBef>
              <a:spcAft>
                <a:spcPts val="0"/>
              </a:spcAft>
              <a:buClr>
                <a:srgbClr val="000000"/>
              </a:buClr>
              <a:buSzPts val="3600"/>
              <a:buFont typeface="Bookman Old Style"/>
              <a:buNone/>
              <a:defRPr sz="3600" b="0" i="0" u="none" strike="noStrike" cap="none">
                <a:solidFill>
                  <a:srgbClr val="000000"/>
                </a:solidFill>
                <a:latin typeface="Bookman Old Style"/>
                <a:ea typeface="Bookman Old Style"/>
                <a:cs typeface="Bookman Old Style"/>
                <a:sym typeface="Bookman Old Style"/>
              </a:defRPr>
            </a:lvl3pPr>
            <a:lvl4pPr marR="0" lvl="3" algn="l" rtl="0">
              <a:lnSpc>
                <a:spcPct val="100000"/>
              </a:lnSpc>
              <a:spcBef>
                <a:spcPts val="0"/>
              </a:spcBef>
              <a:spcAft>
                <a:spcPts val="0"/>
              </a:spcAft>
              <a:buClr>
                <a:srgbClr val="000000"/>
              </a:buClr>
              <a:buSzPts val="3600"/>
              <a:buFont typeface="Bookman Old Style"/>
              <a:buNone/>
              <a:defRPr sz="3600" b="0" i="0" u="none" strike="noStrike" cap="none">
                <a:solidFill>
                  <a:srgbClr val="000000"/>
                </a:solidFill>
                <a:latin typeface="Bookman Old Style"/>
                <a:ea typeface="Bookman Old Style"/>
                <a:cs typeface="Bookman Old Style"/>
                <a:sym typeface="Bookman Old Style"/>
              </a:defRPr>
            </a:lvl4pPr>
            <a:lvl5pPr marR="0" lvl="4" algn="l" rtl="0">
              <a:lnSpc>
                <a:spcPct val="100000"/>
              </a:lnSpc>
              <a:spcBef>
                <a:spcPts val="0"/>
              </a:spcBef>
              <a:spcAft>
                <a:spcPts val="0"/>
              </a:spcAft>
              <a:buClr>
                <a:srgbClr val="000000"/>
              </a:buClr>
              <a:buSzPts val="3600"/>
              <a:buFont typeface="Bookman Old Style"/>
              <a:buNone/>
              <a:defRPr sz="3600" b="0" i="0" u="none" strike="noStrike" cap="none">
                <a:solidFill>
                  <a:srgbClr val="000000"/>
                </a:solidFill>
                <a:latin typeface="Bookman Old Style"/>
                <a:ea typeface="Bookman Old Style"/>
                <a:cs typeface="Bookman Old Style"/>
                <a:sym typeface="Bookman Old Style"/>
              </a:defRPr>
            </a:lvl5pPr>
            <a:lvl6pPr marR="0" lvl="5" algn="l" rtl="0">
              <a:lnSpc>
                <a:spcPct val="100000"/>
              </a:lnSpc>
              <a:spcBef>
                <a:spcPts val="0"/>
              </a:spcBef>
              <a:spcAft>
                <a:spcPts val="0"/>
              </a:spcAft>
              <a:buClr>
                <a:srgbClr val="000000"/>
              </a:buClr>
              <a:buSzPts val="3600"/>
              <a:buFont typeface="Bookman Old Style"/>
              <a:buNone/>
              <a:defRPr sz="3600" b="0" i="0" u="none" strike="noStrike" cap="none">
                <a:solidFill>
                  <a:srgbClr val="000000"/>
                </a:solidFill>
                <a:latin typeface="Bookman Old Style"/>
                <a:ea typeface="Bookman Old Style"/>
                <a:cs typeface="Bookman Old Style"/>
                <a:sym typeface="Bookman Old Style"/>
              </a:defRPr>
            </a:lvl6pPr>
            <a:lvl7pPr marR="0" lvl="6" algn="l" rtl="0">
              <a:lnSpc>
                <a:spcPct val="100000"/>
              </a:lnSpc>
              <a:spcBef>
                <a:spcPts val="0"/>
              </a:spcBef>
              <a:spcAft>
                <a:spcPts val="0"/>
              </a:spcAft>
              <a:buClr>
                <a:srgbClr val="000000"/>
              </a:buClr>
              <a:buSzPts val="3600"/>
              <a:buFont typeface="Bookman Old Style"/>
              <a:buNone/>
              <a:defRPr sz="3600" b="0" i="0" u="none" strike="noStrike" cap="none">
                <a:solidFill>
                  <a:srgbClr val="000000"/>
                </a:solidFill>
                <a:latin typeface="Bookman Old Style"/>
                <a:ea typeface="Bookman Old Style"/>
                <a:cs typeface="Bookman Old Style"/>
                <a:sym typeface="Bookman Old Style"/>
              </a:defRPr>
            </a:lvl7pPr>
            <a:lvl8pPr marR="0" lvl="7" algn="l" rtl="0">
              <a:lnSpc>
                <a:spcPct val="100000"/>
              </a:lnSpc>
              <a:spcBef>
                <a:spcPts val="0"/>
              </a:spcBef>
              <a:spcAft>
                <a:spcPts val="0"/>
              </a:spcAft>
              <a:buClr>
                <a:srgbClr val="000000"/>
              </a:buClr>
              <a:buSzPts val="3600"/>
              <a:buFont typeface="Bookman Old Style"/>
              <a:buNone/>
              <a:defRPr sz="3600" b="0" i="0" u="none" strike="noStrike" cap="none">
                <a:solidFill>
                  <a:srgbClr val="000000"/>
                </a:solidFill>
                <a:latin typeface="Bookman Old Style"/>
                <a:ea typeface="Bookman Old Style"/>
                <a:cs typeface="Bookman Old Style"/>
                <a:sym typeface="Bookman Old Style"/>
              </a:defRPr>
            </a:lvl8pPr>
            <a:lvl9pPr marR="0" lvl="8" algn="l" rtl="0">
              <a:lnSpc>
                <a:spcPct val="100000"/>
              </a:lnSpc>
              <a:spcBef>
                <a:spcPts val="0"/>
              </a:spcBef>
              <a:spcAft>
                <a:spcPts val="0"/>
              </a:spcAft>
              <a:buClr>
                <a:srgbClr val="000000"/>
              </a:buClr>
              <a:buSzPts val="3600"/>
              <a:buFont typeface="Bookman Old Style"/>
              <a:buNone/>
              <a:defRPr sz="3600" b="0" i="0" u="none" strike="noStrike" cap="none">
                <a:solidFill>
                  <a:srgbClr val="000000"/>
                </a:solidFill>
                <a:latin typeface="Bookman Old Style"/>
                <a:ea typeface="Bookman Old Style"/>
                <a:cs typeface="Bookman Old Style"/>
                <a:sym typeface="Bookman Old Style"/>
              </a:defRPr>
            </a:lvl9pPr>
          </a:lstStyle>
          <a:p>
            <a:pPr marL="0" lvl="0" indent="0" algn="ctr" rtl="0">
              <a:spcBef>
                <a:spcPts val="0"/>
              </a:spcBef>
              <a:spcAft>
                <a:spcPts val="0"/>
              </a:spcAft>
              <a:buNone/>
            </a:pPr>
            <a:r>
              <a:rPr lang="da-DK" sz="4200">
                <a:latin typeface="Franklin Gothic Demi" panose="020B0603020102020204" pitchFamily="34" charset="0"/>
                <a:ea typeface="Libre Franklin"/>
                <a:cs typeface="Libre Franklin"/>
                <a:sym typeface="Libre Franklin"/>
              </a:rPr>
              <a:t>8 000</a:t>
            </a:r>
            <a:endParaRPr sz="4200">
              <a:latin typeface="Franklin Gothic Demi" panose="020B0603020102020204" pitchFamily="34" charset="0"/>
              <a:ea typeface="Libre Franklin"/>
              <a:cs typeface="Libre Franklin"/>
              <a:sym typeface="Libre Franklin"/>
            </a:endParaRPr>
          </a:p>
        </p:txBody>
      </p:sp>
      <p:sp>
        <p:nvSpPr>
          <p:cNvPr id="57" name="Google Shape;580;p67">
            <a:extLst>
              <a:ext uri="{FF2B5EF4-FFF2-40B4-BE49-F238E27FC236}">
                <a16:creationId xmlns:a16="http://schemas.microsoft.com/office/drawing/2014/main" id="{3F05486F-0032-5008-267F-FD9D1CF00E87}"/>
              </a:ext>
            </a:extLst>
          </p:cNvPr>
          <p:cNvSpPr txBox="1">
            <a:spLocks noGrp="1"/>
          </p:cNvSpPr>
          <p:nvPr/>
        </p:nvSpPr>
        <p:spPr>
          <a:xfrm>
            <a:off x="4239198" y="5205022"/>
            <a:ext cx="2512500" cy="432396"/>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rgbClr val="000000"/>
              </a:buClr>
              <a:buSzPts val="1500"/>
              <a:buFont typeface="Libre Franklin"/>
              <a:buChar char="−"/>
              <a:defRPr sz="1500" b="0" i="0" u="none" strike="noStrike" cap="none">
                <a:solidFill>
                  <a:srgbClr val="000000"/>
                </a:solidFill>
                <a:latin typeface="Libre Franklin"/>
                <a:ea typeface="Libre Franklin"/>
                <a:cs typeface="Libre Franklin"/>
                <a:sym typeface="Libre Franklin"/>
              </a:defRPr>
            </a:lvl1pPr>
            <a:lvl2pPr marL="914400" marR="0" lvl="1" indent="-323850" algn="l" rtl="0">
              <a:lnSpc>
                <a:spcPct val="115000"/>
              </a:lnSpc>
              <a:spcBef>
                <a:spcPts val="1200"/>
              </a:spcBef>
              <a:spcAft>
                <a:spcPts val="0"/>
              </a:spcAft>
              <a:buClr>
                <a:srgbClr val="000000"/>
              </a:buClr>
              <a:buSzPts val="1500"/>
              <a:buFont typeface="Libre Franklin"/>
              <a:buChar char="−"/>
              <a:defRPr sz="1500" b="0" i="0" u="none" strike="noStrike" cap="none">
                <a:solidFill>
                  <a:srgbClr val="000000"/>
                </a:solidFill>
                <a:latin typeface="Libre Franklin"/>
                <a:ea typeface="Libre Franklin"/>
                <a:cs typeface="Libre Franklin"/>
                <a:sym typeface="Libre Franklin"/>
              </a:defRPr>
            </a:lvl2pPr>
            <a:lvl3pPr marL="1371600" marR="0" lvl="2" indent="-323850" algn="l" rtl="0">
              <a:lnSpc>
                <a:spcPct val="115000"/>
              </a:lnSpc>
              <a:spcBef>
                <a:spcPts val="1200"/>
              </a:spcBef>
              <a:spcAft>
                <a:spcPts val="0"/>
              </a:spcAft>
              <a:buClr>
                <a:srgbClr val="000000"/>
              </a:buClr>
              <a:buSzPts val="1500"/>
              <a:buFont typeface="Libre Franklin"/>
              <a:buChar char="−"/>
              <a:defRPr sz="1500" b="0" i="0" u="none" strike="noStrike" cap="none">
                <a:solidFill>
                  <a:srgbClr val="000000"/>
                </a:solidFill>
                <a:latin typeface="Libre Franklin"/>
                <a:ea typeface="Libre Franklin"/>
                <a:cs typeface="Libre Franklin"/>
                <a:sym typeface="Libre Franklin"/>
              </a:defRPr>
            </a:lvl3pPr>
            <a:lvl4pPr marL="1828800" marR="0" lvl="3" indent="-323850" algn="l" rtl="0">
              <a:lnSpc>
                <a:spcPct val="115000"/>
              </a:lnSpc>
              <a:spcBef>
                <a:spcPts val="1200"/>
              </a:spcBef>
              <a:spcAft>
                <a:spcPts val="0"/>
              </a:spcAft>
              <a:buClr>
                <a:srgbClr val="000000"/>
              </a:buClr>
              <a:buSzPts val="1500"/>
              <a:buFont typeface="Libre Franklin"/>
              <a:buChar char="−"/>
              <a:defRPr sz="1500" b="0" i="0" u="none" strike="noStrike" cap="none">
                <a:solidFill>
                  <a:srgbClr val="000000"/>
                </a:solidFill>
                <a:latin typeface="Libre Franklin"/>
                <a:ea typeface="Libre Franklin"/>
                <a:cs typeface="Libre Franklin"/>
                <a:sym typeface="Libre Franklin"/>
              </a:defRPr>
            </a:lvl4pPr>
            <a:lvl5pPr marL="2286000" marR="0" lvl="4" indent="-323850" algn="l" rtl="0">
              <a:lnSpc>
                <a:spcPct val="115000"/>
              </a:lnSpc>
              <a:spcBef>
                <a:spcPts val="1200"/>
              </a:spcBef>
              <a:spcAft>
                <a:spcPts val="0"/>
              </a:spcAft>
              <a:buClr>
                <a:srgbClr val="000000"/>
              </a:buClr>
              <a:buSzPts val="1500"/>
              <a:buFont typeface="Libre Franklin"/>
              <a:buChar char="−"/>
              <a:defRPr sz="1500" b="0" i="0" u="none" strike="noStrike" cap="none">
                <a:solidFill>
                  <a:srgbClr val="000000"/>
                </a:solidFill>
                <a:latin typeface="Libre Franklin"/>
                <a:ea typeface="Libre Franklin"/>
                <a:cs typeface="Libre Franklin"/>
                <a:sym typeface="Libre Franklin"/>
              </a:defRPr>
            </a:lvl5pPr>
            <a:lvl6pPr marL="2743200" marR="0" lvl="5" indent="-323850" algn="l" rtl="0">
              <a:lnSpc>
                <a:spcPct val="115000"/>
              </a:lnSpc>
              <a:spcBef>
                <a:spcPts val="1200"/>
              </a:spcBef>
              <a:spcAft>
                <a:spcPts val="0"/>
              </a:spcAft>
              <a:buClr>
                <a:srgbClr val="000000"/>
              </a:buClr>
              <a:buSzPts val="1500"/>
              <a:buFont typeface="Libre Franklin"/>
              <a:buChar char="−"/>
              <a:defRPr sz="1500" b="0" i="0" u="none" strike="noStrike" cap="none">
                <a:solidFill>
                  <a:srgbClr val="000000"/>
                </a:solidFill>
                <a:latin typeface="Libre Franklin"/>
                <a:ea typeface="Libre Franklin"/>
                <a:cs typeface="Libre Franklin"/>
                <a:sym typeface="Libre Franklin"/>
              </a:defRPr>
            </a:lvl6pPr>
            <a:lvl7pPr marL="3200400" marR="0" lvl="6" indent="-323850" algn="l" rtl="0">
              <a:lnSpc>
                <a:spcPct val="115000"/>
              </a:lnSpc>
              <a:spcBef>
                <a:spcPts val="1200"/>
              </a:spcBef>
              <a:spcAft>
                <a:spcPts val="0"/>
              </a:spcAft>
              <a:buClr>
                <a:srgbClr val="000000"/>
              </a:buClr>
              <a:buSzPts val="1500"/>
              <a:buFont typeface="Libre Franklin"/>
              <a:buChar char="−"/>
              <a:defRPr sz="1500" b="0" i="0" u="none" strike="noStrike" cap="none">
                <a:solidFill>
                  <a:srgbClr val="000000"/>
                </a:solidFill>
                <a:latin typeface="Libre Franklin"/>
                <a:ea typeface="Libre Franklin"/>
                <a:cs typeface="Libre Franklin"/>
                <a:sym typeface="Libre Franklin"/>
              </a:defRPr>
            </a:lvl7pPr>
            <a:lvl8pPr marL="3657600" marR="0" lvl="7" indent="-323850" algn="l" rtl="0">
              <a:lnSpc>
                <a:spcPct val="115000"/>
              </a:lnSpc>
              <a:spcBef>
                <a:spcPts val="1200"/>
              </a:spcBef>
              <a:spcAft>
                <a:spcPts val="0"/>
              </a:spcAft>
              <a:buClr>
                <a:srgbClr val="000000"/>
              </a:buClr>
              <a:buSzPts val="1500"/>
              <a:buFont typeface="Libre Franklin"/>
              <a:buChar char="−"/>
              <a:defRPr sz="1500" b="0" i="0" u="none" strike="noStrike" cap="none">
                <a:solidFill>
                  <a:srgbClr val="000000"/>
                </a:solidFill>
                <a:latin typeface="Libre Franklin"/>
                <a:ea typeface="Libre Franklin"/>
                <a:cs typeface="Libre Franklin"/>
                <a:sym typeface="Libre Franklin"/>
              </a:defRPr>
            </a:lvl8pPr>
            <a:lvl9pPr marL="4114800" marR="0" lvl="8" indent="-323850" algn="l" rtl="0">
              <a:lnSpc>
                <a:spcPct val="115000"/>
              </a:lnSpc>
              <a:spcBef>
                <a:spcPts val="1200"/>
              </a:spcBef>
              <a:spcAft>
                <a:spcPts val="1200"/>
              </a:spcAft>
              <a:buClr>
                <a:srgbClr val="000000"/>
              </a:buClr>
              <a:buSzPts val="1500"/>
              <a:buFont typeface="Libre Franklin"/>
              <a:buChar char="−"/>
              <a:defRPr sz="1500" b="0" i="0" u="none" strike="noStrike" cap="none">
                <a:solidFill>
                  <a:srgbClr val="000000"/>
                </a:solidFill>
                <a:latin typeface="Libre Franklin"/>
                <a:ea typeface="Libre Franklin"/>
                <a:cs typeface="Libre Franklin"/>
                <a:sym typeface="Libre Franklin"/>
              </a:defRPr>
            </a:lvl9pPr>
          </a:lstStyle>
          <a:p>
            <a:pPr marL="0" lvl="0" indent="0" algn="ctr" rtl="0">
              <a:spcBef>
                <a:spcPts val="0"/>
              </a:spcBef>
              <a:spcAft>
                <a:spcPts val="0"/>
              </a:spcAft>
              <a:buNone/>
            </a:pPr>
            <a:r>
              <a:rPr lang="da-DK" sz="1400">
                <a:latin typeface="Franklin Gothic Demi" panose="020B0603020102020204" pitchFamily="34" charset="0"/>
              </a:rPr>
              <a:t>Customers</a:t>
            </a:r>
            <a:endParaRPr sz="1150">
              <a:latin typeface="Franklin Gothic Demi" panose="020B0603020102020204" pitchFamily="34" charset="0"/>
              <a:ea typeface="Libre Franklin Light"/>
              <a:cs typeface="Libre Franklin Light"/>
              <a:sym typeface="Libre Franklin Light"/>
            </a:endParaRPr>
          </a:p>
        </p:txBody>
      </p:sp>
      <p:sp>
        <p:nvSpPr>
          <p:cNvPr id="58" name="Google Shape;581;p67">
            <a:extLst>
              <a:ext uri="{FF2B5EF4-FFF2-40B4-BE49-F238E27FC236}">
                <a16:creationId xmlns:a16="http://schemas.microsoft.com/office/drawing/2014/main" id="{CAB8DFD0-BB4C-7BEE-3B7A-B82103D00AE1}"/>
              </a:ext>
            </a:extLst>
          </p:cNvPr>
          <p:cNvSpPr txBox="1">
            <a:spLocks noGrp="1"/>
          </p:cNvSpPr>
          <p:nvPr/>
        </p:nvSpPr>
        <p:spPr>
          <a:xfrm>
            <a:off x="3880710" y="859941"/>
            <a:ext cx="4115100" cy="60960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71717"/>
              </a:buClr>
              <a:buSzPts val="3600"/>
              <a:buFont typeface="Bookman Old Style"/>
              <a:buNone/>
              <a:defRPr sz="3600" b="0" i="0" u="none" strike="noStrike" cap="none">
                <a:solidFill>
                  <a:srgbClr val="171717"/>
                </a:solidFill>
                <a:latin typeface="Bookman Old Style"/>
                <a:ea typeface="Bookman Old Style"/>
                <a:cs typeface="Bookman Old Style"/>
                <a:sym typeface="Bookman Old Style"/>
              </a:defRPr>
            </a:lvl1pPr>
            <a:lvl2pPr marR="0" lvl="1" algn="l" rtl="0">
              <a:lnSpc>
                <a:spcPct val="100000"/>
              </a:lnSpc>
              <a:spcBef>
                <a:spcPts val="0"/>
              </a:spcBef>
              <a:spcAft>
                <a:spcPts val="0"/>
              </a:spcAft>
              <a:buClr>
                <a:srgbClr val="000000"/>
              </a:buClr>
              <a:buSzPts val="3600"/>
              <a:buFont typeface="Bookman Old Style"/>
              <a:buNone/>
              <a:defRPr sz="3600" b="0" i="0" u="none" strike="noStrike" cap="none">
                <a:solidFill>
                  <a:srgbClr val="000000"/>
                </a:solidFill>
                <a:latin typeface="Bookman Old Style"/>
                <a:ea typeface="Bookman Old Style"/>
                <a:cs typeface="Bookman Old Style"/>
                <a:sym typeface="Bookman Old Style"/>
              </a:defRPr>
            </a:lvl2pPr>
            <a:lvl3pPr marR="0" lvl="2" algn="l" rtl="0">
              <a:lnSpc>
                <a:spcPct val="100000"/>
              </a:lnSpc>
              <a:spcBef>
                <a:spcPts val="0"/>
              </a:spcBef>
              <a:spcAft>
                <a:spcPts val="0"/>
              </a:spcAft>
              <a:buClr>
                <a:srgbClr val="000000"/>
              </a:buClr>
              <a:buSzPts val="3600"/>
              <a:buFont typeface="Bookman Old Style"/>
              <a:buNone/>
              <a:defRPr sz="3600" b="0" i="0" u="none" strike="noStrike" cap="none">
                <a:solidFill>
                  <a:srgbClr val="000000"/>
                </a:solidFill>
                <a:latin typeface="Bookman Old Style"/>
                <a:ea typeface="Bookman Old Style"/>
                <a:cs typeface="Bookman Old Style"/>
                <a:sym typeface="Bookman Old Style"/>
              </a:defRPr>
            </a:lvl3pPr>
            <a:lvl4pPr marR="0" lvl="3" algn="l" rtl="0">
              <a:lnSpc>
                <a:spcPct val="100000"/>
              </a:lnSpc>
              <a:spcBef>
                <a:spcPts val="0"/>
              </a:spcBef>
              <a:spcAft>
                <a:spcPts val="0"/>
              </a:spcAft>
              <a:buClr>
                <a:srgbClr val="000000"/>
              </a:buClr>
              <a:buSzPts val="3600"/>
              <a:buFont typeface="Bookman Old Style"/>
              <a:buNone/>
              <a:defRPr sz="3600" b="0" i="0" u="none" strike="noStrike" cap="none">
                <a:solidFill>
                  <a:srgbClr val="000000"/>
                </a:solidFill>
                <a:latin typeface="Bookman Old Style"/>
                <a:ea typeface="Bookman Old Style"/>
                <a:cs typeface="Bookman Old Style"/>
                <a:sym typeface="Bookman Old Style"/>
              </a:defRPr>
            </a:lvl4pPr>
            <a:lvl5pPr marR="0" lvl="4" algn="l" rtl="0">
              <a:lnSpc>
                <a:spcPct val="100000"/>
              </a:lnSpc>
              <a:spcBef>
                <a:spcPts val="0"/>
              </a:spcBef>
              <a:spcAft>
                <a:spcPts val="0"/>
              </a:spcAft>
              <a:buClr>
                <a:srgbClr val="000000"/>
              </a:buClr>
              <a:buSzPts val="3600"/>
              <a:buFont typeface="Bookman Old Style"/>
              <a:buNone/>
              <a:defRPr sz="3600" b="0" i="0" u="none" strike="noStrike" cap="none">
                <a:solidFill>
                  <a:srgbClr val="000000"/>
                </a:solidFill>
                <a:latin typeface="Bookman Old Style"/>
                <a:ea typeface="Bookman Old Style"/>
                <a:cs typeface="Bookman Old Style"/>
                <a:sym typeface="Bookman Old Style"/>
              </a:defRPr>
            </a:lvl5pPr>
            <a:lvl6pPr marR="0" lvl="5" algn="l" rtl="0">
              <a:lnSpc>
                <a:spcPct val="100000"/>
              </a:lnSpc>
              <a:spcBef>
                <a:spcPts val="0"/>
              </a:spcBef>
              <a:spcAft>
                <a:spcPts val="0"/>
              </a:spcAft>
              <a:buClr>
                <a:srgbClr val="000000"/>
              </a:buClr>
              <a:buSzPts val="3600"/>
              <a:buFont typeface="Bookman Old Style"/>
              <a:buNone/>
              <a:defRPr sz="3600" b="0" i="0" u="none" strike="noStrike" cap="none">
                <a:solidFill>
                  <a:srgbClr val="000000"/>
                </a:solidFill>
                <a:latin typeface="Bookman Old Style"/>
                <a:ea typeface="Bookman Old Style"/>
                <a:cs typeface="Bookman Old Style"/>
                <a:sym typeface="Bookman Old Style"/>
              </a:defRPr>
            </a:lvl6pPr>
            <a:lvl7pPr marR="0" lvl="6" algn="l" rtl="0">
              <a:lnSpc>
                <a:spcPct val="100000"/>
              </a:lnSpc>
              <a:spcBef>
                <a:spcPts val="0"/>
              </a:spcBef>
              <a:spcAft>
                <a:spcPts val="0"/>
              </a:spcAft>
              <a:buClr>
                <a:srgbClr val="000000"/>
              </a:buClr>
              <a:buSzPts val="3600"/>
              <a:buFont typeface="Bookman Old Style"/>
              <a:buNone/>
              <a:defRPr sz="3600" b="0" i="0" u="none" strike="noStrike" cap="none">
                <a:solidFill>
                  <a:srgbClr val="000000"/>
                </a:solidFill>
                <a:latin typeface="Bookman Old Style"/>
                <a:ea typeface="Bookman Old Style"/>
                <a:cs typeface="Bookman Old Style"/>
                <a:sym typeface="Bookman Old Style"/>
              </a:defRPr>
            </a:lvl7pPr>
            <a:lvl8pPr marR="0" lvl="7" algn="l" rtl="0">
              <a:lnSpc>
                <a:spcPct val="100000"/>
              </a:lnSpc>
              <a:spcBef>
                <a:spcPts val="0"/>
              </a:spcBef>
              <a:spcAft>
                <a:spcPts val="0"/>
              </a:spcAft>
              <a:buClr>
                <a:srgbClr val="000000"/>
              </a:buClr>
              <a:buSzPts val="3600"/>
              <a:buFont typeface="Bookman Old Style"/>
              <a:buNone/>
              <a:defRPr sz="3600" b="0" i="0" u="none" strike="noStrike" cap="none">
                <a:solidFill>
                  <a:srgbClr val="000000"/>
                </a:solidFill>
                <a:latin typeface="Bookman Old Style"/>
                <a:ea typeface="Bookman Old Style"/>
                <a:cs typeface="Bookman Old Style"/>
                <a:sym typeface="Bookman Old Style"/>
              </a:defRPr>
            </a:lvl8pPr>
            <a:lvl9pPr marR="0" lvl="8" algn="l" rtl="0">
              <a:lnSpc>
                <a:spcPct val="100000"/>
              </a:lnSpc>
              <a:spcBef>
                <a:spcPts val="0"/>
              </a:spcBef>
              <a:spcAft>
                <a:spcPts val="0"/>
              </a:spcAft>
              <a:buClr>
                <a:srgbClr val="000000"/>
              </a:buClr>
              <a:buSzPts val="3600"/>
              <a:buFont typeface="Bookman Old Style"/>
              <a:buNone/>
              <a:defRPr sz="3600" b="0" i="0" u="none" strike="noStrike" cap="none">
                <a:solidFill>
                  <a:srgbClr val="000000"/>
                </a:solidFill>
                <a:latin typeface="Bookman Old Style"/>
                <a:ea typeface="Bookman Old Style"/>
                <a:cs typeface="Bookman Old Style"/>
                <a:sym typeface="Bookman Old Style"/>
              </a:defRPr>
            </a:lvl9pPr>
          </a:lstStyle>
          <a:p>
            <a:pPr>
              <a:lnSpc>
                <a:spcPct val="90000"/>
              </a:lnSpc>
            </a:pPr>
            <a:r>
              <a:rPr lang="en-GB" sz="2200">
                <a:solidFill>
                  <a:schemeClr val="lt1"/>
                </a:solidFill>
              </a:rPr>
              <a:t>We create a </a:t>
            </a:r>
            <a:r>
              <a:rPr lang="en-GB" sz="2200">
                <a:solidFill>
                  <a:schemeClr val="lt1"/>
                </a:solidFill>
                <a:latin typeface="Franklin Gothic Demi"/>
                <a:ea typeface="Libre Franklin"/>
                <a:cs typeface="Libre Franklin"/>
                <a:sym typeface="Libre Franklin"/>
              </a:rPr>
              <a:t>better </a:t>
            </a:r>
            <a:endParaRPr lang="en-GB" sz="2200">
              <a:solidFill>
                <a:schemeClr val="lt1"/>
              </a:solidFill>
              <a:latin typeface="Franklin Gothic Demi" panose="020B0603020102020204" pitchFamily="34" charset="0"/>
              <a:ea typeface="Libre Franklin"/>
              <a:cs typeface="Libre Franklin"/>
            </a:endParaRPr>
          </a:p>
          <a:p>
            <a:pPr marL="0" lvl="0" indent="0" algn="l" rtl="0">
              <a:lnSpc>
                <a:spcPct val="90000"/>
              </a:lnSpc>
              <a:spcBef>
                <a:spcPts val="0"/>
              </a:spcBef>
              <a:spcAft>
                <a:spcPts val="0"/>
              </a:spcAft>
              <a:buNone/>
            </a:pPr>
            <a:r>
              <a:rPr lang="en-GB" sz="2200">
                <a:solidFill>
                  <a:schemeClr val="lt1"/>
                </a:solidFill>
                <a:latin typeface="Franklin Gothic Demi"/>
                <a:ea typeface="Libre Franklin"/>
                <a:cs typeface="Libre Franklin"/>
                <a:sym typeface="Libre Franklin"/>
              </a:rPr>
              <a:t>tomorrow</a:t>
            </a:r>
            <a:r>
              <a:rPr lang="en-GB" sz="2200">
                <a:solidFill>
                  <a:schemeClr val="lt1"/>
                </a:solidFill>
                <a:latin typeface="Franklin Gothic Demi"/>
              </a:rPr>
              <a:t> </a:t>
            </a:r>
            <a:r>
              <a:rPr lang="en-GB" sz="2200">
                <a:solidFill>
                  <a:schemeClr val="lt1"/>
                </a:solidFill>
              </a:rPr>
              <a:t>through technology</a:t>
            </a:r>
          </a:p>
        </p:txBody>
      </p:sp>
      <p:pic>
        <p:nvPicPr>
          <p:cNvPr id="59" name="Google Shape;582;p67">
            <a:extLst>
              <a:ext uri="{FF2B5EF4-FFF2-40B4-BE49-F238E27FC236}">
                <a16:creationId xmlns:a16="http://schemas.microsoft.com/office/drawing/2014/main" id="{4972115C-FDA3-0CBA-5862-7BB315E3F5C3}"/>
              </a:ext>
            </a:extLst>
          </p:cNvPr>
          <p:cNvPicPr preferRelativeResize="0"/>
          <p:nvPr/>
        </p:nvPicPr>
        <p:blipFill>
          <a:blip r:embed="rId3">
            <a:alphaModFix/>
          </a:blip>
          <a:stretch>
            <a:fillRect/>
          </a:stretch>
        </p:blipFill>
        <p:spPr>
          <a:xfrm>
            <a:off x="684132" y="800943"/>
            <a:ext cx="2450990" cy="703699"/>
          </a:xfrm>
          <a:prstGeom prst="rect">
            <a:avLst/>
          </a:prstGeom>
          <a:noFill/>
          <a:ln>
            <a:noFill/>
          </a:ln>
        </p:spPr>
      </p:pic>
      <p:pic>
        <p:nvPicPr>
          <p:cNvPr id="60" name="Google Shape;583;p67">
            <a:extLst>
              <a:ext uri="{FF2B5EF4-FFF2-40B4-BE49-F238E27FC236}">
                <a16:creationId xmlns:a16="http://schemas.microsoft.com/office/drawing/2014/main" id="{DD27DD87-6548-15C1-C998-9EAF22A4F315}"/>
              </a:ext>
            </a:extLst>
          </p:cNvPr>
          <p:cNvPicPr preferRelativeResize="0"/>
          <p:nvPr/>
        </p:nvPicPr>
        <p:blipFill rotWithShape="1">
          <a:blip r:embed="rId4">
            <a:alphaModFix/>
          </a:blip>
          <a:srcRect/>
          <a:stretch/>
        </p:blipFill>
        <p:spPr>
          <a:xfrm>
            <a:off x="1975198" y="2300495"/>
            <a:ext cx="335700" cy="335700"/>
          </a:xfrm>
          <a:prstGeom prst="rect">
            <a:avLst/>
          </a:prstGeom>
          <a:noFill/>
          <a:ln>
            <a:noFill/>
          </a:ln>
        </p:spPr>
      </p:pic>
      <p:pic>
        <p:nvPicPr>
          <p:cNvPr id="61" name="Google Shape;584;p67">
            <a:extLst>
              <a:ext uri="{FF2B5EF4-FFF2-40B4-BE49-F238E27FC236}">
                <a16:creationId xmlns:a16="http://schemas.microsoft.com/office/drawing/2014/main" id="{20339A37-961A-2442-4798-9D0FD28F0CD2}"/>
              </a:ext>
            </a:extLst>
          </p:cNvPr>
          <p:cNvPicPr preferRelativeResize="0"/>
          <p:nvPr/>
        </p:nvPicPr>
        <p:blipFill rotWithShape="1">
          <a:blip r:embed="rId5">
            <a:alphaModFix/>
          </a:blip>
          <a:srcRect/>
          <a:stretch/>
        </p:blipFill>
        <p:spPr>
          <a:xfrm>
            <a:off x="5335513" y="4327021"/>
            <a:ext cx="319869" cy="344924"/>
          </a:xfrm>
          <a:prstGeom prst="rect">
            <a:avLst/>
          </a:prstGeom>
          <a:noFill/>
          <a:ln>
            <a:noFill/>
          </a:ln>
        </p:spPr>
      </p:pic>
      <p:pic>
        <p:nvPicPr>
          <p:cNvPr id="62" name="Google Shape;585;p67">
            <a:extLst>
              <a:ext uri="{FF2B5EF4-FFF2-40B4-BE49-F238E27FC236}">
                <a16:creationId xmlns:a16="http://schemas.microsoft.com/office/drawing/2014/main" id="{67B0474A-5866-390B-E361-C38DE6BAF6A3}"/>
              </a:ext>
            </a:extLst>
          </p:cNvPr>
          <p:cNvPicPr preferRelativeResize="0"/>
          <p:nvPr/>
        </p:nvPicPr>
        <p:blipFill>
          <a:blip r:embed="rId6">
            <a:alphaModFix/>
          </a:blip>
          <a:stretch>
            <a:fillRect/>
          </a:stretch>
        </p:blipFill>
        <p:spPr>
          <a:xfrm>
            <a:off x="1976429" y="4324190"/>
            <a:ext cx="319869" cy="344924"/>
          </a:xfrm>
          <a:prstGeom prst="rect">
            <a:avLst/>
          </a:prstGeom>
          <a:noFill/>
          <a:ln>
            <a:noFill/>
          </a:ln>
        </p:spPr>
      </p:pic>
      <p:sp>
        <p:nvSpPr>
          <p:cNvPr id="63" name="Google Shape;586;p67">
            <a:extLst>
              <a:ext uri="{FF2B5EF4-FFF2-40B4-BE49-F238E27FC236}">
                <a16:creationId xmlns:a16="http://schemas.microsoft.com/office/drawing/2014/main" id="{2DF47351-BF2D-1E59-F4C7-0DC54BC30FED}"/>
              </a:ext>
            </a:extLst>
          </p:cNvPr>
          <p:cNvSpPr txBox="1"/>
          <p:nvPr/>
        </p:nvSpPr>
        <p:spPr>
          <a:xfrm>
            <a:off x="3995448" y="5451201"/>
            <a:ext cx="3000000" cy="397001"/>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lnSpc>
                <a:spcPct val="115000"/>
              </a:lnSpc>
              <a:spcBef>
                <a:spcPts val="0"/>
              </a:spcBef>
              <a:spcAft>
                <a:spcPts val="0"/>
              </a:spcAft>
              <a:buNone/>
            </a:pPr>
            <a:r>
              <a:rPr lang="da-DK" sz="1200">
                <a:latin typeface="+mn-lt"/>
                <a:ea typeface="Libre Franklin"/>
                <a:cs typeface="Libre Franklin"/>
                <a:sym typeface="Libre Franklin"/>
              </a:rPr>
              <a:t>50% Private /  50% Public</a:t>
            </a:r>
            <a:endParaRPr sz="1200">
              <a:latin typeface="+mn-lt"/>
              <a:ea typeface="Libre Franklin"/>
              <a:cs typeface="Libre Franklin"/>
              <a:sym typeface="Libre Franklin"/>
            </a:endParaRPr>
          </a:p>
        </p:txBody>
      </p:sp>
      <p:sp>
        <p:nvSpPr>
          <p:cNvPr id="66" name="Google Shape;589;p67">
            <a:extLst>
              <a:ext uri="{FF2B5EF4-FFF2-40B4-BE49-F238E27FC236}">
                <a16:creationId xmlns:a16="http://schemas.microsoft.com/office/drawing/2014/main" id="{AFDC7FFB-B682-CF5B-3B8D-341E1F73F8B0}"/>
              </a:ext>
            </a:extLst>
          </p:cNvPr>
          <p:cNvSpPr txBox="1"/>
          <p:nvPr/>
        </p:nvSpPr>
        <p:spPr>
          <a:xfrm>
            <a:off x="7721653" y="3766939"/>
            <a:ext cx="1080300" cy="354000"/>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1000"/>
              </a:spcAft>
              <a:buNone/>
            </a:pPr>
            <a:r>
              <a:rPr lang="da-DK" sz="1100" b="1">
                <a:solidFill>
                  <a:schemeClr val="dk1"/>
                </a:solidFill>
                <a:latin typeface="Libre Franklin"/>
                <a:ea typeface="Libre Franklin"/>
                <a:cs typeface="Libre Franklin"/>
                <a:sym typeface="Libre Franklin"/>
              </a:rPr>
              <a:t>460</a:t>
            </a:r>
            <a:endParaRPr sz="1100" b="1">
              <a:solidFill>
                <a:schemeClr val="dk1"/>
              </a:solidFill>
            </a:endParaRPr>
          </a:p>
        </p:txBody>
      </p:sp>
      <p:sp>
        <p:nvSpPr>
          <p:cNvPr id="69" name="Google Shape;592;p67">
            <a:extLst>
              <a:ext uri="{FF2B5EF4-FFF2-40B4-BE49-F238E27FC236}">
                <a16:creationId xmlns:a16="http://schemas.microsoft.com/office/drawing/2014/main" id="{1F8722D2-D676-7E94-0142-0772B7011A20}"/>
              </a:ext>
            </a:extLst>
          </p:cNvPr>
          <p:cNvSpPr txBox="1"/>
          <p:nvPr/>
        </p:nvSpPr>
        <p:spPr>
          <a:xfrm>
            <a:off x="4110210" y="2868166"/>
            <a:ext cx="3000000" cy="400200"/>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b="1">
              <a:latin typeface="Libre Franklin"/>
              <a:ea typeface="Libre Franklin"/>
              <a:cs typeface="Libre Franklin"/>
              <a:sym typeface="Libre Franklin"/>
            </a:endParaRPr>
          </a:p>
        </p:txBody>
      </p:sp>
      <p:grpSp>
        <p:nvGrpSpPr>
          <p:cNvPr id="70" name="Google Shape;593;p67">
            <a:extLst>
              <a:ext uri="{FF2B5EF4-FFF2-40B4-BE49-F238E27FC236}">
                <a16:creationId xmlns:a16="http://schemas.microsoft.com/office/drawing/2014/main" id="{63D180B5-F979-F276-F7D2-6B7803F17E80}"/>
              </a:ext>
            </a:extLst>
          </p:cNvPr>
          <p:cNvGrpSpPr/>
          <p:nvPr/>
        </p:nvGrpSpPr>
        <p:grpSpPr>
          <a:xfrm>
            <a:off x="3995452" y="2315345"/>
            <a:ext cx="3000000" cy="1473354"/>
            <a:chOff x="4054517" y="2224554"/>
            <a:chExt cx="3000000" cy="1473354"/>
          </a:xfrm>
        </p:grpSpPr>
        <p:sp>
          <p:nvSpPr>
            <p:cNvPr id="76" name="Google Shape;594;p67">
              <a:extLst>
                <a:ext uri="{FF2B5EF4-FFF2-40B4-BE49-F238E27FC236}">
                  <a16:creationId xmlns:a16="http://schemas.microsoft.com/office/drawing/2014/main" id="{3473DBD2-67D0-E324-5178-F3CE311AD908}"/>
                </a:ext>
              </a:extLst>
            </p:cNvPr>
            <p:cNvSpPr txBox="1"/>
            <p:nvPr/>
          </p:nvSpPr>
          <p:spPr>
            <a:xfrm>
              <a:off x="4054517" y="2464363"/>
              <a:ext cx="3000000" cy="831300"/>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da-DK" sz="4200">
                  <a:latin typeface="Franklin Gothic Demi" panose="020B0603020102020204" pitchFamily="34" charset="0"/>
                  <a:ea typeface="Libre Franklin"/>
                  <a:cs typeface="Libre Franklin"/>
                  <a:sym typeface="Libre Franklin"/>
                </a:rPr>
                <a:t>25%</a:t>
              </a:r>
              <a:endParaRPr>
                <a:latin typeface="Franklin Gothic Demi" panose="020B0603020102020204" pitchFamily="34" charset="0"/>
                <a:ea typeface="Libre Franklin"/>
                <a:cs typeface="Libre Franklin"/>
                <a:sym typeface="Libre Franklin"/>
              </a:endParaRPr>
            </a:p>
          </p:txBody>
        </p:sp>
        <p:sp>
          <p:nvSpPr>
            <p:cNvPr id="77" name="Google Shape;595;p67">
              <a:extLst>
                <a:ext uri="{FF2B5EF4-FFF2-40B4-BE49-F238E27FC236}">
                  <a16:creationId xmlns:a16="http://schemas.microsoft.com/office/drawing/2014/main" id="{981F1AEC-F6A2-1C5F-DEB7-11BCE8A9F679}"/>
                </a:ext>
              </a:extLst>
            </p:cNvPr>
            <p:cNvSpPr txBox="1"/>
            <p:nvPr/>
          </p:nvSpPr>
          <p:spPr>
            <a:xfrm>
              <a:off x="4054517" y="3082385"/>
              <a:ext cx="3000000" cy="615523"/>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da-DK">
                  <a:latin typeface="Franklin Gothic Demi"/>
                  <a:ea typeface="Libre Franklin"/>
                  <a:cs typeface="Libre Franklin"/>
                  <a:sym typeface="Libre Franklin"/>
                </a:rPr>
                <a:t>Average </a:t>
              </a:r>
              <a:r>
                <a:rPr lang="en-GB">
                  <a:latin typeface="Franklin Gothic Demi"/>
                  <a:ea typeface="Libre Franklin"/>
                  <a:cs typeface="Libre Franklin"/>
                  <a:sym typeface="Libre Franklin"/>
                </a:rPr>
                <a:t>revenue</a:t>
              </a:r>
              <a:r>
                <a:rPr lang="da-DK">
                  <a:latin typeface="Franklin Gothic Demi"/>
                  <a:ea typeface="Libre Franklin"/>
                  <a:cs typeface="Libre Franklin"/>
                  <a:sym typeface="Libre Franklin"/>
                </a:rPr>
                <a:t> </a:t>
              </a:r>
              <a:r>
                <a:rPr lang="da-DK" err="1">
                  <a:latin typeface="Franklin Gothic Demi"/>
                  <a:ea typeface="Libre Franklin"/>
                  <a:cs typeface="Libre Franklin"/>
                  <a:sym typeface="Libre Franklin"/>
                </a:rPr>
                <a:t>growth</a:t>
              </a:r>
              <a:br>
                <a:rPr lang="da-DK">
                  <a:latin typeface="Franklin Gothic Demi"/>
                  <a:ea typeface="Libre Franklin"/>
                  <a:cs typeface="Libre Franklin"/>
                </a:rPr>
              </a:br>
              <a:r>
                <a:rPr lang="da-DK">
                  <a:latin typeface="Franklin Gothic Demi"/>
                  <a:ea typeface="Libre Franklin"/>
                  <a:cs typeface="Libre Franklin"/>
                  <a:sym typeface="Libre Franklin"/>
                </a:rPr>
                <a:t>2015-2022</a:t>
              </a:r>
              <a:endParaRPr>
                <a:latin typeface="Franklin Gothic Demi"/>
              </a:endParaRPr>
            </a:p>
          </p:txBody>
        </p:sp>
        <p:pic>
          <p:nvPicPr>
            <p:cNvPr id="78" name="Google Shape;596;p67">
              <a:extLst>
                <a:ext uri="{FF2B5EF4-FFF2-40B4-BE49-F238E27FC236}">
                  <a16:creationId xmlns:a16="http://schemas.microsoft.com/office/drawing/2014/main" id="{45960AC4-BBBB-C90D-2473-D1423983A46A}"/>
                </a:ext>
              </a:extLst>
            </p:cNvPr>
            <p:cNvPicPr preferRelativeResize="0"/>
            <p:nvPr/>
          </p:nvPicPr>
          <p:blipFill rotWithShape="1">
            <a:blip r:embed="rId7">
              <a:alphaModFix/>
            </a:blip>
            <a:srcRect/>
            <a:stretch/>
          </p:blipFill>
          <p:spPr>
            <a:xfrm>
              <a:off x="5401517" y="2224554"/>
              <a:ext cx="306000" cy="306000"/>
            </a:xfrm>
            <a:prstGeom prst="rect">
              <a:avLst/>
            </a:prstGeom>
            <a:noFill/>
            <a:ln>
              <a:noFill/>
            </a:ln>
          </p:spPr>
        </p:pic>
      </p:grpSp>
      <p:sp>
        <p:nvSpPr>
          <p:cNvPr id="2" name="Google Shape;570;p67">
            <a:extLst>
              <a:ext uri="{FF2B5EF4-FFF2-40B4-BE49-F238E27FC236}">
                <a16:creationId xmlns:a16="http://schemas.microsoft.com/office/drawing/2014/main" id="{BC8ECC61-34CB-7355-BA6B-047E4C80BDD5}"/>
              </a:ext>
            </a:extLst>
          </p:cNvPr>
          <p:cNvSpPr/>
          <p:nvPr/>
        </p:nvSpPr>
        <p:spPr>
          <a:xfrm>
            <a:off x="10424198" y="5149011"/>
            <a:ext cx="1080717" cy="840040"/>
          </a:xfrm>
          <a:custGeom>
            <a:avLst/>
            <a:gdLst/>
            <a:ahLst/>
            <a:cxnLst/>
            <a:rect l="l" t="t" r="r" b="b"/>
            <a:pathLst>
              <a:path w="432" h="342" extrusionOk="0">
                <a:moveTo>
                  <a:pt x="34" y="194"/>
                </a:moveTo>
                <a:lnTo>
                  <a:pt x="26" y="170"/>
                </a:lnTo>
                <a:lnTo>
                  <a:pt x="14" y="150"/>
                </a:lnTo>
                <a:lnTo>
                  <a:pt x="2" y="130"/>
                </a:lnTo>
                <a:lnTo>
                  <a:pt x="4" y="104"/>
                </a:lnTo>
                <a:lnTo>
                  <a:pt x="0" y="94"/>
                </a:lnTo>
                <a:lnTo>
                  <a:pt x="4" y="96"/>
                </a:lnTo>
                <a:lnTo>
                  <a:pt x="10" y="92"/>
                </a:lnTo>
                <a:lnTo>
                  <a:pt x="12" y="88"/>
                </a:lnTo>
                <a:lnTo>
                  <a:pt x="16" y="78"/>
                </a:lnTo>
                <a:lnTo>
                  <a:pt x="36" y="62"/>
                </a:lnTo>
                <a:lnTo>
                  <a:pt x="66" y="42"/>
                </a:lnTo>
                <a:lnTo>
                  <a:pt x="92" y="36"/>
                </a:lnTo>
                <a:lnTo>
                  <a:pt x="112" y="42"/>
                </a:lnTo>
                <a:lnTo>
                  <a:pt x="124" y="32"/>
                </a:lnTo>
                <a:lnTo>
                  <a:pt x="134" y="42"/>
                </a:lnTo>
                <a:lnTo>
                  <a:pt x="146" y="42"/>
                </a:lnTo>
                <a:lnTo>
                  <a:pt x="154" y="32"/>
                </a:lnTo>
                <a:lnTo>
                  <a:pt x="168" y="34"/>
                </a:lnTo>
                <a:lnTo>
                  <a:pt x="182" y="24"/>
                </a:lnTo>
                <a:lnTo>
                  <a:pt x="202" y="24"/>
                </a:lnTo>
                <a:lnTo>
                  <a:pt x="208" y="34"/>
                </a:lnTo>
                <a:lnTo>
                  <a:pt x="222" y="32"/>
                </a:lnTo>
                <a:lnTo>
                  <a:pt x="228" y="24"/>
                </a:lnTo>
                <a:lnTo>
                  <a:pt x="238" y="28"/>
                </a:lnTo>
                <a:lnTo>
                  <a:pt x="248" y="12"/>
                </a:lnTo>
                <a:lnTo>
                  <a:pt x="264" y="0"/>
                </a:lnTo>
                <a:lnTo>
                  <a:pt x="272" y="14"/>
                </a:lnTo>
                <a:lnTo>
                  <a:pt x="282" y="24"/>
                </a:lnTo>
                <a:lnTo>
                  <a:pt x="296" y="28"/>
                </a:lnTo>
                <a:lnTo>
                  <a:pt x="318" y="24"/>
                </a:lnTo>
                <a:lnTo>
                  <a:pt x="328" y="28"/>
                </a:lnTo>
                <a:lnTo>
                  <a:pt x="344" y="38"/>
                </a:lnTo>
                <a:lnTo>
                  <a:pt x="360" y="46"/>
                </a:lnTo>
                <a:lnTo>
                  <a:pt x="374" y="60"/>
                </a:lnTo>
                <a:lnTo>
                  <a:pt x="388" y="70"/>
                </a:lnTo>
                <a:lnTo>
                  <a:pt x="406" y="70"/>
                </a:lnTo>
                <a:lnTo>
                  <a:pt x="404" y="112"/>
                </a:lnTo>
                <a:lnTo>
                  <a:pt x="432" y="114"/>
                </a:lnTo>
                <a:lnTo>
                  <a:pt x="422" y="140"/>
                </a:lnTo>
                <a:lnTo>
                  <a:pt x="408" y="136"/>
                </a:lnTo>
                <a:lnTo>
                  <a:pt x="396" y="146"/>
                </a:lnTo>
                <a:lnTo>
                  <a:pt x="398" y="164"/>
                </a:lnTo>
                <a:lnTo>
                  <a:pt x="380" y="172"/>
                </a:lnTo>
                <a:lnTo>
                  <a:pt x="372" y="186"/>
                </a:lnTo>
                <a:lnTo>
                  <a:pt x="370" y="208"/>
                </a:lnTo>
                <a:lnTo>
                  <a:pt x="378" y="222"/>
                </a:lnTo>
                <a:lnTo>
                  <a:pt x="372" y="232"/>
                </a:lnTo>
                <a:lnTo>
                  <a:pt x="370" y="254"/>
                </a:lnTo>
                <a:lnTo>
                  <a:pt x="386" y="256"/>
                </a:lnTo>
                <a:lnTo>
                  <a:pt x="390" y="266"/>
                </a:lnTo>
                <a:lnTo>
                  <a:pt x="386" y="276"/>
                </a:lnTo>
                <a:lnTo>
                  <a:pt x="372" y="280"/>
                </a:lnTo>
                <a:lnTo>
                  <a:pt x="370" y="266"/>
                </a:lnTo>
                <a:lnTo>
                  <a:pt x="362" y="264"/>
                </a:lnTo>
                <a:lnTo>
                  <a:pt x="358" y="270"/>
                </a:lnTo>
                <a:lnTo>
                  <a:pt x="350" y="274"/>
                </a:lnTo>
                <a:lnTo>
                  <a:pt x="336" y="290"/>
                </a:lnTo>
                <a:lnTo>
                  <a:pt x="326" y="290"/>
                </a:lnTo>
                <a:lnTo>
                  <a:pt x="318" y="296"/>
                </a:lnTo>
                <a:lnTo>
                  <a:pt x="326" y="306"/>
                </a:lnTo>
                <a:lnTo>
                  <a:pt x="324" y="314"/>
                </a:lnTo>
                <a:lnTo>
                  <a:pt x="310" y="314"/>
                </a:lnTo>
                <a:lnTo>
                  <a:pt x="292" y="334"/>
                </a:lnTo>
                <a:lnTo>
                  <a:pt x="278" y="324"/>
                </a:lnTo>
                <a:lnTo>
                  <a:pt x="264" y="328"/>
                </a:lnTo>
                <a:lnTo>
                  <a:pt x="238" y="342"/>
                </a:lnTo>
                <a:lnTo>
                  <a:pt x="226" y="342"/>
                </a:lnTo>
                <a:lnTo>
                  <a:pt x="220" y="318"/>
                </a:lnTo>
                <a:lnTo>
                  <a:pt x="206" y="302"/>
                </a:lnTo>
                <a:lnTo>
                  <a:pt x="194" y="300"/>
                </a:lnTo>
                <a:lnTo>
                  <a:pt x="174" y="288"/>
                </a:lnTo>
                <a:lnTo>
                  <a:pt x="164" y="290"/>
                </a:lnTo>
                <a:lnTo>
                  <a:pt x="152" y="280"/>
                </a:lnTo>
                <a:lnTo>
                  <a:pt x="154" y="250"/>
                </a:lnTo>
                <a:lnTo>
                  <a:pt x="160" y="236"/>
                </a:lnTo>
                <a:lnTo>
                  <a:pt x="150" y="226"/>
                </a:lnTo>
                <a:lnTo>
                  <a:pt x="138" y="216"/>
                </a:lnTo>
                <a:lnTo>
                  <a:pt x="130" y="212"/>
                </a:lnTo>
                <a:lnTo>
                  <a:pt x="108" y="212"/>
                </a:lnTo>
                <a:lnTo>
                  <a:pt x="94" y="218"/>
                </a:lnTo>
                <a:lnTo>
                  <a:pt x="68" y="210"/>
                </a:lnTo>
                <a:lnTo>
                  <a:pt x="44" y="200"/>
                </a:lnTo>
                <a:lnTo>
                  <a:pt x="34" y="194"/>
                </a:lnTo>
                <a:close/>
              </a:path>
            </a:pathLst>
          </a:custGeom>
          <a:solidFill>
            <a:schemeClr val="accent4"/>
          </a:solidFill>
          <a:ln w="9525" cap="flat" cmpd="sng">
            <a:solidFill>
              <a:srgbClr val="FFFFFF"/>
            </a:solidFill>
            <a:prstDash val="solid"/>
            <a:round/>
            <a:headEnd type="none" w="sm" len="sm"/>
            <a:tailEnd type="none" w="sm" len="sm"/>
          </a:ln>
        </p:spPr>
        <p:txBody>
          <a:bodyPr spcFirstLastPara="1" wrap="square" lIns="0" tIns="0" rIns="0" bIns="45700" anchor="t"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3" name="Google Shape;571;p67">
            <a:extLst>
              <a:ext uri="{FF2B5EF4-FFF2-40B4-BE49-F238E27FC236}">
                <a16:creationId xmlns:a16="http://schemas.microsoft.com/office/drawing/2014/main" id="{F6AE4995-53DF-226E-6181-A13175B15A98}"/>
              </a:ext>
            </a:extLst>
          </p:cNvPr>
          <p:cNvSpPr/>
          <p:nvPr/>
        </p:nvSpPr>
        <p:spPr>
          <a:xfrm>
            <a:off x="7621084" y="406861"/>
            <a:ext cx="3259848" cy="4507486"/>
          </a:xfrm>
          <a:custGeom>
            <a:avLst/>
            <a:gdLst/>
            <a:ahLst/>
            <a:cxnLst/>
            <a:rect l="l" t="t" r="r" b="b"/>
            <a:pathLst>
              <a:path w="1289752" h="1897889" extrusionOk="0">
                <a:moveTo>
                  <a:pt x="10239" y="1634365"/>
                </a:moveTo>
                <a:lnTo>
                  <a:pt x="20011" y="1636356"/>
                </a:lnTo>
                <a:lnTo>
                  <a:pt x="25875" y="1644320"/>
                </a:lnTo>
                <a:lnTo>
                  <a:pt x="27829" y="1656265"/>
                </a:lnTo>
                <a:lnTo>
                  <a:pt x="21966" y="1660247"/>
                </a:lnTo>
                <a:lnTo>
                  <a:pt x="10239" y="1656265"/>
                </a:lnTo>
                <a:lnTo>
                  <a:pt x="8285" y="1662238"/>
                </a:lnTo>
                <a:lnTo>
                  <a:pt x="2421" y="1660247"/>
                </a:lnTo>
                <a:lnTo>
                  <a:pt x="2421" y="1648302"/>
                </a:lnTo>
                <a:lnTo>
                  <a:pt x="10239" y="1642329"/>
                </a:lnTo>
                <a:close/>
                <a:moveTo>
                  <a:pt x="608857" y="342818"/>
                </a:moveTo>
                <a:lnTo>
                  <a:pt x="608857" y="351079"/>
                </a:lnTo>
                <a:lnTo>
                  <a:pt x="604910" y="363470"/>
                </a:lnTo>
                <a:lnTo>
                  <a:pt x="598989" y="379991"/>
                </a:lnTo>
                <a:lnTo>
                  <a:pt x="595042" y="388252"/>
                </a:lnTo>
                <a:lnTo>
                  <a:pt x="606884" y="394447"/>
                </a:lnTo>
                <a:lnTo>
                  <a:pt x="604910" y="404773"/>
                </a:lnTo>
                <a:lnTo>
                  <a:pt x="600963" y="413034"/>
                </a:lnTo>
                <a:lnTo>
                  <a:pt x="606884" y="419229"/>
                </a:lnTo>
                <a:lnTo>
                  <a:pt x="606884" y="427490"/>
                </a:lnTo>
                <a:lnTo>
                  <a:pt x="614778" y="423359"/>
                </a:lnTo>
                <a:lnTo>
                  <a:pt x="616752" y="404773"/>
                </a:lnTo>
                <a:lnTo>
                  <a:pt x="624646" y="396512"/>
                </a:lnTo>
                <a:lnTo>
                  <a:pt x="622673" y="392382"/>
                </a:lnTo>
                <a:lnTo>
                  <a:pt x="620699" y="390317"/>
                </a:lnTo>
                <a:lnTo>
                  <a:pt x="622673" y="388252"/>
                </a:lnTo>
                <a:lnTo>
                  <a:pt x="626620" y="390317"/>
                </a:lnTo>
                <a:lnTo>
                  <a:pt x="628593" y="392382"/>
                </a:lnTo>
                <a:lnTo>
                  <a:pt x="632541" y="396512"/>
                </a:lnTo>
                <a:lnTo>
                  <a:pt x="632541" y="404773"/>
                </a:lnTo>
                <a:lnTo>
                  <a:pt x="636488" y="415099"/>
                </a:lnTo>
                <a:lnTo>
                  <a:pt x="634514" y="425425"/>
                </a:lnTo>
                <a:lnTo>
                  <a:pt x="630567" y="435750"/>
                </a:lnTo>
                <a:lnTo>
                  <a:pt x="632541" y="441946"/>
                </a:lnTo>
                <a:lnTo>
                  <a:pt x="628593" y="448141"/>
                </a:lnTo>
                <a:lnTo>
                  <a:pt x="620699" y="448141"/>
                </a:lnTo>
                <a:lnTo>
                  <a:pt x="618725" y="456402"/>
                </a:lnTo>
                <a:lnTo>
                  <a:pt x="618725" y="462598"/>
                </a:lnTo>
                <a:lnTo>
                  <a:pt x="618725" y="466728"/>
                </a:lnTo>
                <a:lnTo>
                  <a:pt x="616752" y="470858"/>
                </a:lnTo>
                <a:lnTo>
                  <a:pt x="610831" y="470858"/>
                </a:lnTo>
                <a:lnTo>
                  <a:pt x="606884" y="468793"/>
                </a:lnTo>
                <a:lnTo>
                  <a:pt x="604910" y="464663"/>
                </a:lnTo>
                <a:lnTo>
                  <a:pt x="600963" y="468793"/>
                </a:lnTo>
                <a:lnTo>
                  <a:pt x="602937" y="474989"/>
                </a:lnTo>
                <a:lnTo>
                  <a:pt x="602937" y="479119"/>
                </a:lnTo>
                <a:lnTo>
                  <a:pt x="598989" y="481184"/>
                </a:lnTo>
                <a:lnTo>
                  <a:pt x="591095" y="483249"/>
                </a:lnTo>
                <a:lnTo>
                  <a:pt x="587148" y="483249"/>
                </a:lnTo>
                <a:lnTo>
                  <a:pt x="585174" y="470858"/>
                </a:lnTo>
                <a:lnTo>
                  <a:pt x="579253" y="470858"/>
                </a:lnTo>
                <a:lnTo>
                  <a:pt x="575306" y="479119"/>
                </a:lnTo>
                <a:lnTo>
                  <a:pt x="567412" y="489445"/>
                </a:lnTo>
                <a:lnTo>
                  <a:pt x="565438" y="477054"/>
                </a:lnTo>
                <a:lnTo>
                  <a:pt x="559517" y="483249"/>
                </a:lnTo>
                <a:lnTo>
                  <a:pt x="551623" y="491510"/>
                </a:lnTo>
                <a:lnTo>
                  <a:pt x="541755" y="497705"/>
                </a:lnTo>
                <a:lnTo>
                  <a:pt x="529913" y="503901"/>
                </a:lnTo>
                <a:lnTo>
                  <a:pt x="522019" y="499771"/>
                </a:lnTo>
                <a:lnTo>
                  <a:pt x="516098" y="503901"/>
                </a:lnTo>
                <a:lnTo>
                  <a:pt x="504256" y="512161"/>
                </a:lnTo>
                <a:lnTo>
                  <a:pt x="504256" y="514227"/>
                </a:lnTo>
                <a:lnTo>
                  <a:pt x="502283" y="516292"/>
                </a:lnTo>
                <a:lnTo>
                  <a:pt x="500309" y="518357"/>
                </a:lnTo>
                <a:lnTo>
                  <a:pt x="482547" y="526618"/>
                </a:lnTo>
                <a:lnTo>
                  <a:pt x="474652" y="534878"/>
                </a:lnTo>
                <a:lnTo>
                  <a:pt x="472679" y="545204"/>
                </a:lnTo>
                <a:lnTo>
                  <a:pt x="464784" y="553465"/>
                </a:lnTo>
                <a:lnTo>
                  <a:pt x="454916" y="557595"/>
                </a:lnTo>
                <a:lnTo>
                  <a:pt x="452943" y="551400"/>
                </a:lnTo>
                <a:lnTo>
                  <a:pt x="452943" y="545204"/>
                </a:lnTo>
                <a:lnTo>
                  <a:pt x="454916" y="541074"/>
                </a:lnTo>
                <a:lnTo>
                  <a:pt x="460837" y="530748"/>
                </a:lnTo>
                <a:lnTo>
                  <a:pt x="464784" y="524553"/>
                </a:lnTo>
                <a:lnTo>
                  <a:pt x="476626" y="520422"/>
                </a:lnTo>
                <a:lnTo>
                  <a:pt x="484520" y="514227"/>
                </a:lnTo>
                <a:lnTo>
                  <a:pt x="490441" y="505966"/>
                </a:lnTo>
                <a:lnTo>
                  <a:pt x="490441" y="499771"/>
                </a:lnTo>
                <a:lnTo>
                  <a:pt x="492415" y="495640"/>
                </a:lnTo>
                <a:lnTo>
                  <a:pt x="494388" y="493575"/>
                </a:lnTo>
                <a:lnTo>
                  <a:pt x="498336" y="491510"/>
                </a:lnTo>
                <a:lnTo>
                  <a:pt x="502283" y="489445"/>
                </a:lnTo>
                <a:lnTo>
                  <a:pt x="510177" y="489445"/>
                </a:lnTo>
                <a:lnTo>
                  <a:pt x="518072" y="487380"/>
                </a:lnTo>
                <a:lnTo>
                  <a:pt x="527940" y="483249"/>
                </a:lnTo>
                <a:lnTo>
                  <a:pt x="543728" y="472923"/>
                </a:lnTo>
                <a:lnTo>
                  <a:pt x="563464" y="466728"/>
                </a:lnTo>
                <a:lnTo>
                  <a:pt x="575306" y="460532"/>
                </a:lnTo>
                <a:lnTo>
                  <a:pt x="575306" y="446076"/>
                </a:lnTo>
                <a:lnTo>
                  <a:pt x="581227" y="437816"/>
                </a:lnTo>
                <a:lnTo>
                  <a:pt x="583200" y="429555"/>
                </a:lnTo>
                <a:lnTo>
                  <a:pt x="575306" y="435750"/>
                </a:lnTo>
                <a:lnTo>
                  <a:pt x="563464" y="446076"/>
                </a:lnTo>
                <a:lnTo>
                  <a:pt x="555570" y="452272"/>
                </a:lnTo>
                <a:lnTo>
                  <a:pt x="547676" y="460532"/>
                </a:lnTo>
                <a:lnTo>
                  <a:pt x="541755" y="450207"/>
                </a:lnTo>
                <a:lnTo>
                  <a:pt x="547676" y="444011"/>
                </a:lnTo>
                <a:lnTo>
                  <a:pt x="535834" y="444011"/>
                </a:lnTo>
                <a:lnTo>
                  <a:pt x="533860" y="435750"/>
                </a:lnTo>
                <a:lnTo>
                  <a:pt x="533860" y="425425"/>
                </a:lnTo>
                <a:lnTo>
                  <a:pt x="545702" y="421294"/>
                </a:lnTo>
                <a:lnTo>
                  <a:pt x="553596" y="413034"/>
                </a:lnTo>
                <a:lnTo>
                  <a:pt x="561491" y="408903"/>
                </a:lnTo>
                <a:lnTo>
                  <a:pt x="557544" y="388252"/>
                </a:lnTo>
                <a:lnTo>
                  <a:pt x="565438" y="388252"/>
                </a:lnTo>
                <a:lnTo>
                  <a:pt x="571359" y="404773"/>
                </a:lnTo>
                <a:lnTo>
                  <a:pt x="581227" y="408903"/>
                </a:lnTo>
                <a:lnTo>
                  <a:pt x="579253" y="390317"/>
                </a:lnTo>
                <a:lnTo>
                  <a:pt x="581227" y="371730"/>
                </a:lnTo>
                <a:lnTo>
                  <a:pt x="593069" y="363470"/>
                </a:lnTo>
                <a:lnTo>
                  <a:pt x="597016" y="351079"/>
                </a:lnTo>
                <a:close/>
                <a:moveTo>
                  <a:pt x="685830" y="297384"/>
                </a:moveTo>
                <a:lnTo>
                  <a:pt x="693725" y="303580"/>
                </a:lnTo>
                <a:lnTo>
                  <a:pt x="695698" y="315971"/>
                </a:lnTo>
                <a:lnTo>
                  <a:pt x="695698" y="328362"/>
                </a:lnTo>
                <a:lnTo>
                  <a:pt x="695698" y="338688"/>
                </a:lnTo>
                <a:lnTo>
                  <a:pt x="693725" y="342818"/>
                </a:lnTo>
                <a:lnTo>
                  <a:pt x="691751" y="346949"/>
                </a:lnTo>
                <a:lnTo>
                  <a:pt x="689777" y="346949"/>
                </a:lnTo>
                <a:lnTo>
                  <a:pt x="677936" y="351079"/>
                </a:lnTo>
                <a:lnTo>
                  <a:pt x="673988" y="357275"/>
                </a:lnTo>
                <a:lnTo>
                  <a:pt x="664120" y="367601"/>
                </a:lnTo>
                <a:lnTo>
                  <a:pt x="654252" y="371731"/>
                </a:lnTo>
                <a:lnTo>
                  <a:pt x="642410" y="361405"/>
                </a:lnTo>
                <a:lnTo>
                  <a:pt x="652278" y="349014"/>
                </a:lnTo>
                <a:lnTo>
                  <a:pt x="658199" y="338688"/>
                </a:lnTo>
                <a:lnTo>
                  <a:pt x="652278" y="328362"/>
                </a:lnTo>
                <a:lnTo>
                  <a:pt x="664120" y="318036"/>
                </a:lnTo>
                <a:lnTo>
                  <a:pt x="660173" y="309775"/>
                </a:lnTo>
                <a:lnTo>
                  <a:pt x="666094" y="303580"/>
                </a:lnTo>
                <a:lnTo>
                  <a:pt x="677936" y="305645"/>
                </a:lnTo>
                <a:close/>
                <a:moveTo>
                  <a:pt x="756878" y="192060"/>
                </a:moveTo>
                <a:lnTo>
                  <a:pt x="766746" y="198255"/>
                </a:lnTo>
                <a:lnTo>
                  <a:pt x="774641" y="200321"/>
                </a:lnTo>
                <a:lnTo>
                  <a:pt x="778588" y="206516"/>
                </a:lnTo>
                <a:lnTo>
                  <a:pt x="778588" y="216842"/>
                </a:lnTo>
                <a:lnTo>
                  <a:pt x="770693" y="220972"/>
                </a:lnTo>
                <a:lnTo>
                  <a:pt x="762799" y="212711"/>
                </a:lnTo>
                <a:lnTo>
                  <a:pt x="760826" y="204451"/>
                </a:lnTo>
                <a:lnTo>
                  <a:pt x="754905" y="198255"/>
                </a:lnTo>
                <a:close/>
                <a:moveTo>
                  <a:pt x="731223" y="192060"/>
                </a:moveTo>
                <a:lnTo>
                  <a:pt x="741091" y="202386"/>
                </a:lnTo>
                <a:lnTo>
                  <a:pt x="745038" y="220972"/>
                </a:lnTo>
                <a:lnTo>
                  <a:pt x="750959" y="210646"/>
                </a:lnTo>
                <a:lnTo>
                  <a:pt x="756880" y="225102"/>
                </a:lnTo>
                <a:lnTo>
                  <a:pt x="766748" y="225102"/>
                </a:lnTo>
                <a:lnTo>
                  <a:pt x="772669" y="235428"/>
                </a:lnTo>
                <a:lnTo>
                  <a:pt x="766748" y="241623"/>
                </a:lnTo>
                <a:lnTo>
                  <a:pt x="756880" y="245754"/>
                </a:lnTo>
                <a:lnTo>
                  <a:pt x="747012" y="249884"/>
                </a:lnTo>
                <a:lnTo>
                  <a:pt x="737144" y="251949"/>
                </a:lnTo>
                <a:lnTo>
                  <a:pt x="727276" y="251949"/>
                </a:lnTo>
                <a:lnTo>
                  <a:pt x="727276" y="239558"/>
                </a:lnTo>
                <a:lnTo>
                  <a:pt x="719381" y="220972"/>
                </a:lnTo>
                <a:lnTo>
                  <a:pt x="723329" y="212711"/>
                </a:lnTo>
                <a:lnTo>
                  <a:pt x="731223" y="216842"/>
                </a:lnTo>
                <a:lnTo>
                  <a:pt x="733197" y="216842"/>
                </a:lnTo>
                <a:lnTo>
                  <a:pt x="735170" y="212711"/>
                </a:lnTo>
                <a:lnTo>
                  <a:pt x="737144" y="208581"/>
                </a:lnTo>
                <a:close/>
                <a:moveTo>
                  <a:pt x="802272" y="185865"/>
                </a:moveTo>
                <a:lnTo>
                  <a:pt x="804246" y="185865"/>
                </a:lnTo>
                <a:lnTo>
                  <a:pt x="808193" y="185865"/>
                </a:lnTo>
                <a:lnTo>
                  <a:pt x="810167" y="185865"/>
                </a:lnTo>
                <a:lnTo>
                  <a:pt x="812141" y="192061"/>
                </a:lnTo>
                <a:lnTo>
                  <a:pt x="814114" y="200321"/>
                </a:lnTo>
                <a:lnTo>
                  <a:pt x="812141" y="204451"/>
                </a:lnTo>
                <a:lnTo>
                  <a:pt x="806220" y="210647"/>
                </a:lnTo>
                <a:lnTo>
                  <a:pt x="796352" y="212712"/>
                </a:lnTo>
                <a:lnTo>
                  <a:pt x="792404" y="200321"/>
                </a:lnTo>
                <a:lnTo>
                  <a:pt x="794378" y="192061"/>
                </a:lnTo>
                <a:close/>
                <a:moveTo>
                  <a:pt x="914768" y="80541"/>
                </a:moveTo>
                <a:lnTo>
                  <a:pt x="918715" y="82606"/>
                </a:lnTo>
                <a:lnTo>
                  <a:pt x="918715" y="90867"/>
                </a:lnTo>
                <a:lnTo>
                  <a:pt x="916742" y="99127"/>
                </a:lnTo>
                <a:lnTo>
                  <a:pt x="910821" y="111518"/>
                </a:lnTo>
                <a:lnTo>
                  <a:pt x="906874" y="119779"/>
                </a:lnTo>
                <a:lnTo>
                  <a:pt x="898979" y="130105"/>
                </a:lnTo>
                <a:lnTo>
                  <a:pt x="887137" y="132170"/>
                </a:lnTo>
                <a:lnTo>
                  <a:pt x="873322" y="140431"/>
                </a:lnTo>
                <a:lnTo>
                  <a:pt x="863454" y="142496"/>
                </a:lnTo>
                <a:lnTo>
                  <a:pt x="869375" y="134235"/>
                </a:lnTo>
                <a:lnTo>
                  <a:pt x="867401" y="128040"/>
                </a:lnTo>
                <a:lnTo>
                  <a:pt x="857533" y="123909"/>
                </a:lnTo>
                <a:lnTo>
                  <a:pt x="861480" y="115649"/>
                </a:lnTo>
                <a:lnTo>
                  <a:pt x="871349" y="109453"/>
                </a:lnTo>
                <a:lnTo>
                  <a:pt x="879243" y="105323"/>
                </a:lnTo>
                <a:lnTo>
                  <a:pt x="883190" y="113584"/>
                </a:lnTo>
                <a:lnTo>
                  <a:pt x="891085" y="109453"/>
                </a:lnTo>
                <a:lnTo>
                  <a:pt x="891085" y="105323"/>
                </a:lnTo>
                <a:lnTo>
                  <a:pt x="891085" y="101193"/>
                </a:lnTo>
                <a:lnTo>
                  <a:pt x="898979" y="101193"/>
                </a:lnTo>
                <a:lnTo>
                  <a:pt x="898979" y="92932"/>
                </a:lnTo>
                <a:lnTo>
                  <a:pt x="902926" y="82606"/>
                </a:lnTo>
                <a:close/>
                <a:moveTo>
                  <a:pt x="1090418" y="0"/>
                </a:moveTo>
                <a:lnTo>
                  <a:pt x="1106207" y="4130"/>
                </a:lnTo>
                <a:lnTo>
                  <a:pt x="1120022" y="6195"/>
                </a:lnTo>
                <a:lnTo>
                  <a:pt x="1135811" y="10326"/>
                </a:lnTo>
                <a:lnTo>
                  <a:pt x="1133837" y="24782"/>
                </a:lnTo>
                <a:lnTo>
                  <a:pt x="1127916" y="35108"/>
                </a:lnTo>
                <a:lnTo>
                  <a:pt x="1114101" y="41303"/>
                </a:lnTo>
                <a:lnTo>
                  <a:pt x="1120022" y="47499"/>
                </a:lnTo>
                <a:lnTo>
                  <a:pt x="1120022" y="57825"/>
                </a:lnTo>
                <a:lnTo>
                  <a:pt x="1131864" y="49564"/>
                </a:lnTo>
                <a:lnTo>
                  <a:pt x="1135811" y="57825"/>
                </a:lnTo>
                <a:lnTo>
                  <a:pt x="1129890" y="68150"/>
                </a:lnTo>
                <a:lnTo>
                  <a:pt x="1125943" y="80541"/>
                </a:lnTo>
                <a:lnTo>
                  <a:pt x="1139758" y="80541"/>
                </a:lnTo>
                <a:lnTo>
                  <a:pt x="1149626" y="72281"/>
                </a:lnTo>
                <a:lnTo>
                  <a:pt x="1143705" y="55759"/>
                </a:lnTo>
                <a:lnTo>
                  <a:pt x="1143705" y="37173"/>
                </a:lnTo>
                <a:lnTo>
                  <a:pt x="1151600" y="16521"/>
                </a:lnTo>
                <a:lnTo>
                  <a:pt x="1163441" y="14456"/>
                </a:lnTo>
                <a:lnTo>
                  <a:pt x="1177257" y="24782"/>
                </a:lnTo>
                <a:lnTo>
                  <a:pt x="1183177" y="39238"/>
                </a:lnTo>
                <a:lnTo>
                  <a:pt x="1193045" y="30977"/>
                </a:lnTo>
                <a:lnTo>
                  <a:pt x="1202913" y="35108"/>
                </a:lnTo>
                <a:lnTo>
                  <a:pt x="1212781" y="26847"/>
                </a:lnTo>
                <a:lnTo>
                  <a:pt x="1220676" y="37173"/>
                </a:lnTo>
                <a:lnTo>
                  <a:pt x="1228570" y="41303"/>
                </a:lnTo>
                <a:lnTo>
                  <a:pt x="1226597" y="49564"/>
                </a:lnTo>
                <a:lnTo>
                  <a:pt x="1240412" y="47499"/>
                </a:lnTo>
                <a:lnTo>
                  <a:pt x="1250280" y="55759"/>
                </a:lnTo>
                <a:lnTo>
                  <a:pt x="1266069" y="55759"/>
                </a:lnTo>
                <a:lnTo>
                  <a:pt x="1268042" y="68150"/>
                </a:lnTo>
                <a:lnTo>
                  <a:pt x="1258174" y="76411"/>
                </a:lnTo>
                <a:lnTo>
                  <a:pt x="1254227" y="82607"/>
                </a:lnTo>
                <a:lnTo>
                  <a:pt x="1246333" y="88802"/>
                </a:lnTo>
                <a:lnTo>
                  <a:pt x="1246333" y="101193"/>
                </a:lnTo>
                <a:lnTo>
                  <a:pt x="1232518" y="117714"/>
                </a:lnTo>
                <a:lnTo>
                  <a:pt x="1171336" y="119780"/>
                </a:lnTo>
                <a:lnTo>
                  <a:pt x="1171336" y="130105"/>
                </a:lnTo>
                <a:lnTo>
                  <a:pt x="1212781" y="132171"/>
                </a:lnTo>
                <a:lnTo>
                  <a:pt x="1220676" y="140431"/>
                </a:lnTo>
                <a:lnTo>
                  <a:pt x="1234491" y="138366"/>
                </a:lnTo>
                <a:lnTo>
                  <a:pt x="1244359" y="146627"/>
                </a:lnTo>
                <a:lnTo>
                  <a:pt x="1252254" y="140431"/>
                </a:lnTo>
                <a:lnTo>
                  <a:pt x="1260148" y="146627"/>
                </a:lnTo>
                <a:lnTo>
                  <a:pt x="1266069" y="154887"/>
                </a:lnTo>
                <a:lnTo>
                  <a:pt x="1270016" y="142496"/>
                </a:lnTo>
                <a:lnTo>
                  <a:pt x="1281858" y="144562"/>
                </a:lnTo>
                <a:lnTo>
                  <a:pt x="1289752" y="169344"/>
                </a:lnTo>
                <a:lnTo>
                  <a:pt x="1283831" y="177604"/>
                </a:lnTo>
                <a:lnTo>
                  <a:pt x="1258174" y="173474"/>
                </a:lnTo>
                <a:lnTo>
                  <a:pt x="1258174" y="206517"/>
                </a:lnTo>
                <a:lnTo>
                  <a:pt x="1232518" y="225103"/>
                </a:lnTo>
                <a:lnTo>
                  <a:pt x="1232518" y="260211"/>
                </a:lnTo>
                <a:lnTo>
                  <a:pt x="1222650" y="270537"/>
                </a:lnTo>
                <a:lnTo>
                  <a:pt x="1208834" y="258146"/>
                </a:lnTo>
                <a:lnTo>
                  <a:pt x="1210808" y="243690"/>
                </a:lnTo>
                <a:lnTo>
                  <a:pt x="1220676" y="218908"/>
                </a:lnTo>
                <a:lnTo>
                  <a:pt x="1220676" y="200321"/>
                </a:lnTo>
                <a:lnTo>
                  <a:pt x="1204887" y="179670"/>
                </a:lnTo>
                <a:lnTo>
                  <a:pt x="1195019" y="175539"/>
                </a:lnTo>
                <a:lnTo>
                  <a:pt x="1171336" y="175539"/>
                </a:lnTo>
                <a:lnTo>
                  <a:pt x="1167389" y="167278"/>
                </a:lnTo>
                <a:lnTo>
                  <a:pt x="1159494" y="163148"/>
                </a:lnTo>
                <a:lnTo>
                  <a:pt x="1151600" y="154887"/>
                </a:lnTo>
                <a:lnTo>
                  <a:pt x="1135811" y="138366"/>
                </a:lnTo>
                <a:lnTo>
                  <a:pt x="1129890" y="142496"/>
                </a:lnTo>
                <a:lnTo>
                  <a:pt x="1121996" y="148692"/>
                </a:lnTo>
                <a:lnTo>
                  <a:pt x="1112128" y="169344"/>
                </a:lnTo>
                <a:lnTo>
                  <a:pt x="1092391" y="171409"/>
                </a:lnTo>
                <a:lnTo>
                  <a:pt x="1072655" y="181735"/>
                </a:lnTo>
                <a:lnTo>
                  <a:pt x="1072655" y="198256"/>
                </a:lnTo>
                <a:lnTo>
                  <a:pt x="1062787" y="220973"/>
                </a:lnTo>
                <a:lnTo>
                  <a:pt x="1064761" y="289123"/>
                </a:lnTo>
                <a:lnTo>
                  <a:pt x="1074629" y="305645"/>
                </a:lnTo>
                <a:lnTo>
                  <a:pt x="1066735" y="328362"/>
                </a:lnTo>
                <a:lnTo>
                  <a:pt x="1050946" y="344883"/>
                </a:lnTo>
                <a:lnTo>
                  <a:pt x="1048972" y="365535"/>
                </a:lnTo>
                <a:lnTo>
                  <a:pt x="1041078" y="379991"/>
                </a:lnTo>
                <a:lnTo>
                  <a:pt x="1019368" y="367600"/>
                </a:lnTo>
                <a:lnTo>
                  <a:pt x="1001606" y="361404"/>
                </a:lnTo>
                <a:lnTo>
                  <a:pt x="989764" y="355209"/>
                </a:lnTo>
                <a:lnTo>
                  <a:pt x="981870" y="361404"/>
                </a:lnTo>
                <a:lnTo>
                  <a:pt x="977922" y="375861"/>
                </a:lnTo>
                <a:lnTo>
                  <a:pt x="960160" y="388252"/>
                </a:lnTo>
                <a:lnTo>
                  <a:pt x="942397" y="386186"/>
                </a:lnTo>
                <a:lnTo>
                  <a:pt x="916741" y="382056"/>
                </a:lnTo>
                <a:lnTo>
                  <a:pt x="912793" y="371730"/>
                </a:lnTo>
                <a:lnTo>
                  <a:pt x="900952" y="355209"/>
                </a:lnTo>
                <a:lnTo>
                  <a:pt x="889110" y="344883"/>
                </a:lnTo>
                <a:lnTo>
                  <a:pt x="881216" y="328362"/>
                </a:lnTo>
                <a:lnTo>
                  <a:pt x="867400" y="315971"/>
                </a:lnTo>
                <a:lnTo>
                  <a:pt x="855559" y="311840"/>
                </a:lnTo>
                <a:lnTo>
                  <a:pt x="845691" y="318036"/>
                </a:lnTo>
                <a:lnTo>
                  <a:pt x="843717" y="330427"/>
                </a:lnTo>
                <a:lnTo>
                  <a:pt x="851612" y="342818"/>
                </a:lnTo>
                <a:lnTo>
                  <a:pt x="843717" y="349013"/>
                </a:lnTo>
                <a:lnTo>
                  <a:pt x="833849" y="342818"/>
                </a:lnTo>
                <a:lnTo>
                  <a:pt x="829902" y="351079"/>
                </a:lnTo>
                <a:lnTo>
                  <a:pt x="825955" y="353144"/>
                </a:lnTo>
                <a:lnTo>
                  <a:pt x="806219" y="359339"/>
                </a:lnTo>
                <a:lnTo>
                  <a:pt x="818060" y="386186"/>
                </a:lnTo>
                <a:lnTo>
                  <a:pt x="816087" y="400643"/>
                </a:lnTo>
                <a:lnTo>
                  <a:pt x="806219" y="423359"/>
                </a:lnTo>
                <a:lnTo>
                  <a:pt x="808192" y="431620"/>
                </a:lnTo>
                <a:lnTo>
                  <a:pt x="818060" y="431620"/>
                </a:lnTo>
                <a:lnTo>
                  <a:pt x="818060" y="439881"/>
                </a:lnTo>
                <a:lnTo>
                  <a:pt x="802271" y="454337"/>
                </a:lnTo>
                <a:lnTo>
                  <a:pt x="762799" y="439881"/>
                </a:lnTo>
                <a:lnTo>
                  <a:pt x="745037" y="439881"/>
                </a:lnTo>
                <a:lnTo>
                  <a:pt x="729248" y="433685"/>
                </a:lnTo>
                <a:lnTo>
                  <a:pt x="715433" y="439881"/>
                </a:lnTo>
                <a:lnTo>
                  <a:pt x="715433" y="458467"/>
                </a:lnTo>
                <a:lnTo>
                  <a:pt x="721353" y="472923"/>
                </a:lnTo>
                <a:lnTo>
                  <a:pt x="721353" y="497705"/>
                </a:lnTo>
                <a:lnTo>
                  <a:pt x="713459" y="514227"/>
                </a:lnTo>
                <a:lnTo>
                  <a:pt x="701617" y="516292"/>
                </a:lnTo>
                <a:lnTo>
                  <a:pt x="693723" y="505966"/>
                </a:lnTo>
                <a:lnTo>
                  <a:pt x="677934" y="508031"/>
                </a:lnTo>
                <a:lnTo>
                  <a:pt x="656224" y="532813"/>
                </a:lnTo>
                <a:lnTo>
                  <a:pt x="648330" y="578247"/>
                </a:lnTo>
                <a:lnTo>
                  <a:pt x="628594" y="600964"/>
                </a:lnTo>
                <a:lnTo>
                  <a:pt x="638462" y="619550"/>
                </a:lnTo>
                <a:lnTo>
                  <a:pt x="648330" y="634007"/>
                </a:lnTo>
                <a:lnTo>
                  <a:pt x="646356" y="660854"/>
                </a:lnTo>
                <a:lnTo>
                  <a:pt x="628594" y="677375"/>
                </a:lnTo>
                <a:lnTo>
                  <a:pt x="626620" y="691831"/>
                </a:lnTo>
                <a:lnTo>
                  <a:pt x="612805" y="718678"/>
                </a:lnTo>
                <a:lnTo>
                  <a:pt x="600963" y="735200"/>
                </a:lnTo>
                <a:lnTo>
                  <a:pt x="606884" y="745526"/>
                </a:lnTo>
                <a:lnTo>
                  <a:pt x="606884" y="766177"/>
                </a:lnTo>
                <a:lnTo>
                  <a:pt x="585174" y="784764"/>
                </a:lnTo>
                <a:lnTo>
                  <a:pt x="563464" y="788894"/>
                </a:lnTo>
                <a:lnTo>
                  <a:pt x="561491" y="807481"/>
                </a:lnTo>
                <a:lnTo>
                  <a:pt x="567412" y="821937"/>
                </a:lnTo>
                <a:lnTo>
                  <a:pt x="561491" y="894218"/>
                </a:lnTo>
                <a:lnTo>
                  <a:pt x="561491" y="898348"/>
                </a:lnTo>
                <a:lnTo>
                  <a:pt x="555570" y="927260"/>
                </a:lnTo>
                <a:lnTo>
                  <a:pt x="547676" y="945847"/>
                </a:lnTo>
                <a:lnTo>
                  <a:pt x="537808" y="968564"/>
                </a:lnTo>
                <a:lnTo>
                  <a:pt x="529913" y="978890"/>
                </a:lnTo>
                <a:lnTo>
                  <a:pt x="523992" y="997476"/>
                </a:lnTo>
                <a:lnTo>
                  <a:pt x="523992" y="1007802"/>
                </a:lnTo>
                <a:lnTo>
                  <a:pt x="537808" y="1013997"/>
                </a:lnTo>
                <a:lnTo>
                  <a:pt x="549649" y="1018128"/>
                </a:lnTo>
                <a:lnTo>
                  <a:pt x="549649" y="1040845"/>
                </a:lnTo>
                <a:lnTo>
                  <a:pt x="553596" y="1059431"/>
                </a:lnTo>
                <a:lnTo>
                  <a:pt x="543728" y="1080083"/>
                </a:lnTo>
                <a:lnTo>
                  <a:pt x="527940" y="1078018"/>
                </a:lnTo>
                <a:lnTo>
                  <a:pt x="518072" y="1073887"/>
                </a:lnTo>
                <a:lnTo>
                  <a:pt x="494388" y="1075952"/>
                </a:lnTo>
                <a:lnTo>
                  <a:pt x="478599" y="1082148"/>
                </a:lnTo>
                <a:lnTo>
                  <a:pt x="466758" y="1096604"/>
                </a:lnTo>
                <a:lnTo>
                  <a:pt x="460837" y="1106930"/>
                </a:lnTo>
                <a:lnTo>
                  <a:pt x="458863" y="1113125"/>
                </a:lnTo>
                <a:lnTo>
                  <a:pt x="443074" y="1142038"/>
                </a:lnTo>
                <a:lnTo>
                  <a:pt x="445048" y="1158559"/>
                </a:lnTo>
                <a:lnTo>
                  <a:pt x="435180" y="1187471"/>
                </a:lnTo>
                <a:lnTo>
                  <a:pt x="447022" y="1216384"/>
                </a:lnTo>
                <a:lnTo>
                  <a:pt x="447022" y="1230840"/>
                </a:lnTo>
                <a:lnTo>
                  <a:pt x="439127" y="1241166"/>
                </a:lnTo>
                <a:lnTo>
                  <a:pt x="445048" y="1251492"/>
                </a:lnTo>
                <a:lnTo>
                  <a:pt x="443074" y="1290730"/>
                </a:lnTo>
                <a:lnTo>
                  <a:pt x="458863" y="1323773"/>
                </a:lnTo>
                <a:lnTo>
                  <a:pt x="450969" y="1365076"/>
                </a:lnTo>
                <a:lnTo>
                  <a:pt x="450969" y="1400184"/>
                </a:lnTo>
                <a:lnTo>
                  <a:pt x="466758" y="1416705"/>
                </a:lnTo>
                <a:lnTo>
                  <a:pt x="474652" y="1420835"/>
                </a:lnTo>
                <a:lnTo>
                  <a:pt x="492415" y="1439422"/>
                </a:lnTo>
                <a:lnTo>
                  <a:pt x="496362" y="1451813"/>
                </a:lnTo>
                <a:lnTo>
                  <a:pt x="492415" y="1472465"/>
                </a:lnTo>
                <a:lnTo>
                  <a:pt x="484520" y="1486921"/>
                </a:lnTo>
                <a:lnTo>
                  <a:pt x="464784" y="1491051"/>
                </a:lnTo>
                <a:lnTo>
                  <a:pt x="460837" y="1505507"/>
                </a:lnTo>
                <a:lnTo>
                  <a:pt x="464784" y="1515833"/>
                </a:lnTo>
                <a:lnTo>
                  <a:pt x="474652" y="1546811"/>
                </a:lnTo>
                <a:lnTo>
                  <a:pt x="482547" y="1563332"/>
                </a:lnTo>
                <a:lnTo>
                  <a:pt x="476626" y="1586049"/>
                </a:lnTo>
                <a:lnTo>
                  <a:pt x="474652" y="1623222"/>
                </a:lnTo>
                <a:lnTo>
                  <a:pt x="456890" y="1643874"/>
                </a:lnTo>
                <a:lnTo>
                  <a:pt x="441101" y="1643874"/>
                </a:lnTo>
                <a:lnTo>
                  <a:pt x="435180" y="1650069"/>
                </a:lnTo>
                <a:lnTo>
                  <a:pt x="439127" y="1656265"/>
                </a:lnTo>
                <a:lnTo>
                  <a:pt x="437154" y="1676916"/>
                </a:lnTo>
                <a:lnTo>
                  <a:pt x="427286" y="1681047"/>
                </a:lnTo>
                <a:lnTo>
                  <a:pt x="429259" y="1701698"/>
                </a:lnTo>
                <a:lnTo>
                  <a:pt x="435180" y="1714089"/>
                </a:lnTo>
                <a:lnTo>
                  <a:pt x="435180" y="1740936"/>
                </a:lnTo>
                <a:lnTo>
                  <a:pt x="433206" y="1757458"/>
                </a:lnTo>
                <a:lnTo>
                  <a:pt x="427286" y="1776044"/>
                </a:lnTo>
                <a:lnTo>
                  <a:pt x="419391" y="1782240"/>
                </a:lnTo>
                <a:lnTo>
                  <a:pt x="411497" y="1771914"/>
                </a:lnTo>
                <a:lnTo>
                  <a:pt x="409523" y="1757458"/>
                </a:lnTo>
                <a:lnTo>
                  <a:pt x="403602" y="1749197"/>
                </a:lnTo>
                <a:lnTo>
                  <a:pt x="387813" y="1765718"/>
                </a:lnTo>
                <a:lnTo>
                  <a:pt x="389787" y="1749197"/>
                </a:lnTo>
                <a:lnTo>
                  <a:pt x="375972" y="1747132"/>
                </a:lnTo>
                <a:lnTo>
                  <a:pt x="368077" y="1736806"/>
                </a:lnTo>
                <a:lnTo>
                  <a:pt x="360183" y="1722350"/>
                </a:lnTo>
                <a:lnTo>
                  <a:pt x="360183" y="1705829"/>
                </a:lnTo>
                <a:lnTo>
                  <a:pt x="358209" y="1697568"/>
                </a:lnTo>
                <a:lnTo>
                  <a:pt x="360183" y="1685177"/>
                </a:lnTo>
                <a:lnTo>
                  <a:pt x="366104" y="1670721"/>
                </a:lnTo>
                <a:lnTo>
                  <a:pt x="368077" y="1658330"/>
                </a:lnTo>
                <a:lnTo>
                  <a:pt x="362157" y="1650069"/>
                </a:lnTo>
                <a:lnTo>
                  <a:pt x="358209" y="1658330"/>
                </a:lnTo>
                <a:lnTo>
                  <a:pt x="354262" y="1676916"/>
                </a:lnTo>
                <a:lnTo>
                  <a:pt x="346368" y="1687242"/>
                </a:lnTo>
                <a:lnTo>
                  <a:pt x="338473" y="1697568"/>
                </a:lnTo>
                <a:lnTo>
                  <a:pt x="340447" y="1705829"/>
                </a:lnTo>
                <a:lnTo>
                  <a:pt x="348341" y="1709959"/>
                </a:lnTo>
                <a:lnTo>
                  <a:pt x="348341" y="1726480"/>
                </a:lnTo>
                <a:lnTo>
                  <a:pt x="342421" y="1734741"/>
                </a:lnTo>
                <a:lnTo>
                  <a:pt x="340447" y="1745067"/>
                </a:lnTo>
                <a:lnTo>
                  <a:pt x="332552" y="1761588"/>
                </a:lnTo>
                <a:lnTo>
                  <a:pt x="326632" y="1765718"/>
                </a:lnTo>
                <a:lnTo>
                  <a:pt x="320711" y="1767784"/>
                </a:lnTo>
                <a:lnTo>
                  <a:pt x="314790" y="1771914"/>
                </a:lnTo>
                <a:lnTo>
                  <a:pt x="308869" y="1769849"/>
                </a:lnTo>
                <a:lnTo>
                  <a:pt x="299001" y="1763653"/>
                </a:lnTo>
                <a:lnTo>
                  <a:pt x="293080" y="1773979"/>
                </a:lnTo>
                <a:lnTo>
                  <a:pt x="281239" y="1786370"/>
                </a:lnTo>
                <a:lnTo>
                  <a:pt x="275318" y="1788435"/>
                </a:lnTo>
                <a:lnTo>
                  <a:pt x="275318" y="1796696"/>
                </a:lnTo>
                <a:lnTo>
                  <a:pt x="264463" y="1804957"/>
                </a:lnTo>
                <a:lnTo>
                  <a:pt x="262489" y="1811152"/>
                </a:lnTo>
                <a:lnTo>
                  <a:pt x="254595" y="1823543"/>
                </a:lnTo>
                <a:lnTo>
                  <a:pt x="246701" y="1823543"/>
                </a:lnTo>
                <a:lnTo>
                  <a:pt x="240780" y="1837999"/>
                </a:lnTo>
                <a:lnTo>
                  <a:pt x="232885" y="1844195"/>
                </a:lnTo>
                <a:lnTo>
                  <a:pt x="226965" y="1856586"/>
                </a:lnTo>
                <a:lnTo>
                  <a:pt x="209202" y="1868977"/>
                </a:lnTo>
                <a:lnTo>
                  <a:pt x="189466" y="1883433"/>
                </a:lnTo>
                <a:lnTo>
                  <a:pt x="185519" y="1875172"/>
                </a:lnTo>
                <a:lnTo>
                  <a:pt x="177624" y="1891694"/>
                </a:lnTo>
                <a:lnTo>
                  <a:pt x="161836" y="1893759"/>
                </a:lnTo>
                <a:lnTo>
                  <a:pt x="146047" y="1897889"/>
                </a:lnTo>
                <a:lnTo>
                  <a:pt x="124337" y="1895824"/>
                </a:lnTo>
                <a:lnTo>
                  <a:pt x="120390" y="1889628"/>
                </a:lnTo>
                <a:lnTo>
                  <a:pt x="98680" y="1889628"/>
                </a:lnTo>
                <a:lnTo>
                  <a:pt x="86838" y="1883433"/>
                </a:lnTo>
                <a:lnTo>
                  <a:pt x="90786" y="1873107"/>
                </a:lnTo>
                <a:lnTo>
                  <a:pt x="96706" y="1864846"/>
                </a:lnTo>
                <a:lnTo>
                  <a:pt x="92759" y="1862781"/>
                </a:lnTo>
                <a:lnTo>
                  <a:pt x="82891" y="1864846"/>
                </a:lnTo>
                <a:lnTo>
                  <a:pt x="67102" y="1854521"/>
                </a:lnTo>
                <a:lnTo>
                  <a:pt x="47366" y="1842130"/>
                </a:lnTo>
                <a:lnTo>
                  <a:pt x="31577" y="1825608"/>
                </a:lnTo>
                <a:lnTo>
                  <a:pt x="17762" y="1804957"/>
                </a:lnTo>
                <a:lnTo>
                  <a:pt x="19736" y="1780175"/>
                </a:lnTo>
                <a:lnTo>
                  <a:pt x="25657" y="1769849"/>
                </a:lnTo>
                <a:lnTo>
                  <a:pt x="39472" y="1769849"/>
                </a:lnTo>
                <a:lnTo>
                  <a:pt x="53287" y="1776044"/>
                </a:lnTo>
                <a:lnTo>
                  <a:pt x="71050" y="1761588"/>
                </a:lnTo>
                <a:lnTo>
                  <a:pt x="61182" y="1761588"/>
                </a:lnTo>
                <a:lnTo>
                  <a:pt x="47366" y="1755393"/>
                </a:lnTo>
                <a:lnTo>
                  <a:pt x="49340" y="1743002"/>
                </a:lnTo>
                <a:lnTo>
                  <a:pt x="57234" y="1734741"/>
                </a:lnTo>
                <a:lnTo>
                  <a:pt x="71050" y="1726480"/>
                </a:lnTo>
                <a:lnTo>
                  <a:pt x="78944" y="1722350"/>
                </a:lnTo>
                <a:lnTo>
                  <a:pt x="71050" y="1722350"/>
                </a:lnTo>
                <a:lnTo>
                  <a:pt x="57234" y="1720285"/>
                </a:lnTo>
                <a:lnTo>
                  <a:pt x="53287" y="1712024"/>
                </a:lnTo>
                <a:lnTo>
                  <a:pt x="63155" y="1701698"/>
                </a:lnTo>
                <a:lnTo>
                  <a:pt x="67102" y="1697568"/>
                </a:lnTo>
                <a:lnTo>
                  <a:pt x="67102" y="1689307"/>
                </a:lnTo>
                <a:lnTo>
                  <a:pt x="55261" y="1697568"/>
                </a:lnTo>
                <a:lnTo>
                  <a:pt x="49340" y="1705829"/>
                </a:lnTo>
                <a:lnTo>
                  <a:pt x="47366" y="1714089"/>
                </a:lnTo>
                <a:lnTo>
                  <a:pt x="39472" y="1720285"/>
                </a:lnTo>
                <a:lnTo>
                  <a:pt x="31577" y="1712024"/>
                </a:lnTo>
                <a:lnTo>
                  <a:pt x="27630" y="1716154"/>
                </a:lnTo>
                <a:lnTo>
                  <a:pt x="21709" y="1722350"/>
                </a:lnTo>
                <a:lnTo>
                  <a:pt x="15789" y="1730611"/>
                </a:lnTo>
                <a:lnTo>
                  <a:pt x="5921" y="1720285"/>
                </a:lnTo>
                <a:lnTo>
                  <a:pt x="13815" y="1712024"/>
                </a:lnTo>
                <a:lnTo>
                  <a:pt x="3947" y="1703763"/>
                </a:lnTo>
                <a:lnTo>
                  <a:pt x="3947" y="1693438"/>
                </a:lnTo>
                <a:lnTo>
                  <a:pt x="15789" y="1689307"/>
                </a:lnTo>
                <a:lnTo>
                  <a:pt x="13815" y="1670721"/>
                </a:lnTo>
                <a:lnTo>
                  <a:pt x="15789" y="1668656"/>
                </a:lnTo>
                <a:lnTo>
                  <a:pt x="21709" y="1664525"/>
                </a:lnTo>
                <a:lnTo>
                  <a:pt x="29604" y="1670721"/>
                </a:lnTo>
                <a:lnTo>
                  <a:pt x="35525" y="1674851"/>
                </a:lnTo>
                <a:lnTo>
                  <a:pt x="45393" y="1670721"/>
                </a:lnTo>
                <a:lnTo>
                  <a:pt x="53287" y="1666590"/>
                </a:lnTo>
                <a:lnTo>
                  <a:pt x="63155" y="1660395"/>
                </a:lnTo>
                <a:lnTo>
                  <a:pt x="69076" y="1654199"/>
                </a:lnTo>
                <a:lnTo>
                  <a:pt x="53287" y="1660395"/>
                </a:lnTo>
                <a:lnTo>
                  <a:pt x="45393" y="1654199"/>
                </a:lnTo>
                <a:lnTo>
                  <a:pt x="39472" y="1654199"/>
                </a:lnTo>
                <a:lnTo>
                  <a:pt x="35525" y="1643874"/>
                </a:lnTo>
                <a:lnTo>
                  <a:pt x="41445" y="1639743"/>
                </a:lnTo>
                <a:lnTo>
                  <a:pt x="57234" y="1629417"/>
                </a:lnTo>
                <a:lnTo>
                  <a:pt x="67102" y="1614961"/>
                </a:lnTo>
                <a:lnTo>
                  <a:pt x="74997" y="1610831"/>
                </a:lnTo>
                <a:lnTo>
                  <a:pt x="69076" y="1602570"/>
                </a:lnTo>
                <a:lnTo>
                  <a:pt x="76970" y="1592244"/>
                </a:lnTo>
                <a:lnTo>
                  <a:pt x="82891" y="1579853"/>
                </a:lnTo>
                <a:lnTo>
                  <a:pt x="76970" y="1577788"/>
                </a:lnTo>
                <a:lnTo>
                  <a:pt x="67102" y="1590179"/>
                </a:lnTo>
                <a:lnTo>
                  <a:pt x="57234" y="1598440"/>
                </a:lnTo>
                <a:lnTo>
                  <a:pt x="55261" y="1608766"/>
                </a:lnTo>
                <a:lnTo>
                  <a:pt x="47366" y="1617026"/>
                </a:lnTo>
                <a:lnTo>
                  <a:pt x="41445" y="1621157"/>
                </a:lnTo>
                <a:lnTo>
                  <a:pt x="33551" y="1629417"/>
                </a:lnTo>
                <a:lnTo>
                  <a:pt x="31577" y="1645939"/>
                </a:lnTo>
                <a:lnTo>
                  <a:pt x="23683" y="1633548"/>
                </a:lnTo>
                <a:lnTo>
                  <a:pt x="25657" y="1621157"/>
                </a:lnTo>
                <a:lnTo>
                  <a:pt x="35525" y="1610831"/>
                </a:lnTo>
                <a:lnTo>
                  <a:pt x="35525" y="1600505"/>
                </a:lnTo>
                <a:lnTo>
                  <a:pt x="19736" y="1600505"/>
                </a:lnTo>
                <a:lnTo>
                  <a:pt x="15789" y="1588114"/>
                </a:lnTo>
                <a:lnTo>
                  <a:pt x="7894" y="1579853"/>
                </a:lnTo>
                <a:lnTo>
                  <a:pt x="11841" y="1567462"/>
                </a:lnTo>
                <a:lnTo>
                  <a:pt x="17762" y="1557136"/>
                </a:lnTo>
                <a:lnTo>
                  <a:pt x="21709" y="1559202"/>
                </a:lnTo>
                <a:lnTo>
                  <a:pt x="27630" y="1563332"/>
                </a:lnTo>
                <a:lnTo>
                  <a:pt x="33551" y="1561267"/>
                </a:lnTo>
                <a:lnTo>
                  <a:pt x="37498" y="1559202"/>
                </a:lnTo>
                <a:lnTo>
                  <a:pt x="23683" y="1553006"/>
                </a:lnTo>
                <a:lnTo>
                  <a:pt x="23683" y="1544745"/>
                </a:lnTo>
                <a:lnTo>
                  <a:pt x="33551" y="1540615"/>
                </a:lnTo>
                <a:lnTo>
                  <a:pt x="15789" y="1546811"/>
                </a:lnTo>
                <a:lnTo>
                  <a:pt x="7894" y="1538550"/>
                </a:lnTo>
                <a:lnTo>
                  <a:pt x="7894" y="1524094"/>
                </a:lnTo>
                <a:lnTo>
                  <a:pt x="13815" y="1519963"/>
                </a:lnTo>
                <a:lnTo>
                  <a:pt x="9868" y="1515833"/>
                </a:lnTo>
                <a:lnTo>
                  <a:pt x="21709" y="1511703"/>
                </a:lnTo>
                <a:lnTo>
                  <a:pt x="5921" y="1509638"/>
                </a:lnTo>
                <a:lnTo>
                  <a:pt x="0" y="1501377"/>
                </a:lnTo>
                <a:lnTo>
                  <a:pt x="5921" y="1491051"/>
                </a:lnTo>
                <a:lnTo>
                  <a:pt x="1973" y="1480725"/>
                </a:lnTo>
                <a:lnTo>
                  <a:pt x="9868" y="1476595"/>
                </a:lnTo>
                <a:lnTo>
                  <a:pt x="21709" y="1486921"/>
                </a:lnTo>
                <a:lnTo>
                  <a:pt x="31577" y="1484856"/>
                </a:lnTo>
                <a:lnTo>
                  <a:pt x="41445" y="1478660"/>
                </a:lnTo>
                <a:lnTo>
                  <a:pt x="57234" y="1478660"/>
                </a:lnTo>
                <a:lnTo>
                  <a:pt x="71050" y="1478660"/>
                </a:lnTo>
                <a:lnTo>
                  <a:pt x="61182" y="1470399"/>
                </a:lnTo>
                <a:lnTo>
                  <a:pt x="47366" y="1470399"/>
                </a:lnTo>
                <a:lnTo>
                  <a:pt x="39472" y="1474530"/>
                </a:lnTo>
                <a:lnTo>
                  <a:pt x="27630" y="1476595"/>
                </a:lnTo>
                <a:lnTo>
                  <a:pt x="15789" y="1466269"/>
                </a:lnTo>
                <a:lnTo>
                  <a:pt x="9868" y="1455943"/>
                </a:lnTo>
                <a:lnTo>
                  <a:pt x="7894" y="1447683"/>
                </a:lnTo>
                <a:lnTo>
                  <a:pt x="21709" y="1441487"/>
                </a:lnTo>
                <a:lnTo>
                  <a:pt x="11841" y="1439422"/>
                </a:lnTo>
                <a:lnTo>
                  <a:pt x="5921" y="1435292"/>
                </a:lnTo>
                <a:lnTo>
                  <a:pt x="11841" y="1429096"/>
                </a:lnTo>
                <a:lnTo>
                  <a:pt x="15789" y="1418770"/>
                </a:lnTo>
                <a:lnTo>
                  <a:pt x="9868" y="1408444"/>
                </a:lnTo>
                <a:lnTo>
                  <a:pt x="7894" y="1393988"/>
                </a:lnTo>
                <a:lnTo>
                  <a:pt x="9868" y="1389858"/>
                </a:lnTo>
                <a:lnTo>
                  <a:pt x="11841" y="1387793"/>
                </a:lnTo>
                <a:lnTo>
                  <a:pt x="13815" y="1387793"/>
                </a:lnTo>
                <a:lnTo>
                  <a:pt x="19736" y="1383662"/>
                </a:lnTo>
                <a:lnTo>
                  <a:pt x="25657" y="1379532"/>
                </a:lnTo>
                <a:lnTo>
                  <a:pt x="21709" y="1369206"/>
                </a:lnTo>
                <a:lnTo>
                  <a:pt x="15789" y="1360946"/>
                </a:lnTo>
                <a:lnTo>
                  <a:pt x="25657" y="1354750"/>
                </a:lnTo>
                <a:lnTo>
                  <a:pt x="41445" y="1350620"/>
                </a:lnTo>
                <a:lnTo>
                  <a:pt x="37498" y="1336164"/>
                </a:lnTo>
                <a:lnTo>
                  <a:pt x="45393" y="1329968"/>
                </a:lnTo>
                <a:lnTo>
                  <a:pt x="55261" y="1329968"/>
                </a:lnTo>
                <a:lnTo>
                  <a:pt x="55261" y="1317577"/>
                </a:lnTo>
                <a:lnTo>
                  <a:pt x="63155" y="1311382"/>
                </a:lnTo>
                <a:lnTo>
                  <a:pt x="74997" y="1325838"/>
                </a:lnTo>
                <a:lnTo>
                  <a:pt x="80918" y="1313447"/>
                </a:lnTo>
                <a:lnTo>
                  <a:pt x="88812" y="1303121"/>
                </a:lnTo>
                <a:lnTo>
                  <a:pt x="98680" y="1311382"/>
                </a:lnTo>
                <a:lnTo>
                  <a:pt x="100654" y="1321707"/>
                </a:lnTo>
                <a:lnTo>
                  <a:pt x="104601" y="1307251"/>
                </a:lnTo>
                <a:lnTo>
                  <a:pt x="94733" y="1294860"/>
                </a:lnTo>
                <a:lnTo>
                  <a:pt x="100654" y="1286600"/>
                </a:lnTo>
                <a:lnTo>
                  <a:pt x="114469" y="1290730"/>
                </a:lnTo>
                <a:lnTo>
                  <a:pt x="128284" y="1301056"/>
                </a:lnTo>
                <a:lnTo>
                  <a:pt x="122363" y="1292795"/>
                </a:lnTo>
                <a:lnTo>
                  <a:pt x="110522" y="1280404"/>
                </a:lnTo>
                <a:lnTo>
                  <a:pt x="114469" y="1270078"/>
                </a:lnTo>
                <a:lnTo>
                  <a:pt x="116443" y="1268013"/>
                </a:lnTo>
                <a:lnTo>
                  <a:pt x="122363" y="1261818"/>
                </a:lnTo>
                <a:lnTo>
                  <a:pt x="130258" y="1259752"/>
                </a:lnTo>
                <a:lnTo>
                  <a:pt x="136179" y="1257687"/>
                </a:lnTo>
                <a:lnTo>
                  <a:pt x="146047" y="1251492"/>
                </a:lnTo>
                <a:lnTo>
                  <a:pt x="142099" y="1245296"/>
                </a:lnTo>
                <a:lnTo>
                  <a:pt x="130258" y="1241166"/>
                </a:lnTo>
                <a:lnTo>
                  <a:pt x="134205" y="1228775"/>
                </a:lnTo>
                <a:lnTo>
                  <a:pt x="148020" y="1224645"/>
                </a:lnTo>
                <a:lnTo>
                  <a:pt x="157888" y="1222579"/>
                </a:lnTo>
                <a:lnTo>
                  <a:pt x="169730" y="1232905"/>
                </a:lnTo>
                <a:lnTo>
                  <a:pt x="175651" y="1228775"/>
                </a:lnTo>
                <a:lnTo>
                  <a:pt x="191440" y="1232905"/>
                </a:lnTo>
                <a:lnTo>
                  <a:pt x="197360" y="1230840"/>
                </a:lnTo>
                <a:lnTo>
                  <a:pt x="203281" y="1241166"/>
                </a:lnTo>
                <a:lnTo>
                  <a:pt x="213149" y="1251492"/>
                </a:lnTo>
                <a:lnTo>
                  <a:pt x="209202" y="1237036"/>
                </a:lnTo>
                <a:lnTo>
                  <a:pt x="203281" y="1224645"/>
                </a:lnTo>
                <a:lnTo>
                  <a:pt x="197360" y="1216384"/>
                </a:lnTo>
                <a:lnTo>
                  <a:pt x="211176" y="1218449"/>
                </a:lnTo>
                <a:lnTo>
                  <a:pt x="228938" y="1228775"/>
                </a:lnTo>
                <a:lnTo>
                  <a:pt x="211176" y="1210188"/>
                </a:lnTo>
                <a:lnTo>
                  <a:pt x="203281" y="1195732"/>
                </a:lnTo>
                <a:lnTo>
                  <a:pt x="215123" y="1191602"/>
                </a:lnTo>
                <a:lnTo>
                  <a:pt x="232885" y="1201928"/>
                </a:lnTo>
                <a:lnTo>
                  <a:pt x="228938" y="1187471"/>
                </a:lnTo>
                <a:lnTo>
                  <a:pt x="226965" y="1183341"/>
                </a:lnTo>
                <a:lnTo>
                  <a:pt x="228938" y="1181276"/>
                </a:lnTo>
                <a:lnTo>
                  <a:pt x="230912" y="1177146"/>
                </a:lnTo>
                <a:lnTo>
                  <a:pt x="238806" y="1173015"/>
                </a:lnTo>
                <a:lnTo>
                  <a:pt x="236833" y="1162689"/>
                </a:lnTo>
                <a:lnTo>
                  <a:pt x="221044" y="1166820"/>
                </a:lnTo>
                <a:lnTo>
                  <a:pt x="213149" y="1152364"/>
                </a:lnTo>
                <a:lnTo>
                  <a:pt x="213149" y="1142038"/>
                </a:lnTo>
                <a:lnTo>
                  <a:pt x="219070" y="1133777"/>
                </a:lnTo>
                <a:lnTo>
                  <a:pt x="232885" y="1127582"/>
                </a:lnTo>
                <a:lnTo>
                  <a:pt x="242753" y="1115191"/>
                </a:lnTo>
                <a:lnTo>
                  <a:pt x="250648" y="1117256"/>
                </a:lnTo>
                <a:lnTo>
                  <a:pt x="246701" y="1131712"/>
                </a:lnTo>
                <a:lnTo>
                  <a:pt x="252621" y="1142038"/>
                </a:lnTo>
                <a:lnTo>
                  <a:pt x="258542" y="1146168"/>
                </a:lnTo>
                <a:lnTo>
                  <a:pt x="258542" y="1156494"/>
                </a:lnTo>
                <a:lnTo>
                  <a:pt x="269397" y="1164755"/>
                </a:lnTo>
                <a:lnTo>
                  <a:pt x="275318" y="1154429"/>
                </a:lnTo>
                <a:lnTo>
                  <a:pt x="291107" y="1148233"/>
                </a:lnTo>
                <a:lnTo>
                  <a:pt x="299001" y="1135842"/>
                </a:lnTo>
                <a:lnTo>
                  <a:pt x="312816" y="1129647"/>
                </a:lnTo>
                <a:lnTo>
                  <a:pt x="297028" y="1127582"/>
                </a:lnTo>
                <a:lnTo>
                  <a:pt x="302948" y="1111060"/>
                </a:lnTo>
                <a:lnTo>
                  <a:pt x="320711" y="1102800"/>
                </a:lnTo>
                <a:lnTo>
                  <a:pt x="314790" y="1086278"/>
                </a:lnTo>
                <a:lnTo>
                  <a:pt x="326632" y="1073887"/>
                </a:lnTo>
                <a:lnTo>
                  <a:pt x="340447" y="1053236"/>
                </a:lnTo>
                <a:lnTo>
                  <a:pt x="342421" y="1034649"/>
                </a:lnTo>
                <a:lnTo>
                  <a:pt x="362157" y="1026388"/>
                </a:lnTo>
                <a:lnTo>
                  <a:pt x="372025" y="1018128"/>
                </a:lnTo>
                <a:lnTo>
                  <a:pt x="385840" y="1024323"/>
                </a:lnTo>
                <a:lnTo>
                  <a:pt x="401629" y="1026388"/>
                </a:lnTo>
                <a:lnTo>
                  <a:pt x="395708" y="1005737"/>
                </a:lnTo>
                <a:lnTo>
                  <a:pt x="391761" y="993346"/>
                </a:lnTo>
                <a:lnTo>
                  <a:pt x="405576" y="985085"/>
                </a:lnTo>
                <a:lnTo>
                  <a:pt x="409523" y="970629"/>
                </a:lnTo>
                <a:lnTo>
                  <a:pt x="395708" y="970629"/>
                </a:lnTo>
                <a:lnTo>
                  <a:pt x="405576" y="956173"/>
                </a:lnTo>
                <a:lnTo>
                  <a:pt x="417418" y="943782"/>
                </a:lnTo>
                <a:lnTo>
                  <a:pt x="433206" y="937586"/>
                </a:lnTo>
                <a:lnTo>
                  <a:pt x="445048" y="937586"/>
                </a:lnTo>
                <a:lnTo>
                  <a:pt x="450969" y="929326"/>
                </a:lnTo>
                <a:lnTo>
                  <a:pt x="447022" y="916935"/>
                </a:lnTo>
                <a:lnTo>
                  <a:pt x="443074" y="912804"/>
                </a:lnTo>
                <a:lnTo>
                  <a:pt x="433206" y="900413"/>
                </a:lnTo>
                <a:lnTo>
                  <a:pt x="437154" y="890087"/>
                </a:lnTo>
                <a:lnTo>
                  <a:pt x="437154" y="877696"/>
                </a:lnTo>
                <a:lnTo>
                  <a:pt x="443074" y="863240"/>
                </a:lnTo>
                <a:lnTo>
                  <a:pt x="454916" y="850849"/>
                </a:lnTo>
                <a:lnTo>
                  <a:pt x="454916" y="834328"/>
                </a:lnTo>
                <a:lnTo>
                  <a:pt x="450969" y="819872"/>
                </a:lnTo>
                <a:lnTo>
                  <a:pt x="464784" y="815741"/>
                </a:lnTo>
                <a:lnTo>
                  <a:pt x="472679" y="811611"/>
                </a:lnTo>
                <a:lnTo>
                  <a:pt x="464784" y="799220"/>
                </a:lnTo>
                <a:lnTo>
                  <a:pt x="470705" y="788894"/>
                </a:lnTo>
                <a:lnTo>
                  <a:pt x="482547" y="786829"/>
                </a:lnTo>
                <a:lnTo>
                  <a:pt x="494388" y="778568"/>
                </a:lnTo>
                <a:lnTo>
                  <a:pt x="508203" y="778568"/>
                </a:lnTo>
                <a:lnTo>
                  <a:pt x="498335" y="772373"/>
                </a:lnTo>
                <a:lnTo>
                  <a:pt x="482547" y="770308"/>
                </a:lnTo>
                <a:lnTo>
                  <a:pt x="478599" y="755851"/>
                </a:lnTo>
                <a:lnTo>
                  <a:pt x="482547" y="739330"/>
                </a:lnTo>
                <a:lnTo>
                  <a:pt x="492415" y="739330"/>
                </a:lnTo>
                <a:lnTo>
                  <a:pt x="506230" y="739330"/>
                </a:lnTo>
                <a:lnTo>
                  <a:pt x="508203" y="729004"/>
                </a:lnTo>
                <a:lnTo>
                  <a:pt x="492415" y="729004"/>
                </a:lnTo>
                <a:lnTo>
                  <a:pt x="490441" y="714548"/>
                </a:lnTo>
                <a:lnTo>
                  <a:pt x="500309" y="708353"/>
                </a:lnTo>
                <a:lnTo>
                  <a:pt x="516098" y="706287"/>
                </a:lnTo>
                <a:lnTo>
                  <a:pt x="504256" y="693896"/>
                </a:lnTo>
                <a:lnTo>
                  <a:pt x="502283" y="685636"/>
                </a:lnTo>
                <a:lnTo>
                  <a:pt x="504256" y="681505"/>
                </a:lnTo>
                <a:lnTo>
                  <a:pt x="506230" y="679440"/>
                </a:lnTo>
                <a:lnTo>
                  <a:pt x="516098" y="675310"/>
                </a:lnTo>
                <a:lnTo>
                  <a:pt x="523992" y="671180"/>
                </a:lnTo>
                <a:lnTo>
                  <a:pt x="535834" y="669114"/>
                </a:lnTo>
                <a:lnTo>
                  <a:pt x="547676" y="662919"/>
                </a:lnTo>
                <a:lnTo>
                  <a:pt x="533860" y="652593"/>
                </a:lnTo>
                <a:lnTo>
                  <a:pt x="535834" y="644332"/>
                </a:lnTo>
                <a:lnTo>
                  <a:pt x="547676" y="640202"/>
                </a:lnTo>
                <a:lnTo>
                  <a:pt x="573333" y="638137"/>
                </a:lnTo>
                <a:lnTo>
                  <a:pt x="585174" y="627811"/>
                </a:lnTo>
                <a:lnTo>
                  <a:pt x="575306" y="627811"/>
                </a:lnTo>
                <a:lnTo>
                  <a:pt x="563464" y="629876"/>
                </a:lnTo>
                <a:lnTo>
                  <a:pt x="551623" y="631941"/>
                </a:lnTo>
                <a:lnTo>
                  <a:pt x="541755" y="631941"/>
                </a:lnTo>
                <a:lnTo>
                  <a:pt x="549649" y="611290"/>
                </a:lnTo>
                <a:lnTo>
                  <a:pt x="561491" y="607159"/>
                </a:lnTo>
                <a:lnTo>
                  <a:pt x="571359" y="594768"/>
                </a:lnTo>
                <a:lnTo>
                  <a:pt x="583201" y="588573"/>
                </a:lnTo>
                <a:lnTo>
                  <a:pt x="583201" y="576182"/>
                </a:lnTo>
                <a:lnTo>
                  <a:pt x="591095" y="567921"/>
                </a:lnTo>
                <a:lnTo>
                  <a:pt x="595042" y="559661"/>
                </a:lnTo>
                <a:lnTo>
                  <a:pt x="591095" y="551400"/>
                </a:lnTo>
                <a:lnTo>
                  <a:pt x="581227" y="561726"/>
                </a:lnTo>
                <a:lnTo>
                  <a:pt x="575306" y="572052"/>
                </a:lnTo>
                <a:lnTo>
                  <a:pt x="559517" y="578247"/>
                </a:lnTo>
                <a:lnTo>
                  <a:pt x="565438" y="565856"/>
                </a:lnTo>
                <a:lnTo>
                  <a:pt x="563464" y="557595"/>
                </a:lnTo>
                <a:lnTo>
                  <a:pt x="561491" y="551400"/>
                </a:lnTo>
                <a:lnTo>
                  <a:pt x="573333" y="545204"/>
                </a:lnTo>
                <a:lnTo>
                  <a:pt x="567412" y="536944"/>
                </a:lnTo>
                <a:lnTo>
                  <a:pt x="571359" y="530748"/>
                </a:lnTo>
                <a:lnTo>
                  <a:pt x="583201" y="534879"/>
                </a:lnTo>
                <a:lnTo>
                  <a:pt x="593069" y="530748"/>
                </a:lnTo>
                <a:lnTo>
                  <a:pt x="585174" y="524553"/>
                </a:lnTo>
                <a:lnTo>
                  <a:pt x="585174" y="512162"/>
                </a:lnTo>
                <a:lnTo>
                  <a:pt x="591095" y="503901"/>
                </a:lnTo>
                <a:lnTo>
                  <a:pt x="606884" y="510096"/>
                </a:lnTo>
                <a:lnTo>
                  <a:pt x="612805" y="493575"/>
                </a:lnTo>
                <a:lnTo>
                  <a:pt x="622673" y="497705"/>
                </a:lnTo>
                <a:lnTo>
                  <a:pt x="626620" y="516292"/>
                </a:lnTo>
                <a:lnTo>
                  <a:pt x="636488" y="512162"/>
                </a:lnTo>
                <a:lnTo>
                  <a:pt x="636488" y="503901"/>
                </a:lnTo>
                <a:lnTo>
                  <a:pt x="638462" y="497705"/>
                </a:lnTo>
                <a:lnTo>
                  <a:pt x="640435" y="493575"/>
                </a:lnTo>
                <a:lnTo>
                  <a:pt x="642409" y="489445"/>
                </a:lnTo>
                <a:lnTo>
                  <a:pt x="642409" y="485314"/>
                </a:lnTo>
                <a:lnTo>
                  <a:pt x="632541" y="481184"/>
                </a:lnTo>
                <a:lnTo>
                  <a:pt x="624646" y="470858"/>
                </a:lnTo>
                <a:lnTo>
                  <a:pt x="634514" y="462598"/>
                </a:lnTo>
                <a:lnTo>
                  <a:pt x="650304" y="466728"/>
                </a:lnTo>
                <a:lnTo>
                  <a:pt x="666092" y="464663"/>
                </a:lnTo>
                <a:lnTo>
                  <a:pt x="679908" y="464663"/>
                </a:lnTo>
                <a:lnTo>
                  <a:pt x="679908" y="450207"/>
                </a:lnTo>
                <a:lnTo>
                  <a:pt x="664119" y="452272"/>
                </a:lnTo>
                <a:lnTo>
                  <a:pt x="642409" y="456402"/>
                </a:lnTo>
                <a:lnTo>
                  <a:pt x="632541" y="441946"/>
                </a:lnTo>
                <a:lnTo>
                  <a:pt x="636488" y="431620"/>
                </a:lnTo>
                <a:lnTo>
                  <a:pt x="644383" y="423359"/>
                </a:lnTo>
                <a:lnTo>
                  <a:pt x="664119" y="421294"/>
                </a:lnTo>
                <a:lnTo>
                  <a:pt x="658198" y="404773"/>
                </a:lnTo>
                <a:lnTo>
                  <a:pt x="672013" y="415099"/>
                </a:lnTo>
                <a:lnTo>
                  <a:pt x="675961" y="406838"/>
                </a:lnTo>
                <a:lnTo>
                  <a:pt x="670040" y="394447"/>
                </a:lnTo>
                <a:lnTo>
                  <a:pt x="685829" y="392382"/>
                </a:lnTo>
                <a:lnTo>
                  <a:pt x="681881" y="382056"/>
                </a:lnTo>
                <a:lnTo>
                  <a:pt x="681881" y="371730"/>
                </a:lnTo>
                <a:lnTo>
                  <a:pt x="693723" y="365535"/>
                </a:lnTo>
                <a:lnTo>
                  <a:pt x="691749" y="353144"/>
                </a:lnTo>
                <a:lnTo>
                  <a:pt x="701617" y="357274"/>
                </a:lnTo>
                <a:lnTo>
                  <a:pt x="697670" y="328362"/>
                </a:lnTo>
                <a:lnTo>
                  <a:pt x="703591" y="318036"/>
                </a:lnTo>
                <a:lnTo>
                  <a:pt x="713459" y="313906"/>
                </a:lnTo>
                <a:lnTo>
                  <a:pt x="715433" y="303580"/>
                </a:lnTo>
                <a:lnTo>
                  <a:pt x="707538" y="289123"/>
                </a:lnTo>
                <a:lnTo>
                  <a:pt x="703591" y="276732"/>
                </a:lnTo>
                <a:lnTo>
                  <a:pt x="713459" y="260211"/>
                </a:lnTo>
                <a:lnTo>
                  <a:pt x="729248" y="256081"/>
                </a:lnTo>
                <a:lnTo>
                  <a:pt x="741090" y="258146"/>
                </a:lnTo>
                <a:lnTo>
                  <a:pt x="752931" y="254016"/>
                </a:lnTo>
                <a:lnTo>
                  <a:pt x="760826" y="251950"/>
                </a:lnTo>
                <a:lnTo>
                  <a:pt x="766746" y="262276"/>
                </a:lnTo>
                <a:lnTo>
                  <a:pt x="772667" y="282928"/>
                </a:lnTo>
                <a:lnTo>
                  <a:pt x="778588" y="276732"/>
                </a:lnTo>
                <a:lnTo>
                  <a:pt x="780562" y="249885"/>
                </a:lnTo>
                <a:lnTo>
                  <a:pt x="784509" y="233364"/>
                </a:lnTo>
                <a:lnTo>
                  <a:pt x="794377" y="229234"/>
                </a:lnTo>
                <a:lnTo>
                  <a:pt x="798324" y="233364"/>
                </a:lnTo>
                <a:lnTo>
                  <a:pt x="798324" y="254016"/>
                </a:lnTo>
                <a:lnTo>
                  <a:pt x="796351" y="270537"/>
                </a:lnTo>
                <a:lnTo>
                  <a:pt x="802271" y="284993"/>
                </a:lnTo>
                <a:lnTo>
                  <a:pt x="808192" y="278798"/>
                </a:lnTo>
                <a:lnTo>
                  <a:pt x="808192" y="258146"/>
                </a:lnTo>
                <a:lnTo>
                  <a:pt x="816087" y="245755"/>
                </a:lnTo>
                <a:lnTo>
                  <a:pt x="818060" y="235429"/>
                </a:lnTo>
                <a:lnTo>
                  <a:pt x="822007" y="225103"/>
                </a:lnTo>
                <a:lnTo>
                  <a:pt x="814113" y="218908"/>
                </a:lnTo>
                <a:lnTo>
                  <a:pt x="816087" y="208582"/>
                </a:lnTo>
                <a:lnTo>
                  <a:pt x="825955" y="210647"/>
                </a:lnTo>
                <a:lnTo>
                  <a:pt x="829902" y="218908"/>
                </a:lnTo>
                <a:lnTo>
                  <a:pt x="835823" y="233364"/>
                </a:lnTo>
                <a:lnTo>
                  <a:pt x="837796" y="223038"/>
                </a:lnTo>
                <a:lnTo>
                  <a:pt x="837796" y="212712"/>
                </a:lnTo>
                <a:lnTo>
                  <a:pt x="847664" y="210647"/>
                </a:lnTo>
                <a:lnTo>
                  <a:pt x="851612" y="218908"/>
                </a:lnTo>
                <a:lnTo>
                  <a:pt x="865427" y="229234"/>
                </a:lnTo>
                <a:lnTo>
                  <a:pt x="867400" y="218908"/>
                </a:lnTo>
                <a:lnTo>
                  <a:pt x="869374" y="198256"/>
                </a:lnTo>
                <a:lnTo>
                  <a:pt x="859506" y="202386"/>
                </a:lnTo>
                <a:lnTo>
                  <a:pt x="843717" y="196191"/>
                </a:lnTo>
                <a:lnTo>
                  <a:pt x="831875" y="189995"/>
                </a:lnTo>
                <a:lnTo>
                  <a:pt x="831875" y="181735"/>
                </a:lnTo>
                <a:lnTo>
                  <a:pt x="843717" y="173474"/>
                </a:lnTo>
                <a:lnTo>
                  <a:pt x="853585" y="177604"/>
                </a:lnTo>
                <a:lnTo>
                  <a:pt x="859506" y="171409"/>
                </a:lnTo>
                <a:lnTo>
                  <a:pt x="865427" y="167278"/>
                </a:lnTo>
                <a:lnTo>
                  <a:pt x="879242" y="171409"/>
                </a:lnTo>
                <a:lnTo>
                  <a:pt x="889110" y="169344"/>
                </a:lnTo>
                <a:lnTo>
                  <a:pt x="887136" y="156953"/>
                </a:lnTo>
                <a:lnTo>
                  <a:pt x="897004" y="150757"/>
                </a:lnTo>
                <a:lnTo>
                  <a:pt x="904899" y="159018"/>
                </a:lnTo>
                <a:lnTo>
                  <a:pt x="906872" y="173474"/>
                </a:lnTo>
                <a:lnTo>
                  <a:pt x="920688" y="179670"/>
                </a:lnTo>
                <a:lnTo>
                  <a:pt x="924635" y="173474"/>
                </a:lnTo>
                <a:lnTo>
                  <a:pt x="922661" y="159018"/>
                </a:lnTo>
                <a:lnTo>
                  <a:pt x="914767" y="150757"/>
                </a:lnTo>
                <a:lnTo>
                  <a:pt x="904899" y="140431"/>
                </a:lnTo>
                <a:lnTo>
                  <a:pt x="908846" y="125975"/>
                </a:lnTo>
                <a:lnTo>
                  <a:pt x="910820" y="123910"/>
                </a:lnTo>
                <a:lnTo>
                  <a:pt x="912793" y="121845"/>
                </a:lnTo>
                <a:lnTo>
                  <a:pt x="916741" y="119780"/>
                </a:lnTo>
                <a:lnTo>
                  <a:pt x="928582" y="119780"/>
                </a:lnTo>
                <a:lnTo>
                  <a:pt x="924635" y="107389"/>
                </a:lnTo>
                <a:lnTo>
                  <a:pt x="924635" y="94998"/>
                </a:lnTo>
                <a:lnTo>
                  <a:pt x="930556" y="94998"/>
                </a:lnTo>
                <a:lnTo>
                  <a:pt x="948318" y="99128"/>
                </a:lnTo>
                <a:lnTo>
                  <a:pt x="958186" y="99128"/>
                </a:lnTo>
                <a:lnTo>
                  <a:pt x="970028" y="97063"/>
                </a:lnTo>
                <a:lnTo>
                  <a:pt x="972002" y="88802"/>
                </a:lnTo>
                <a:lnTo>
                  <a:pt x="958186" y="84672"/>
                </a:lnTo>
                <a:lnTo>
                  <a:pt x="952265" y="78476"/>
                </a:lnTo>
                <a:lnTo>
                  <a:pt x="956213" y="66085"/>
                </a:lnTo>
                <a:lnTo>
                  <a:pt x="973975" y="70216"/>
                </a:lnTo>
                <a:lnTo>
                  <a:pt x="970028" y="59890"/>
                </a:lnTo>
                <a:lnTo>
                  <a:pt x="960160" y="51629"/>
                </a:lnTo>
                <a:lnTo>
                  <a:pt x="962133" y="51629"/>
                </a:lnTo>
                <a:lnTo>
                  <a:pt x="966081" y="47499"/>
                </a:lnTo>
                <a:lnTo>
                  <a:pt x="964107" y="39238"/>
                </a:lnTo>
                <a:lnTo>
                  <a:pt x="964107" y="37173"/>
                </a:lnTo>
                <a:lnTo>
                  <a:pt x="968054" y="33043"/>
                </a:lnTo>
                <a:lnTo>
                  <a:pt x="968054" y="35108"/>
                </a:lnTo>
                <a:lnTo>
                  <a:pt x="970028" y="37173"/>
                </a:lnTo>
                <a:lnTo>
                  <a:pt x="970028" y="43368"/>
                </a:lnTo>
                <a:lnTo>
                  <a:pt x="968054" y="51629"/>
                </a:lnTo>
                <a:lnTo>
                  <a:pt x="983843" y="51629"/>
                </a:lnTo>
                <a:lnTo>
                  <a:pt x="991738" y="55759"/>
                </a:lnTo>
                <a:lnTo>
                  <a:pt x="1005553" y="55759"/>
                </a:lnTo>
                <a:lnTo>
                  <a:pt x="1001606" y="41303"/>
                </a:lnTo>
                <a:lnTo>
                  <a:pt x="997658" y="35108"/>
                </a:lnTo>
                <a:lnTo>
                  <a:pt x="993711" y="26847"/>
                </a:lnTo>
                <a:lnTo>
                  <a:pt x="999632" y="20652"/>
                </a:lnTo>
                <a:lnTo>
                  <a:pt x="1001606" y="14456"/>
                </a:lnTo>
                <a:lnTo>
                  <a:pt x="1009500" y="10326"/>
                </a:lnTo>
                <a:lnTo>
                  <a:pt x="1021342" y="16521"/>
                </a:lnTo>
                <a:lnTo>
                  <a:pt x="1025289" y="26847"/>
                </a:lnTo>
                <a:lnTo>
                  <a:pt x="1033183" y="30977"/>
                </a:lnTo>
                <a:lnTo>
                  <a:pt x="1027263" y="37173"/>
                </a:lnTo>
                <a:lnTo>
                  <a:pt x="1013447" y="43368"/>
                </a:lnTo>
                <a:lnTo>
                  <a:pt x="1019368" y="47499"/>
                </a:lnTo>
                <a:lnTo>
                  <a:pt x="1023315" y="51629"/>
                </a:lnTo>
                <a:lnTo>
                  <a:pt x="1019368" y="64020"/>
                </a:lnTo>
                <a:lnTo>
                  <a:pt x="1019368" y="74346"/>
                </a:lnTo>
                <a:lnTo>
                  <a:pt x="1011474" y="86737"/>
                </a:lnTo>
                <a:lnTo>
                  <a:pt x="1007526" y="97063"/>
                </a:lnTo>
                <a:lnTo>
                  <a:pt x="1003579" y="115649"/>
                </a:lnTo>
                <a:lnTo>
                  <a:pt x="1009500" y="121845"/>
                </a:lnTo>
                <a:lnTo>
                  <a:pt x="1005553" y="134236"/>
                </a:lnTo>
                <a:lnTo>
                  <a:pt x="1005553" y="144562"/>
                </a:lnTo>
                <a:lnTo>
                  <a:pt x="1001606" y="148692"/>
                </a:lnTo>
                <a:lnTo>
                  <a:pt x="999632" y="152822"/>
                </a:lnTo>
                <a:lnTo>
                  <a:pt x="1001606" y="154887"/>
                </a:lnTo>
                <a:lnTo>
                  <a:pt x="1005553" y="161083"/>
                </a:lnTo>
                <a:lnTo>
                  <a:pt x="1011474" y="165213"/>
                </a:lnTo>
                <a:lnTo>
                  <a:pt x="1017394" y="148692"/>
                </a:lnTo>
                <a:lnTo>
                  <a:pt x="1021342" y="132171"/>
                </a:lnTo>
                <a:lnTo>
                  <a:pt x="1023315" y="107389"/>
                </a:lnTo>
                <a:lnTo>
                  <a:pt x="1031210" y="94998"/>
                </a:lnTo>
                <a:lnTo>
                  <a:pt x="1037131" y="78476"/>
                </a:lnTo>
                <a:lnTo>
                  <a:pt x="1035157" y="64020"/>
                </a:lnTo>
                <a:lnTo>
                  <a:pt x="1039104" y="57825"/>
                </a:lnTo>
                <a:lnTo>
                  <a:pt x="1041078" y="49564"/>
                </a:lnTo>
                <a:lnTo>
                  <a:pt x="1046999" y="33043"/>
                </a:lnTo>
                <a:lnTo>
                  <a:pt x="1056867" y="33043"/>
                </a:lnTo>
                <a:lnTo>
                  <a:pt x="1060814" y="49564"/>
                </a:lnTo>
                <a:lnTo>
                  <a:pt x="1062787" y="66085"/>
                </a:lnTo>
                <a:lnTo>
                  <a:pt x="1054893" y="74346"/>
                </a:lnTo>
                <a:lnTo>
                  <a:pt x="1064761" y="78476"/>
                </a:lnTo>
                <a:lnTo>
                  <a:pt x="1066735" y="88802"/>
                </a:lnTo>
                <a:lnTo>
                  <a:pt x="1068708" y="107389"/>
                </a:lnTo>
                <a:lnTo>
                  <a:pt x="1080550" y="97063"/>
                </a:lnTo>
                <a:lnTo>
                  <a:pt x="1088444" y="90867"/>
                </a:lnTo>
                <a:lnTo>
                  <a:pt x="1084497" y="74346"/>
                </a:lnTo>
                <a:lnTo>
                  <a:pt x="1082523" y="57825"/>
                </a:lnTo>
                <a:lnTo>
                  <a:pt x="1084497" y="51629"/>
                </a:lnTo>
                <a:lnTo>
                  <a:pt x="1086471" y="45434"/>
                </a:lnTo>
                <a:lnTo>
                  <a:pt x="1088444" y="43368"/>
                </a:lnTo>
                <a:lnTo>
                  <a:pt x="1092391" y="39238"/>
                </a:lnTo>
                <a:lnTo>
                  <a:pt x="1094365" y="35108"/>
                </a:lnTo>
                <a:lnTo>
                  <a:pt x="1080550" y="35108"/>
                </a:lnTo>
                <a:lnTo>
                  <a:pt x="1076603" y="22717"/>
                </a:lnTo>
                <a:lnTo>
                  <a:pt x="1084497" y="12391"/>
                </a:lnTo>
                <a:close/>
              </a:path>
            </a:pathLst>
          </a:custGeom>
          <a:solidFill>
            <a:schemeClr val="accent4"/>
          </a:solidFill>
          <a:ln w="9525" cap="flat" cmpd="sng">
            <a:solidFill>
              <a:srgbClr val="FFFFFF"/>
            </a:solidFill>
            <a:prstDash val="solid"/>
            <a:round/>
            <a:headEnd type="none" w="sm" len="sm"/>
            <a:tailEnd type="none" w="sm" len="sm"/>
          </a:ln>
        </p:spPr>
        <p:txBody>
          <a:bodyPr spcFirstLastPara="1" wrap="square" lIns="0" tIns="0" rIns="0" bIns="45700" anchor="t"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4" name="Google Shape;572;p67">
            <a:extLst>
              <a:ext uri="{FF2B5EF4-FFF2-40B4-BE49-F238E27FC236}">
                <a16:creationId xmlns:a16="http://schemas.microsoft.com/office/drawing/2014/main" id="{22FF03CC-EEEE-66D8-CE38-904A280E2609}"/>
              </a:ext>
            </a:extLst>
          </p:cNvPr>
          <p:cNvSpPr/>
          <p:nvPr/>
        </p:nvSpPr>
        <p:spPr>
          <a:xfrm>
            <a:off x="8052958" y="5012050"/>
            <a:ext cx="1357509" cy="1037918"/>
          </a:xfrm>
          <a:custGeom>
            <a:avLst/>
            <a:gdLst/>
            <a:ahLst/>
            <a:cxnLst/>
            <a:rect l="l" t="t" r="r" b="b"/>
            <a:pathLst>
              <a:path w="514208" h="418094" extrusionOk="0">
                <a:moveTo>
                  <a:pt x="204071" y="349679"/>
                </a:moveTo>
                <a:lnTo>
                  <a:pt x="208104" y="357990"/>
                </a:lnTo>
                <a:lnTo>
                  <a:pt x="204071" y="366302"/>
                </a:lnTo>
                <a:lnTo>
                  <a:pt x="202055" y="374613"/>
                </a:lnTo>
                <a:lnTo>
                  <a:pt x="196005" y="382924"/>
                </a:lnTo>
                <a:lnTo>
                  <a:pt x="196005" y="395391"/>
                </a:lnTo>
                <a:lnTo>
                  <a:pt x="191972" y="401624"/>
                </a:lnTo>
                <a:lnTo>
                  <a:pt x="183906" y="397469"/>
                </a:lnTo>
                <a:lnTo>
                  <a:pt x="183906" y="389157"/>
                </a:lnTo>
                <a:lnTo>
                  <a:pt x="187939" y="378768"/>
                </a:lnTo>
                <a:lnTo>
                  <a:pt x="187939" y="374613"/>
                </a:lnTo>
                <a:lnTo>
                  <a:pt x="196005" y="366302"/>
                </a:lnTo>
                <a:lnTo>
                  <a:pt x="196005" y="353835"/>
                </a:lnTo>
                <a:close/>
                <a:moveTo>
                  <a:pt x="481944" y="320539"/>
                </a:moveTo>
                <a:lnTo>
                  <a:pt x="490010" y="320539"/>
                </a:lnTo>
                <a:lnTo>
                  <a:pt x="504126" y="328986"/>
                </a:lnTo>
                <a:lnTo>
                  <a:pt x="512192" y="335320"/>
                </a:lnTo>
                <a:lnTo>
                  <a:pt x="514208" y="343767"/>
                </a:lnTo>
                <a:lnTo>
                  <a:pt x="506142" y="350102"/>
                </a:lnTo>
                <a:lnTo>
                  <a:pt x="496060" y="352213"/>
                </a:lnTo>
                <a:lnTo>
                  <a:pt x="490010" y="345878"/>
                </a:lnTo>
                <a:lnTo>
                  <a:pt x="483961" y="347990"/>
                </a:lnTo>
                <a:lnTo>
                  <a:pt x="477911" y="339544"/>
                </a:lnTo>
                <a:lnTo>
                  <a:pt x="477911" y="326874"/>
                </a:lnTo>
                <a:close/>
                <a:moveTo>
                  <a:pt x="150602" y="283797"/>
                </a:moveTo>
                <a:lnTo>
                  <a:pt x="160472" y="285864"/>
                </a:lnTo>
                <a:lnTo>
                  <a:pt x="166394" y="292065"/>
                </a:lnTo>
                <a:lnTo>
                  <a:pt x="172316" y="294132"/>
                </a:lnTo>
                <a:lnTo>
                  <a:pt x="176264" y="285864"/>
                </a:lnTo>
                <a:lnTo>
                  <a:pt x="186134" y="289998"/>
                </a:lnTo>
                <a:lnTo>
                  <a:pt x="188109" y="298267"/>
                </a:lnTo>
                <a:lnTo>
                  <a:pt x="188109" y="306535"/>
                </a:lnTo>
                <a:lnTo>
                  <a:pt x="196005" y="318938"/>
                </a:lnTo>
                <a:lnTo>
                  <a:pt x="196005" y="329273"/>
                </a:lnTo>
                <a:lnTo>
                  <a:pt x="194031" y="347877"/>
                </a:lnTo>
                <a:lnTo>
                  <a:pt x="190083" y="354079"/>
                </a:lnTo>
                <a:lnTo>
                  <a:pt x="178238" y="362347"/>
                </a:lnTo>
                <a:lnTo>
                  <a:pt x="166394" y="360280"/>
                </a:lnTo>
                <a:lnTo>
                  <a:pt x="154550" y="356146"/>
                </a:lnTo>
                <a:lnTo>
                  <a:pt x="150602" y="356146"/>
                </a:lnTo>
                <a:lnTo>
                  <a:pt x="146653" y="356146"/>
                </a:lnTo>
                <a:lnTo>
                  <a:pt x="146653" y="343743"/>
                </a:lnTo>
                <a:lnTo>
                  <a:pt x="136783" y="341676"/>
                </a:lnTo>
                <a:lnTo>
                  <a:pt x="128887" y="329273"/>
                </a:lnTo>
                <a:lnTo>
                  <a:pt x="124939" y="316871"/>
                </a:lnTo>
                <a:lnTo>
                  <a:pt x="120991" y="308602"/>
                </a:lnTo>
                <a:lnTo>
                  <a:pt x="124939" y="304468"/>
                </a:lnTo>
                <a:lnTo>
                  <a:pt x="132835" y="302401"/>
                </a:lnTo>
                <a:lnTo>
                  <a:pt x="140731" y="298267"/>
                </a:lnTo>
                <a:lnTo>
                  <a:pt x="146653" y="289998"/>
                </a:lnTo>
                <a:lnTo>
                  <a:pt x="148627" y="287931"/>
                </a:lnTo>
                <a:close/>
                <a:moveTo>
                  <a:pt x="174400" y="238188"/>
                </a:moveTo>
                <a:lnTo>
                  <a:pt x="180104" y="242351"/>
                </a:lnTo>
                <a:lnTo>
                  <a:pt x="183906" y="248595"/>
                </a:lnTo>
                <a:lnTo>
                  <a:pt x="183906" y="254840"/>
                </a:lnTo>
                <a:lnTo>
                  <a:pt x="182005" y="263165"/>
                </a:lnTo>
                <a:lnTo>
                  <a:pt x="178202" y="267328"/>
                </a:lnTo>
                <a:lnTo>
                  <a:pt x="170597" y="263165"/>
                </a:lnTo>
                <a:lnTo>
                  <a:pt x="170597" y="252758"/>
                </a:lnTo>
                <a:lnTo>
                  <a:pt x="174400" y="246514"/>
                </a:lnTo>
                <a:lnTo>
                  <a:pt x="172499" y="242351"/>
                </a:lnTo>
                <a:close/>
                <a:moveTo>
                  <a:pt x="298652" y="212848"/>
                </a:moveTo>
                <a:lnTo>
                  <a:pt x="310521" y="216994"/>
                </a:lnTo>
                <a:lnTo>
                  <a:pt x="320411" y="221141"/>
                </a:lnTo>
                <a:lnTo>
                  <a:pt x="318433" y="233580"/>
                </a:lnTo>
                <a:lnTo>
                  <a:pt x="318433" y="246019"/>
                </a:lnTo>
                <a:lnTo>
                  <a:pt x="324368" y="254312"/>
                </a:lnTo>
                <a:lnTo>
                  <a:pt x="326346" y="264678"/>
                </a:lnTo>
                <a:lnTo>
                  <a:pt x="330302" y="277117"/>
                </a:lnTo>
                <a:lnTo>
                  <a:pt x="320411" y="281263"/>
                </a:lnTo>
                <a:lnTo>
                  <a:pt x="312499" y="281263"/>
                </a:lnTo>
                <a:lnTo>
                  <a:pt x="294696" y="291629"/>
                </a:lnTo>
                <a:lnTo>
                  <a:pt x="292718" y="299922"/>
                </a:lnTo>
                <a:lnTo>
                  <a:pt x="298652" y="308215"/>
                </a:lnTo>
                <a:lnTo>
                  <a:pt x="306565" y="308215"/>
                </a:lnTo>
                <a:lnTo>
                  <a:pt x="312499" y="314434"/>
                </a:lnTo>
                <a:lnTo>
                  <a:pt x="314477" y="324800"/>
                </a:lnTo>
                <a:lnTo>
                  <a:pt x="308543" y="328947"/>
                </a:lnTo>
                <a:lnTo>
                  <a:pt x="290740" y="337240"/>
                </a:lnTo>
                <a:lnTo>
                  <a:pt x="288762" y="347606"/>
                </a:lnTo>
                <a:lnTo>
                  <a:pt x="298652" y="360045"/>
                </a:lnTo>
                <a:lnTo>
                  <a:pt x="310521" y="360045"/>
                </a:lnTo>
                <a:lnTo>
                  <a:pt x="322389" y="360045"/>
                </a:lnTo>
                <a:lnTo>
                  <a:pt x="324368" y="370411"/>
                </a:lnTo>
                <a:lnTo>
                  <a:pt x="314477" y="372484"/>
                </a:lnTo>
                <a:lnTo>
                  <a:pt x="302609" y="372484"/>
                </a:lnTo>
                <a:lnTo>
                  <a:pt x="294696" y="380777"/>
                </a:lnTo>
                <a:lnTo>
                  <a:pt x="292718" y="391143"/>
                </a:lnTo>
                <a:lnTo>
                  <a:pt x="286784" y="397362"/>
                </a:lnTo>
                <a:lnTo>
                  <a:pt x="282828" y="405655"/>
                </a:lnTo>
                <a:lnTo>
                  <a:pt x="282828" y="418094"/>
                </a:lnTo>
                <a:lnTo>
                  <a:pt x="272937" y="411875"/>
                </a:lnTo>
                <a:lnTo>
                  <a:pt x="268981" y="409801"/>
                </a:lnTo>
                <a:lnTo>
                  <a:pt x="268981" y="411875"/>
                </a:lnTo>
                <a:lnTo>
                  <a:pt x="267003" y="413948"/>
                </a:lnTo>
                <a:lnTo>
                  <a:pt x="265025" y="413948"/>
                </a:lnTo>
                <a:lnTo>
                  <a:pt x="255135" y="409801"/>
                </a:lnTo>
                <a:lnTo>
                  <a:pt x="247222" y="413948"/>
                </a:lnTo>
                <a:lnTo>
                  <a:pt x="237332" y="413948"/>
                </a:lnTo>
                <a:lnTo>
                  <a:pt x="229420" y="405655"/>
                </a:lnTo>
                <a:lnTo>
                  <a:pt x="223485" y="401509"/>
                </a:lnTo>
                <a:lnTo>
                  <a:pt x="213595" y="397362"/>
                </a:lnTo>
                <a:lnTo>
                  <a:pt x="211617" y="382850"/>
                </a:lnTo>
                <a:lnTo>
                  <a:pt x="213595" y="376630"/>
                </a:lnTo>
                <a:lnTo>
                  <a:pt x="219529" y="374557"/>
                </a:lnTo>
                <a:lnTo>
                  <a:pt x="227442" y="372484"/>
                </a:lnTo>
                <a:lnTo>
                  <a:pt x="237332" y="380777"/>
                </a:lnTo>
                <a:lnTo>
                  <a:pt x="249200" y="386996"/>
                </a:lnTo>
                <a:lnTo>
                  <a:pt x="261069" y="378703"/>
                </a:lnTo>
                <a:lnTo>
                  <a:pt x="267003" y="368338"/>
                </a:lnTo>
                <a:lnTo>
                  <a:pt x="272937" y="364191"/>
                </a:lnTo>
                <a:lnTo>
                  <a:pt x="263047" y="357972"/>
                </a:lnTo>
                <a:lnTo>
                  <a:pt x="261069" y="351752"/>
                </a:lnTo>
                <a:lnTo>
                  <a:pt x="263047" y="341386"/>
                </a:lnTo>
                <a:lnTo>
                  <a:pt x="253157" y="339313"/>
                </a:lnTo>
                <a:lnTo>
                  <a:pt x="243266" y="339313"/>
                </a:lnTo>
                <a:lnTo>
                  <a:pt x="229420" y="339313"/>
                </a:lnTo>
                <a:lnTo>
                  <a:pt x="227442" y="328947"/>
                </a:lnTo>
                <a:lnTo>
                  <a:pt x="221507" y="322727"/>
                </a:lnTo>
                <a:lnTo>
                  <a:pt x="219529" y="310288"/>
                </a:lnTo>
                <a:lnTo>
                  <a:pt x="213595" y="306142"/>
                </a:lnTo>
                <a:lnTo>
                  <a:pt x="207661" y="306142"/>
                </a:lnTo>
                <a:lnTo>
                  <a:pt x="205683" y="295776"/>
                </a:lnTo>
                <a:lnTo>
                  <a:pt x="213595" y="283336"/>
                </a:lnTo>
                <a:lnTo>
                  <a:pt x="223485" y="272970"/>
                </a:lnTo>
                <a:lnTo>
                  <a:pt x="233376" y="262604"/>
                </a:lnTo>
                <a:lnTo>
                  <a:pt x="239310" y="248092"/>
                </a:lnTo>
                <a:lnTo>
                  <a:pt x="247222" y="248092"/>
                </a:lnTo>
                <a:lnTo>
                  <a:pt x="255135" y="256385"/>
                </a:lnTo>
                <a:lnTo>
                  <a:pt x="257113" y="262604"/>
                </a:lnTo>
                <a:lnTo>
                  <a:pt x="267003" y="268824"/>
                </a:lnTo>
                <a:lnTo>
                  <a:pt x="282828" y="264678"/>
                </a:lnTo>
                <a:lnTo>
                  <a:pt x="280850" y="252239"/>
                </a:lnTo>
                <a:lnTo>
                  <a:pt x="274916" y="241873"/>
                </a:lnTo>
                <a:lnTo>
                  <a:pt x="270959" y="231507"/>
                </a:lnTo>
                <a:lnTo>
                  <a:pt x="280850" y="225287"/>
                </a:lnTo>
                <a:lnTo>
                  <a:pt x="288762" y="214921"/>
                </a:lnTo>
                <a:close/>
                <a:moveTo>
                  <a:pt x="171840" y="0"/>
                </a:moveTo>
                <a:lnTo>
                  <a:pt x="175768" y="0"/>
                </a:lnTo>
                <a:lnTo>
                  <a:pt x="173804" y="8261"/>
                </a:lnTo>
                <a:lnTo>
                  <a:pt x="162021" y="20654"/>
                </a:lnTo>
                <a:lnTo>
                  <a:pt x="165949" y="30981"/>
                </a:lnTo>
                <a:lnTo>
                  <a:pt x="171840" y="41308"/>
                </a:lnTo>
                <a:lnTo>
                  <a:pt x="171840" y="68158"/>
                </a:lnTo>
                <a:lnTo>
                  <a:pt x="165949" y="76419"/>
                </a:lnTo>
                <a:lnTo>
                  <a:pt x="163985" y="86746"/>
                </a:lnTo>
                <a:lnTo>
                  <a:pt x="160057" y="95008"/>
                </a:lnTo>
                <a:lnTo>
                  <a:pt x="152202" y="101204"/>
                </a:lnTo>
                <a:lnTo>
                  <a:pt x="144346" y="97073"/>
                </a:lnTo>
                <a:lnTo>
                  <a:pt x="152202" y="107400"/>
                </a:lnTo>
                <a:lnTo>
                  <a:pt x="154165" y="115662"/>
                </a:lnTo>
                <a:lnTo>
                  <a:pt x="156129" y="128054"/>
                </a:lnTo>
                <a:lnTo>
                  <a:pt x="156129" y="140446"/>
                </a:lnTo>
                <a:lnTo>
                  <a:pt x="146310" y="142512"/>
                </a:lnTo>
                <a:lnTo>
                  <a:pt x="160057" y="142512"/>
                </a:lnTo>
                <a:lnTo>
                  <a:pt x="160057" y="150773"/>
                </a:lnTo>
                <a:lnTo>
                  <a:pt x="152202" y="156970"/>
                </a:lnTo>
                <a:lnTo>
                  <a:pt x="154165" y="161100"/>
                </a:lnTo>
                <a:lnTo>
                  <a:pt x="160057" y="154904"/>
                </a:lnTo>
                <a:lnTo>
                  <a:pt x="165949" y="163166"/>
                </a:lnTo>
                <a:lnTo>
                  <a:pt x="173804" y="163166"/>
                </a:lnTo>
                <a:lnTo>
                  <a:pt x="189515" y="161100"/>
                </a:lnTo>
                <a:lnTo>
                  <a:pt x="193443" y="163166"/>
                </a:lnTo>
                <a:lnTo>
                  <a:pt x="199335" y="165231"/>
                </a:lnTo>
                <a:lnTo>
                  <a:pt x="203263" y="181754"/>
                </a:lnTo>
                <a:lnTo>
                  <a:pt x="201299" y="187950"/>
                </a:lnTo>
                <a:lnTo>
                  <a:pt x="191479" y="198277"/>
                </a:lnTo>
                <a:lnTo>
                  <a:pt x="187552" y="206539"/>
                </a:lnTo>
                <a:lnTo>
                  <a:pt x="183624" y="210670"/>
                </a:lnTo>
                <a:lnTo>
                  <a:pt x="173804" y="218931"/>
                </a:lnTo>
                <a:lnTo>
                  <a:pt x="173804" y="208604"/>
                </a:lnTo>
                <a:lnTo>
                  <a:pt x="167913" y="206539"/>
                </a:lnTo>
                <a:lnTo>
                  <a:pt x="165949" y="212735"/>
                </a:lnTo>
                <a:lnTo>
                  <a:pt x="158093" y="208604"/>
                </a:lnTo>
                <a:lnTo>
                  <a:pt x="152202" y="206539"/>
                </a:lnTo>
                <a:lnTo>
                  <a:pt x="152202" y="218931"/>
                </a:lnTo>
                <a:lnTo>
                  <a:pt x="154165" y="233389"/>
                </a:lnTo>
                <a:lnTo>
                  <a:pt x="152202" y="243716"/>
                </a:lnTo>
                <a:lnTo>
                  <a:pt x="152202" y="251978"/>
                </a:lnTo>
                <a:lnTo>
                  <a:pt x="144346" y="251978"/>
                </a:lnTo>
                <a:lnTo>
                  <a:pt x="138454" y="247847"/>
                </a:lnTo>
                <a:lnTo>
                  <a:pt x="134526" y="251978"/>
                </a:lnTo>
                <a:lnTo>
                  <a:pt x="138454" y="260239"/>
                </a:lnTo>
                <a:lnTo>
                  <a:pt x="138454" y="272631"/>
                </a:lnTo>
                <a:lnTo>
                  <a:pt x="128635" y="276762"/>
                </a:lnTo>
                <a:lnTo>
                  <a:pt x="122743" y="280893"/>
                </a:lnTo>
                <a:lnTo>
                  <a:pt x="122743" y="287089"/>
                </a:lnTo>
                <a:lnTo>
                  <a:pt x="124707" y="293285"/>
                </a:lnTo>
                <a:lnTo>
                  <a:pt x="118815" y="297416"/>
                </a:lnTo>
                <a:lnTo>
                  <a:pt x="108996" y="295351"/>
                </a:lnTo>
                <a:lnTo>
                  <a:pt x="107032" y="305678"/>
                </a:lnTo>
                <a:lnTo>
                  <a:pt x="107032" y="318070"/>
                </a:lnTo>
                <a:lnTo>
                  <a:pt x="110960" y="326332"/>
                </a:lnTo>
                <a:lnTo>
                  <a:pt x="110960" y="336659"/>
                </a:lnTo>
                <a:lnTo>
                  <a:pt x="107032" y="342855"/>
                </a:lnTo>
                <a:lnTo>
                  <a:pt x="99176" y="344920"/>
                </a:lnTo>
                <a:lnTo>
                  <a:pt x="103104" y="359378"/>
                </a:lnTo>
                <a:lnTo>
                  <a:pt x="108996" y="361444"/>
                </a:lnTo>
                <a:lnTo>
                  <a:pt x="116851" y="357313"/>
                </a:lnTo>
                <a:lnTo>
                  <a:pt x="126671" y="359378"/>
                </a:lnTo>
                <a:lnTo>
                  <a:pt x="132563" y="365574"/>
                </a:lnTo>
                <a:lnTo>
                  <a:pt x="140418" y="377967"/>
                </a:lnTo>
                <a:lnTo>
                  <a:pt x="140418" y="384163"/>
                </a:lnTo>
                <a:lnTo>
                  <a:pt x="134526" y="396555"/>
                </a:lnTo>
                <a:lnTo>
                  <a:pt x="128635" y="392424"/>
                </a:lnTo>
                <a:lnTo>
                  <a:pt x="114888" y="390359"/>
                </a:lnTo>
                <a:lnTo>
                  <a:pt x="103104" y="377967"/>
                </a:lnTo>
                <a:lnTo>
                  <a:pt x="95249" y="392424"/>
                </a:lnTo>
                <a:lnTo>
                  <a:pt x="80519" y="392424"/>
                </a:lnTo>
                <a:lnTo>
                  <a:pt x="70700" y="382097"/>
                </a:lnTo>
                <a:lnTo>
                  <a:pt x="56953" y="377967"/>
                </a:lnTo>
                <a:lnTo>
                  <a:pt x="35350" y="375901"/>
                </a:lnTo>
                <a:lnTo>
                  <a:pt x="29458" y="371770"/>
                </a:lnTo>
                <a:lnTo>
                  <a:pt x="21603" y="361444"/>
                </a:lnTo>
                <a:lnTo>
                  <a:pt x="27494" y="353182"/>
                </a:lnTo>
                <a:lnTo>
                  <a:pt x="37314" y="340790"/>
                </a:lnTo>
                <a:lnTo>
                  <a:pt x="37314" y="324266"/>
                </a:lnTo>
                <a:lnTo>
                  <a:pt x="37314" y="311874"/>
                </a:lnTo>
                <a:lnTo>
                  <a:pt x="35350" y="305678"/>
                </a:lnTo>
                <a:lnTo>
                  <a:pt x="25530" y="307743"/>
                </a:lnTo>
                <a:lnTo>
                  <a:pt x="15711" y="301547"/>
                </a:lnTo>
                <a:lnTo>
                  <a:pt x="7855" y="297416"/>
                </a:lnTo>
                <a:lnTo>
                  <a:pt x="0" y="287089"/>
                </a:lnTo>
                <a:lnTo>
                  <a:pt x="0" y="272631"/>
                </a:lnTo>
                <a:lnTo>
                  <a:pt x="5891" y="251978"/>
                </a:lnTo>
                <a:lnTo>
                  <a:pt x="13747" y="249912"/>
                </a:lnTo>
                <a:lnTo>
                  <a:pt x="17675" y="245781"/>
                </a:lnTo>
                <a:lnTo>
                  <a:pt x="21603" y="239585"/>
                </a:lnTo>
                <a:lnTo>
                  <a:pt x="17675" y="231324"/>
                </a:lnTo>
                <a:lnTo>
                  <a:pt x="9819" y="220997"/>
                </a:lnTo>
                <a:lnTo>
                  <a:pt x="0" y="225127"/>
                </a:lnTo>
                <a:lnTo>
                  <a:pt x="0" y="194147"/>
                </a:lnTo>
                <a:lnTo>
                  <a:pt x="0" y="165231"/>
                </a:lnTo>
                <a:lnTo>
                  <a:pt x="1964" y="154904"/>
                </a:lnTo>
                <a:lnTo>
                  <a:pt x="5891" y="140446"/>
                </a:lnTo>
                <a:lnTo>
                  <a:pt x="9819" y="146643"/>
                </a:lnTo>
                <a:lnTo>
                  <a:pt x="17675" y="154904"/>
                </a:lnTo>
                <a:lnTo>
                  <a:pt x="29458" y="154904"/>
                </a:lnTo>
                <a:lnTo>
                  <a:pt x="33386" y="163166"/>
                </a:lnTo>
                <a:lnTo>
                  <a:pt x="45169" y="167297"/>
                </a:lnTo>
                <a:lnTo>
                  <a:pt x="47133" y="159035"/>
                </a:lnTo>
                <a:lnTo>
                  <a:pt x="49097" y="146643"/>
                </a:lnTo>
                <a:lnTo>
                  <a:pt x="54989" y="138381"/>
                </a:lnTo>
                <a:lnTo>
                  <a:pt x="54989" y="130119"/>
                </a:lnTo>
                <a:lnTo>
                  <a:pt x="66772" y="130119"/>
                </a:lnTo>
                <a:lnTo>
                  <a:pt x="74628" y="136316"/>
                </a:lnTo>
                <a:lnTo>
                  <a:pt x="72664" y="144577"/>
                </a:lnTo>
                <a:lnTo>
                  <a:pt x="82483" y="154904"/>
                </a:lnTo>
                <a:lnTo>
                  <a:pt x="89357" y="144577"/>
                </a:lnTo>
                <a:lnTo>
                  <a:pt x="82483" y="130119"/>
                </a:lnTo>
                <a:lnTo>
                  <a:pt x="80519" y="113596"/>
                </a:lnTo>
                <a:lnTo>
                  <a:pt x="80519" y="101204"/>
                </a:lnTo>
                <a:lnTo>
                  <a:pt x="80519" y="97073"/>
                </a:lnTo>
                <a:lnTo>
                  <a:pt x="62844" y="97073"/>
                </a:lnTo>
                <a:lnTo>
                  <a:pt x="53025" y="103269"/>
                </a:lnTo>
                <a:lnTo>
                  <a:pt x="41242" y="105335"/>
                </a:lnTo>
                <a:lnTo>
                  <a:pt x="37314" y="115662"/>
                </a:lnTo>
                <a:lnTo>
                  <a:pt x="37314" y="123923"/>
                </a:lnTo>
                <a:lnTo>
                  <a:pt x="29458" y="123923"/>
                </a:lnTo>
                <a:lnTo>
                  <a:pt x="29458" y="134250"/>
                </a:lnTo>
                <a:lnTo>
                  <a:pt x="29333" y="134776"/>
                </a:lnTo>
                <a:lnTo>
                  <a:pt x="37105" y="128596"/>
                </a:lnTo>
                <a:lnTo>
                  <a:pt x="41138" y="120044"/>
                </a:lnTo>
                <a:lnTo>
                  <a:pt x="43155" y="111492"/>
                </a:lnTo>
                <a:lnTo>
                  <a:pt x="53237" y="111492"/>
                </a:lnTo>
                <a:lnTo>
                  <a:pt x="53237" y="124320"/>
                </a:lnTo>
                <a:lnTo>
                  <a:pt x="49204" y="132872"/>
                </a:lnTo>
                <a:lnTo>
                  <a:pt x="39122" y="145699"/>
                </a:lnTo>
                <a:lnTo>
                  <a:pt x="29230" y="135211"/>
                </a:lnTo>
                <a:lnTo>
                  <a:pt x="27494" y="142512"/>
                </a:lnTo>
                <a:lnTo>
                  <a:pt x="19639" y="140446"/>
                </a:lnTo>
                <a:lnTo>
                  <a:pt x="11783" y="128054"/>
                </a:lnTo>
                <a:lnTo>
                  <a:pt x="17675" y="109466"/>
                </a:lnTo>
                <a:lnTo>
                  <a:pt x="29458" y="92942"/>
                </a:lnTo>
                <a:lnTo>
                  <a:pt x="39278" y="86746"/>
                </a:lnTo>
                <a:lnTo>
                  <a:pt x="60880" y="82615"/>
                </a:lnTo>
                <a:lnTo>
                  <a:pt x="66772" y="78485"/>
                </a:lnTo>
                <a:lnTo>
                  <a:pt x="91321" y="80550"/>
                </a:lnTo>
                <a:lnTo>
                  <a:pt x="107032" y="61962"/>
                </a:lnTo>
                <a:lnTo>
                  <a:pt x="120779" y="39242"/>
                </a:lnTo>
                <a:lnTo>
                  <a:pt x="130599" y="20654"/>
                </a:lnTo>
                <a:lnTo>
                  <a:pt x="144346" y="20654"/>
                </a:lnTo>
                <a:lnTo>
                  <a:pt x="156129" y="14458"/>
                </a:lnTo>
                <a:lnTo>
                  <a:pt x="163985" y="6196"/>
                </a:lnTo>
                <a:close/>
              </a:path>
            </a:pathLst>
          </a:custGeom>
          <a:solidFill>
            <a:schemeClr val="accent4"/>
          </a:solidFill>
          <a:ln w="9525" cap="flat" cmpd="sng">
            <a:solidFill>
              <a:srgbClr val="FFFFFF"/>
            </a:solidFill>
            <a:prstDash val="solid"/>
            <a:round/>
            <a:headEnd type="none" w="sm" len="sm"/>
            <a:tailEnd type="none" w="sm" len="sm"/>
          </a:ln>
        </p:spPr>
        <p:txBody>
          <a:bodyPr spcFirstLastPara="1" wrap="square" lIns="0" tIns="0" rIns="0" bIns="45700" anchor="t"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5" name="Google Shape;573;p67">
            <a:extLst>
              <a:ext uri="{FF2B5EF4-FFF2-40B4-BE49-F238E27FC236}">
                <a16:creationId xmlns:a16="http://schemas.microsoft.com/office/drawing/2014/main" id="{788543AB-F894-2BD5-7CED-5EB1562BD5F7}"/>
              </a:ext>
            </a:extLst>
          </p:cNvPr>
          <p:cNvSpPr/>
          <p:nvPr/>
        </p:nvSpPr>
        <p:spPr>
          <a:xfrm>
            <a:off x="8609694" y="1240876"/>
            <a:ext cx="1743070" cy="4519525"/>
          </a:xfrm>
          <a:custGeom>
            <a:avLst/>
            <a:gdLst/>
            <a:ahLst/>
            <a:cxnLst/>
            <a:rect l="l" t="t" r="r" b="b"/>
            <a:pathLst>
              <a:path w="689642" h="1902958" extrusionOk="0">
                <a:moveTo>
                  <a:pt x="414555" y="1611559"/>
                </a:moveTo>
                <a:lnTo>
                  <a:pt x="422255" y="1615681"/>
                </a:lnTo>
                <a:lnTo>
                  <a:pt x="418405" y="1636290"/>
                </a:lnTo>
                <a:lnTo>
                  <a:pt x="414555" y="1652777"/>
                </a:lnTo>
                <a:lnTo>
                  <a:pt x="406856" y="1677508"/>
                </a:lnTo>
                <a:lnTo>
                  <a:pt x="401082" y="1700178"/>
                </a:lnTo>
                <a:lnTo>
                  <a:pt x="395307" y="1735214"/>
                </a:lnTo>
                <a:lnTo>
                  <a:pt x="391458" y="1753762"/>
                </a:lnTo>
                <a:lnTo>
                  <a:pt x="383758" y="1766127"/>
                </a:lnTo>
                <a:lnTo>
                  <a:pt x="379909" y="1743457"/>
                </a:lnTo>
                <a:lnTo>
                  <a:pt x="379909" y="1718726"/>
                </a:lnTo>
                <a:lnTo>
                  <a:pt x="391458" y="1689874"/>
                </a:lnTo>
                <a:lnTo>
                  <a:pt x="399157" y="1667204"/>
                </a:lnTo>
                <a:lnTo>
                  <a:pt x="410706" y="1646595"/>
                </a:lnTo>
                <a:lnTo>
                  <a:pt x="410706" y="1623925"/>
                </a:lnTo>
                <a:close/>
                <a:moveTo>
                  <a:pt x="547332" y="1519072"/>
                </a:moveTo>
                <a:lnTo>
                  <a:pt x="549298" y="1527270"/>
                </a:lnTo>
                <a:lnTo>
                  <a:pt x="541434" y="1541616"/>
                </a:lnTo>
                <a:lnTo>
                  <a:pt x="529637" y="1549814"/>
                </a:lnTo>
                <a:lnTo>
                  <a:pt x="529637" y="1574408"/>
                </a:lnTo>
                <a:lnTo>
                  <a:pt x="531603" y="1584655"/>
                </a:lnTo>
                <a:lnTo>
                  <a:pt x="539468" y="1588754"/>
                </a:lnTo>
                <a:lnTo>
                  <a:pt x="537501" y="1596952"/>
                </a:lnTo>
                <a:lnTo>
                  <a:pt x="529637" y="1603100"/>
                </a:lnTo>
                <a:lnTo>
                  <a:pt x="527671" y="1615397"/>
                </a:lnTo>
                <a:lnTo>
                  <a:pt x="517840" y="1621546"/>
                </a:lnTo>
                <a:lnTo>
                  <a:pt x="511942" y="1635892"/>
                </a:lnTo>
                <a:lnTo>
                  <a:pt x="509976" y="1648189"/>
                </a:lnTo>
                <a:lnTo>
                  <a:pt x="509976" y="1652288"/>
                </a:lnTo>
                <a:lnTo>
                  <a:pt x="508010" y="1656387"/>
                </a:lnTo>
                <a:lnTo>
                  <a:pt x="504077" y="1658436"/>
                </a:lnTo>
                <a:lnTo>
                  <a:pt x="502111" y="1658436"/>
                </a:lnTo>
                <a:lnTo>
                  <a:pt x="500145" y="1656387"/>
                </a:lnTo>
                <a:lnTo>
                  <a:pt x="500145" y="1648189"/>
                </a:lnTo>
                <a:lnTo>
                  <a:pt x="498179" y="1639991"/>
                </a:lnTo>
                <a:lnTo>
                  <a:pt x="490314" y="1623595"/>
                </a:lnTo>
                <a:lnTo>
                  <a:pt x="490314" y="1611298"/>
                </a:lnTo>
                <a:lnTo>
                  <a:pt x="492281" y="1601051"/>
                </a:lnTo>
                <a:lnTo>
                  <a:pt x="486382" y="1588754"/>
                </a:lnTo>
                <a:lnTo>
                  <a:pt x="486382" y="1572358"/>
                </a:lnTo>
                <a:lnTo>
                  <a:pt x="498179" y="1558012"/>
                </a:lnTo>
                <a:lnTo>
                  <a:pt x="506043" y="1535468"/>
                </a:lnTo>
                <a:lnTo>
                  <a:pt x="521772" y="1521122"/>
                </a:lnTo>
                <a:lnTo>
                  <a:pt x="527671" y="1529319"/>
                </a:lnTo>
                <a:lnTo>
                  <a:pt x="537501" y="1521122"/>
                </a:lnTo>
                <a:close/>
                <a:moveTo>
                  <a:pt x="440659" y="0"/>
                </a:moveTo>
                <a:lnTo>
                  <a:pt x="452516" y="14463"/>
                </a:lnTo>
                <a:lnTo>
                  <a:pt x="454492" y="18596"/>
                </a:lnTo>
                <a:lnTo>
                  <a:pt x="492037" y="47522"/>
                </a:lnTo>
                <a:lnTo>
                  <a:pt x="507846" y="53721"/>
                </a:lnTo>
                <a:lnTo>
                  <a:pt x="515750" y="70250"/>
                </a:lnTo>
                <a:lnTo>
                  <a:pt x="541438" y="70250"/>
                </a:lnTo>
                <a:lnTo>
                  <a:pt x="569103" y="80581"/>
                </a:lnTo>
                <a:lnTo>
                  <a:pt x="580959" y="95045"/>
                </a:lnTo>
                <a:lnTo>
                  <a:pt x="582935" y="105375"/>
                </a:lnTo>
                <a:lnTo>
                  <a:pt x="592816" y="107442"/>
                </a:lnTo>
                <a:lnTo>
                  <a:pt x="610600" y="130170"/>
                </a:lnTo>
                <a:lnTo>
                  <a:pt x="604672" y="138434"/>
                </a:lnTo>
                <a:lnTo>
                  <a:pt x="610600" y="192155"/>
                </a:lnTo>
                <a:lnTo>
                  <a:pt x="628385" y="198354"/>
                </a:lnTo>
                <a:lnTo>
                  <a:pt x="630361" y="219016"/>
                </a:lnTo>
                <a:lnTo>
                  <a:pt x="622456" y="223148"/>
                </a:lnTo>
                <a:lnTo>
                  <a:pt x="622456" y="235545"/>
                </a:lnTo>
                <a:lnTo>
                  <a:pt x="654073" y="276869"/>
                </a:lnTo>
                <a:lnTo>
                  <a:pt x="654073" y="311994"/>
                </a:lnTo>
                <a:lnTo>
                  <a:pt x="648145" y="326457"/>
                </a:lnTo>
                <a:lnTo>
                  <a:pt x="650121" y="355384"/>
                </a:lnTo>
                <a:lnTo>
                  <a:pt x="667906" y="367781"/>
                </a:lnTo>
                <a:lnTo>
                  <a:pt x="679762" y="392575"/>
                </a:lnTo>
                <a:lnTo>
                  <a:pt x="689642" y="415303"/>
                </a:lnTo>
                <a:lnTo>
                  <a:pt x="683714" y="421502"/>
                </a:lnTo>
                <a:lnTo>
                  <a:pt x="671858" y="425634"/>
                </a:lnTo>
                <a:lnTo>
                  <a:pt x="658025" y="421502"/>
                </a:lnTo>
                <a:lnTo>
                  <a:pt x="646169" y="421502"/>
                </a:lnTo>
                <a:lnTo>
                  <a:pt x="642217" y="429767"/>
                </a:lnTo>
                <a:lnTo>
                  <a:pt x="638265" y="431833"/>
                </a:lnTo>
                <a:lnTo>
                  <a:pt x="632337" y="435965"/>
                </a:lnTo>
                <a:lnTo>
                  <a:pt x="616528" y="429767"/>
                </a:lnTo>
                <a:lnTo>
                  <a:pt x="612576" y="423568"/>
                </a:lnTo>
                <a:lnTo>
                  <a:pt x="610600" y="429767"/>
                </a:lnTo>
                <a:lnTo>
                  <a:pt x="596768" y="425634"/>
                </a:lnTo>
                <a:lnTo>
                  <a:pt x="592816" y="435965"/>
                </a:lnTo>
                <a:lnTo>
                  <a:pt x="594792" y="448362"/>
                </a:lnTo>
                <a:lnTo>
                  <a:pt x="600720" y="456627"/>
                </a:lnTo>
                <a:lnTo>
                  <a:pt x="598744" y="471090"/>
                </a:lnTo>
                <a:lnTo>
                  <a:pt x="586888" y="473157"/>
                </a:lnTo>
                <a:lnTo>
                  <a:pt x="577007" y="471090"/>
                </a:lnTo>
                <a:lnTo>
                  <a:pt x="578983" y="483488"/>
                </a:lnTo>
                <a:lnTo>
                  <a:pt x="565151" y="495885"/>
                </a:lnTo>
                <a:lnTo>
                  <a:pt x="557247" y="500017"/>
                </a:lnTo>
                <a:lnTo>
                  <a:pt x="567127" y="510348"/>
                </a:lnTo>
                <a:lnTo>
                  <a:pt x="565151" y="520679"/>
                </a:lnTo>
                <a:lnTo>
                  <a:pt x="563175" y="535142"/>
                </a:lnTo>
                <a:lnTo>
                  <a:pt x="559223" y="551672"/>
                </a:lnTo>
                <a:lnTo>
                  <a:pt x="549343" y="568201"/>
                </a:lnTo>
                <a:lnTo>
                  <a:pt x="555271" y="580598"/>
                </a:lnTo>
                <a:lnTo>
                  <a:pt x="555271" y="599194"/>
                </a:lnTo>
                <a:lnTo>
                  <a:pt x="561199" y="601260"/>
                </a:lnTo>
                <a:lnTo>
                  <a:pt x="571079" y="609525"/>
                </a:lnTo>
                <a:lnTo>
                  <a:pt x="580959" y="621922"/>
                </a:lnTo>
                <a:lnTo>
                  <a:pt x="578983" y="626054"/>
                </a:lnTo>
                <a:lnTo>
                  <a:pt x="577007" y="632253"/>
                </a:lnTo>
                <a:lnTo>
                  <a:pt x="573055" y="642584"/>
                </a:lnTo>
                <a:lnTo>
                  <a:pt x="569103" y="648782"/>
                </a:lnTo>
                <a:lnTo>
                  <a:pt x="553295" y="661180"/>
                </a:lnTo>
                <a:lnTo>
                  <a:pt x="553295" y="675643"/>
                </a:lnTo>
                <a:lnTo>
                  <a:pt x="547367" y="698371"/>
                </a:lnTo>
                <a:lnTo>
                  <a:pt x="547367" y="716967"/>
                </a:lnTo>
                <a:lnTo>
                  <a:pt x="535510" y="725231"/>
                </a:lnTo>
                <a:lnTo>
                  <a:pt x="523654" y="733496"/>
                </a:lnTo>
                <a:lnTo>
                  <a:pt x="519702" y="741761"/>
                </a:lnTo>
                <a:lnTo>
                  <a:pt x="503893" y="750026"/>
                </a:lnTo>
                <a:lnTo>
                  <a:pt x="494013" y="764489"/>
                </a:lnTo>
                <a:lnTo>
                  <a:pt x="492037" y="776886"/>
                </a:lnTo>
                <a:lnTo>
                  <a:pt x="480180" y="762423"/>
                </a:lnTo>
                <a:lnTo>
                  <a:pt x="480180" y="776886"/>
                </a:lnTo>
                <a:lnTo>
                  <a:pt x="468324" y="776886"/>
                </a:lnTo>
                <a:lnTo>
                  <a:pt x="464372" y="799614"/>
                </a:lnTo>
                <a:lnTo>
                  <a:pt x="462396" y="812011"/>
                </a:lnTo>
                <a:lnTo>
                  <a:pt x="444611" y="812011"/>
                </a:lnTo>
                <a:lnTo>
                  <a:pt x="436707" y="818210"/>
                </a:lnTo>
                <a:lnTo>
                  <a:pt x="422875" y="838872"/>
                </a:lnTo>
                <a:lnTo>
                  <a:pt x="428803" y="851269"/>
                </a:lnTo>
                <a:lnTo>
                  <a:pt x="424851" y="861600"/>
                </a:lnTo>
                <a:lnTo>
                  <a:pt x="411019" y="869864"/>
                </a:lnTo>
                <a:lnTo>
                  <a:pt x="403114" y="869864"/>
                </a:lnTo>
                <a:lnTo>
                  <a:pt x="399162" y="867798"/>
                </a:lnTo>
                <a:lnTo>
                  <a:pt x="393234" y="855401"/>
                </a:lnTo>
                <a:lnTo>
                  <a:pt x="391258" y="861600"/>
                </a:lnTo>
                <a:lnTo>
                  <a:pt x="397186" y="878129"/>
                </a:lnTo>
                <a:lnTo>
                  <a:pt x="401138" y="896725"/>
                </a:lnTo>
                <a:lnTo>
                  <a:pt x="401138" y="909122"/>
                </a:lnTo>
                <a:lnTo>
                  <a:pt x="393234" y="919453"/>
                </a:lnTo>
                <a:lnTo>
                  <a:pt x="381378" y="925652"/>
                </a:lnTo>
                <a:lnTo>
                  <a:pt x="375450" y="917387"/>
                </a:lnTo>
                <a:lnTo>
                  <a:pt x="371497" y="923585"/>
                </a:lnTo>
                <a:lnTo>
                  <a:pt x="371497" y="940115"/>
                </a:lnTo>
                <a:lnTo>
                  <a:pt x="377426" y="950446"/>
                </a:lnTo>
                <a:lnTo>
                  <a:pt x="387306" y="954578"/>
                </a:lnTo>
                <a:lnTo>
                  <a:pt x="387306" y="966975"/>
                </a:lnTo>
                <a:lnTo>
                  <a:pt x="379402" y="985571"/>
                </a:lnTo>
                <a:lnTo>
                  <a:pt x="373474" y="1006233"/>
                </a:lnTo>
                <a:lnTo>
                  <a:pt x="379402" y="1018630"/>
                </a:lnTo>
                <a:lnTo>
                  <a:pt x="387306" y="1022762"/>
                </a:lnTo>
                <a:lnTo>
                  <a:pt x="387306" y="1035159"/>
                </a:lnTo>
                <a:lnTo>
                  <a:pt x="377426" y="1031027"/>
                </a:lnTo>
                <a:lnTo>
                  <a:pt x="369521" y="1031027"/>
                </a:lnTo>
                <a:lnTo>
                  <a:pt x="369521" y="1043424"/>
                </a:lnTo>
                <a:lnTo>
                  <a:pt x="371497" y="1057887"/>
                </a:lnTo>
                <a:lnTo>
                  <a:pt x="367545" y="1072351"/>
                </a:lnTo>
                <a:lnTo>
                  <a:pt x="373474" y="1074417"/>
                </a:lnTo>
                <a:lnTo>
                  <a:pt x="377426" y="1082682"/>
                </a:lnTo>
                <a:lnTo>
                  <a:pt x="371497" y="1093013"/>
                </a:lnTo>
                <a:lnTo>
                  <a:pt x="375450" y="1111608"/>
                </a:lnTo>
                <a:lnTo>
                  <a:pt x="375450" y="1136403"/>
                </a:lnTo>
                <a:lnTo>
                  <a:pt x="385330" y="1148800"/>
                </a:lnTo>
                <a:lnTo>
                  <a:pt x="383354" y="1167395"/>
                </a:lnTo>
                <a:lnTo>
                  <a:pt x="401138" y="1171528"/>
                </a:lnTo>
                <a:lnTo>
                  <a:pt x="411019" y="1171528"/>
                </a:lnTo>
                <a:lnTo>
                  <a:pt x="414971" y="1183925"/>
                </a:lnTo>
                <a:lnTo>
                  <a:pt x="422875" y="1175660"/>
                </a:lnTo>
                <a:lnTo>
                  <a:pt x="432755" y="1173594"/>
                </a:lnTo>
                <a:lnTo>
                  <a:pt x="434731" y="1179792"/>
                </a:lnTo>
                <a:lnTo>
                  <a:pt x="438683" y="1188057"/>
                </a:lnTo>
                <a:lnTo>
                  <a:pt x="444611" y="1198388"/>
                </a:lnTo>
                <a:lnTo>
                  <a:pt x="450540" y="1202521"/>
                </a:lnTo>
                <a:lnTo>
                  <a:pt x="462396" y="1202521"/>
                </a:lnTo>
                <a:lnTo>
                  <a:pt x="472276" y="1200454"/>
                </a:lnTo>
                <a:lnTo>
                  <a:pt x="478204" y="1210785"/>
                </a:lnTo>
                <a:lnTo>
                  <a:pt x="468324" y="1219050"/>
                </a:lnTo>
                <a:lnTo>
                  <a:pt x="474252" y="1231447"/>
                </a:lnTo>
                <a:lnTo>
                  <a:pt x="484132" y="1231447"/>
                </a:lnTo>
                <a:lnTo>
                  <a:pt x="488085" y="1223182"/>
                </a:lnTo>
                <a:lnTo>
                  <a:pt x="494013" y="1235579"/>
                </a:lnTo>
                <a:lnTo>
                  <a:pt x="499941" y="1247977"/>
                </a:lnTo>
                <a:lnTo>
                  <a:pt x="505869" y="1264506"/>
                </a:lnTo>
                <a:lnTo>
                  <a:pt x="511798" y="1272771"/>
                </a:lnTo>
                <a:lnTo>
                  <a:pt x="507846" y="1281036"/>
                </a:lnTo>
                <a:lnTo>
                  <a:pt x="497965" y="1293433"/>
                </a:lnTo>
                <a:lnTo>
                  <a:pt x="492037" y="1309962"/>
                </a:lnTo>
                <a:lnTo>
                  <a:pt x="484132" y="1322359"/>
                </a:lnTo>
                <a:lnTo>
                  <a:pt x="480180" y="1336823"/>
                </a:lnTo>
                <a:lnTo>
                  <a:pt x="486108" y="1347154"/>
                </a:lnTo>
                <a:lnTo>
                  <a:pt x="482156" y="1357485"/>
                </a:lnTo>
                <a:lnTo>
                  <a:pt x="484132" y="1371948"/>
                </a:lnTo>
                <a:lnTo>
                  <a:pt x="472276" y="1374014"/>
                </a:lnTo>
                <a:lnTo>
                  <a:pt x="464372" y="1378146"/>
                </a:lnTo>
                <a:lnTo>
                  <a:pt x="460420" y="1390544"/>
                </a:lnTo>
                <a:lnTo>
                  <a:pt x="454492" y="1400874"/>
                </a:lnTo>
                <a:lnTo>
                  <a:pt x="450540" y="1409139"/>
                </a:lnTo>
                <a:lnTo>
                  <a:pt x="442635" y="1394676"/>
                </a:lnTo>
                <a:lnTo>
                  <a:pt x="440659" y="1380213"/>
                </a:lnTo>
                <a:lnTo>
                  <a:pt x="438683" y="1382279"/>
                </a:lnTo>
                <a:lnTo>
                  <a:pt x="436707" y="1388477"/>
                </a:lnTo>
                <a:lnTo>
                  <a:pt x="430779" y="1400874"/>
                </a:lnTo>
                <a:lnTo>
                  <a:pt x="426827" y="1411205"/>
                </a:lnTo>
                <a:lnTo>
                  <a:pt x="418923" y="1421536"/>
                </a:lnTo>
                <a:lnTo>
                  <a:pt x="405090" y="1427735"/>
                </a:lnTo>
                <a:lnTo>
                  <a:pt x="399162" y="1436000"/>
                </a:lnTo>
                <a:lnTo>
                  <a:pt x="395210" y="1444264"/>
                </a:lnTo>
                <a:lnTo>
                  <a:pt x="371497" y="1444264"/>
                </a:lnTo>
                <a:lnTo>
                  <a:pt x="355689" y="1444264"/>
                </a:lnTo>
                <a:lnTo>
                  <a:pt x="367545" y="1448397"/>
                </a:lnTo>
                <a:lnTo>
                  <a:pt x="383354" y="1454595"/>
                </a:lnTo>
                <a:lnTo>
                  <a:pt x="395210" y="1462860"/>
                </a:lnTo>
                <a:lnTo>
                  <a:pt x="395210" y="1466992"/>
                </a:lnTo>
                <a:lnTo>
                  <a:pt x="395210" y="1469059"/>
                </a:lnTo>
                <a:lnTo>
                  <a:pt x="393234" y="1469059"/>
                </a:lnTo>
                <a:lnTo>
                  <a:pt x="367545" y="1469059"/>
                </a:lnTo>
                <a:lnTo>
                  <a:pt x="379402" y="1477323"/>
                </a:lnTo>
                <a:lnTo>
                  <a:pt x="385330" y="1483522"/>
                </a:lnTo>
                <a:lnTo>
                  <a:pt x="389282" y="1497985"/>
                </a:lnTo>
                <a:lnTo>
                  <a:pt x="391258" y="1512449"/>
                </a:lnTo>
                <a:lnTo>
                  <a:pt x="387306" y="1518647"/>
                </a:lnTo>
                <a:lnTo>
                  <a:pt x="381378" y="1524846"/>
                </a:lnTo>
                <a:lnTo>
                  <a:pt x="385330" y="1526912"/>
                </a:lnTo>
                <a:lnTo>
                  <a:pt x="387306" y="1526912"/>
                </a:lnTo>
                <a:lnTo>
                  <a:pt x="389282" y="1528978"/>
                </a:lnTo>
                <a:lnTo>
                  <a:pt x="389282" y="1543442"/>
                </a:lnTo>
                <a:lnTo>
                  <a:pt x="375450" y="1543442"/>
                </a:lnTo>
                <a:lnTo>
                  <a:pt x="375450" y="1549640"/>
                </a:lnTo>
                <a:lnTo>
                  <a:pt x="381378" y="1555839"/>
                </a:lnTo>
                <a:lnTo>
                  <a:pt x="385330" y="1562037"/>
                </a:lnTo>
                <a:lnTo>
                  <a:pt x="385330" y="1572368"/>
                </a:lnTo>
                <a:lnTo>
                  <a:pt x="381378" y="1576501"/>
                </a:lnTo>
                <a:lnTo>
                  <a:pt x="381378" y="1584765"/>
                </a:lnTo>
                <a:lnTo>
                  <a:pt x="391258" y="1590964"/>
                </a:lnTo>
                <a:lnTo>
                  <a:pt x="389282" y="1599229"/>
                </a:lnTo>
                <a:lnTo>
                  <a:pt x="389282" y="1615758"/>
                </a:lnTo>
                <a:lnTo>
                  <a:pt x="377426" y="1621957"/>
                </a:lnTo>
                <a:lnTo>
                  <a:pt x="375450" y="1634354"/>
                </a:lnTo>
                <a:lnTo>
                  <a:pt x="375450" y="1638486"/>
                </a:lnTo>
                <a:lnTo>
                  <a:pt x="375450" y="1640552"/>
                </a:lnTo>
                <a:lnTo>
                  <a:pt x="379402" y="1644685"/>
                </a:lnTo>
                <a:lnTo>
                  <a:pt x="387306" y="1652950"/>
                </a:lnTo>
                <a:lnTo>
                  <a:pt x="379402" y="1663281"/>
                </a:lnTo>
                <a:lnTo>
                  <a:pt x="381378" y="1698406"/>
                </a:lnTo>
                <a:lnTo>
                  <a:pt x="373474" y="1714935"/>
                </a:lnTo>
                <a:lnTo>
                  <a:pt x="367545" y="1727332"/>
                </a:lnTo>
                <a:lnTo>
                  <a:pt x="359641" y="1750060"/>
                </a:lnTo>
                <a:lnTo>
                  <a:pt x="359641" y="1764524"/>
                </a:lnTo>
                <a:lnTo>
                  <a:pt x="351737" y="1778987"/>
                </a:lnTo>
                <a:lnTo>
                  <a:pt x="343833" y="1789318"/>
                </a:lnTo>
                <a:lnTo>
                  <a:pt x="335929" y="1778987"/>
                </a:lnTo>
                <a:lnTo>
                  <a:pt x="328024" y="1772788"/>
                </a:lnTo>
                <a:lnTo>
                  <a:pt x="320120" y="1781053"/>
                </a:lnTo>
                <a:lnTo>
                  <a:pt x="306288" y="1781053"/>
                </a:lnTo>
                <a:lnTo>
                  <a:pt x="290479" y="1781053"/>
                </a:lnTo>
                <a:lnTo>
                  <a:pt x="280599" y="1783119"/>
                </a:lnTo>
                <a:lnTo>
                  <a:pt x="268743" y="1787252"/>
                </a:lnTo>
                <a:lnTo>
                  <a:pt x="270719" y="1799649"/>
                </a:lnTo>
                <a:lnTo>
                  <a:pt x="266767" y="1807914"/>
                </a:lnTo>
                <a:lnTo>
                  <a:pt x="256886" y="1803781"/>
                </a:lnTo>
                <a:lnTo>
                  <a:pt x="250958" y="1805847"/>
                </a:lnTo>
                <a:lnTo>
                  <a:pt x="237126" y="1820311"/>
                </a:lnTo>
                <a:lnTo>
                  <a:pt x="233174" y="1826509"/>
                </a:lnTo>
                <a:lnTo>
                  <a:pt x="229222" y="1849237"/>
                </a:lnTo>
                <a:lnTo>
                  <a:pt x="241078" y="1853370"/>
                </a:lnTo>
                <a:lnTo>
                  <a:pt x="243054" y="1863701"/>
                </a:lnTo>
                <a:lnTo>
                  <a:pt x="243054" y="1876098"/>
                </a:lnTo>
                <a:lnTo>
                  <a:pt x="233174" y="1890561"/>
                </a:lnTo>
                <a:lnTo>
                  <a:pt x="221318" y="1894693"/>
                </a:lnTo>
                <a:lnTo>
                  <a:pt x="211437" y="1886429"/>
                </a:lnTo>
                <a:lnTo>
                  <a:pt x="201557" y="1888495"/>
                </a:lnTo>
                <a:lnTo>
                  <a:pt x="191677" y="1892627"/>
                </a:lnTo>
                <a:lnTo>
                  <a:pt x="177844" y="1902958"/>
                </a:lnTo>
                <a:lnTo>
                  <a:pt x="156108" y="1896760"/>
                </a:lnTo>
                <a:lnTo>
                  <a:pt x="138323" y="1898826"/>
                </a:lnTo>
                <a:lnTo>
                  <a:pt x="146228" y="1884363"/>
                </a:lnTo>
                <a:lnTo>
                  <a:pt x="138323" y="1878164"/>
                </a:lnTo>
                <a:lnTo>
                  <a:pt x="138323" y="1874032"/>
                </a:lnTo>
                <a:lnTo>
                  <a:pt x="140299" y="1869899"/>
                </a:lnTo>
                <a:lnTo>
                  <a:pt x="142275" y="1867833"/>
                </a:lnTo>
                <a:lnTo>
                  <a:pt x="152156" y="1861634"/>
                </a:lnTo>
                <a:lnTo>
                  <a:pt x="150180" y="1853370"/>
                </a:lnTo>
                <a:lnTo>
                  <a:pt x="138323" y="1847171"/>
                </a:lnTo>
                <a:lnTo>
                  <a:pt x="140299" y="1838906"/>
                </a:lnTo>
                <a:lnTo>
                  <a:pt x="130419" y="1820311"/>
                </a:lnTo>
                <a:lnTo>
                  <a:pt x="118563" y="1805847"/>
                </a:lnTo>
                <a:lnTo>
                  <a:pt x="110659" y="1791384"/>
                </a:lnTo>
                <a:lnTo>
                  <a:pt x="108683" y="1774855"/>
                </a:lnTo>
                <a:lnTo>
                  <a:pt x="116587" y="1781053"/>
                </a:lnTo>
                <a:lnTo>
                  <a:pt x="124491" y="1787252"/>
                </a:lnTo>
                <a:lnTo>
                  <a:pt x="132395" y="1778987"/>
                </a:lnTo>
                <a:lnTo>
                  <a:pt x="124491" y="1772788"/>
                </a:lnTo>
                <a:lnTo>
                  <a:pt x="112635" y="1762458"/>
                </a:lnTo>
                <a:lnTo>
                  <a:pt x="118563" y="1752127"/>
                </a:lnTo>
                <a:lnTo>
                  <a:pt x="130419" y="1752127"/>
                </a:lnTo>
                <a:lnTo>
                  <a:pt x="136347" y="1741796"/>
                </a:lnTo>
                <a:lnTo>
                  <a:pt x="132395" y="1721134"/>
                </a:lnTo>
                <a:lnTo>
                  <a:pt x="118563" y="1725266"/>
                </a:lnTo>
                <a:lnTo>
                  <a:pt x="106707" y="1700472"/>
                </a:lnTo>
                <a:lnTo>
                  <a:pt x="96826" y="1690141"/>
                </a:lnTo>
                <a:lnTo>
                  <a:pt x="79042" y="1652950"/>
                </a:lnTo>
                <a:lnTo>
                  <a:pt x="75090" y="1634354"/>
                </a:lnTo>
                <a:lnTo>
                  <a:pt x="63233" y="1632288"/>
                </a:lnTo>
                <a:lnTo>
                  <a:pt x="63233" y="1607493"/>
                </a:lnTo>
                <a:lnTo>
                  <a:pt x="57305" y="1595096"/>
                </a:lnTo>
                <a:lnTo>
                  <a:pt x="63233" y="1582699"/>
                </a:lnTo>
                <a:lnTo>
                  <a:pt x="57305" y="1576501"/>
                </a:lnTo>
                <a:lnTo>
                  <a:pt x="51377" y="1588898"/>
                </a:lnTo>
                <a:lnTo>
                  <a:pt x="45449" y="1586832"/>
                </a:lnTo>
                <a:lnTo>
                  <a:pt x="41497" y="1586832"/>
                </a:lnTo>
                <a:lnTo>
                  <a:pt x="39521" y="1582699"/>
                </a:lnTo>
                <a:lnTo>
                  <a:pt x="47425" y="1570302"/>
                </a:lnTo>
                <a:lnTo>
                  <a:pt x="47425" y="1557905"/>
                </a:lnTo>
                <a:lnTo>
                  <a:pt x="47425" y="1547574"/>
                </a:lnTo>
                <a:lnTo>
                  <a:pt x="39521" y="1541376"/>
                </a:lnTo>
                <a:lnTo>
                  <a:pt x="47425" y="1533111"/>
                </a:lnTo>
                <a:lnTo>
                  <a:pt x="51377" y="1531045"/>
                </a:lnTo>
                <a:lnTo>
                  <a:pt x="53353" y="1524846"/>
                </a:lnTo>
                <a:lnTo>
                  <a:pt x="51377" y="1512449"/>
                </a:lnTo>
                <a:lnTo>
                  <a:pt x="37545" y="1512449"/>
                </a:lnTo>
                <a:lnTo>
                  <a:pt x="31617" y="1526912"/>
                </a:lnTo>
                <a:lnTo>
                  <a:pt x="19760" y="1531045"/>
                </a:lnTo>
                <a:lnTo>
                  <a:pt x="25688" y="1512449"/>
                </a:lnTo>
                <a:lnTo>
                  <a:pt x="23712" y="1502118"/>
                </a:lnTo>
                <a:lnTo>
                  <a:pt x="11856" y="1500051"/>
                </a:lnTo>
                <a:lnTo>
                  <a:pt x="11856" y="1471125"/>
                </a:lnTo>
                <a:lnTo>
                  <a:pt x="9880" y="1446331"/>
                </a:lnTo>
                <a:lnTo>
                  <a:pt x="7904" y="1429801"/>
                </a:lnTo>
                <a:lnTo>
                  <a:pt x="0" y="1417404"/>
                </a:lnTo>
                <a:lnTo>
                  <a:pt x="3952" y="1409139"/>
                </a:lnTo>
                <a:lnTo>
                  <a:pt x="7904" y="1405007"/>
                </a:lnTo>
                <a:lnTo>
                  <a:pt x="13832" y="1398808"/>
                </a:lnTo>
                <a:lnTo>
                  <a:pt x="17784" y="1402941"/>
                </a:lnTo>
                <a:lnTo>
                  <a:pt x="19760" y="1407073"/>
                </a:lnTo>
                <a:lnTo>
                  <a:pt x="21736" y="1421536"/>
                </a:lnTo>
                <a:lnTo>
                  <a:pt x="29641" y="1431867"/>
                </a:lnTo>
                <a:lnTo>
                  <a:pt x="37545" y="1425669"/>
                </a:lnTo>
                <a:lnTo>
                  <a:pt x="43473" y="1407073"/>
                </a:lnTo>
                <a:lnTo>
                  <a:pt x="45449" y="1390544"/>
                </a:lnTo>
                <a:lnTo>
                  <a:pt x="45449" y="1363683"/>
                </a:lnTo>
                <a:lnTo>
                  <a:pt x="39521" y="1351286"/>
                </a:lnTo>
                <a:lnTo>
                  <a:pt x="37545" y="1330624"/>
                </a:lnTo>
                <a:lnTo>
                  <a:pt x="47425" y="1326492"/>
                </a:lnTo>
                <a:lnTo>
                  <a:pt x="49401" y="1305830"/>
                </a:lnTo>
                <a:lnTo>
                  <a:pt x="45449" y="1299631"/>
                </a:lnTo>
                <a:lnTo>
                  <a:pt x="51377" y="1293433"/>
                </a:lnTo>
                <a:lnTo>
                  <a:pt x="67186" y="1293433"/>
                </a:lnTo>
                <a:lnTo>
                  <a:pt x="84970" y="1272771"/>
                </a:lnTo>
                <a:lnTo>
                  <a:pt x="86946" y="1235579"/>
                </a:lnTo>
                <a:lnTo>
                  <a:pt x="92874" y="1212851"/>
                </a:lnTo>
                <a:lnTo>
                  <a:pt x="84970" y="1196322"/>
                </a:lnTo>
                <a:lnTo>
                  <a:pt x="77066" y="1171528"/>
                </a:lnTo>
                <a:lnTo>
                  <a:pt x="71138" y="1154998"/>
                </a:lnTo>
                <a:lnTo>
                  <a:pt x="75090" y="1140535"/>
                </a:lnTo>
                <a:lnTo>
                  <a:pt x="94850" y="1136403"/>
                </a:lnTo>
                <a:lnTo>
                  <a:pt x="102754" y="1121939"/>
                </a:lnTo>
                <a:lnTo>
                  <a:pt x="106707" y="1101277"/>
                </a:lnTo>
                <a:lnTo>
                  <a:pt x="102754" y="1088880"/>
                </a:lnTo>
                <a:lnTo>
                  <a:pt x="84970" y="1070285"/>
                </a:lnTo>
                <a:lnTo>
                  <a:pt x="77066" y="1066152"/>
                </a:lnTo>
                <a:lnTo>
                  <a:pt x="61257" y="1049623"/>
                </a:lnTo>
                <a:lnTo>
                  <a:pt x="59281" y="1014498"/>
                </a:lnTo>
                <a:lnTo>
                  <a:pt x="69162" y="973174"/>
                </a:lnTo>
                <a:lnTo>
                  <a:pt x="53353" y="940115"/>
                </a:lnTo>
                <a:lnTo>
                  <a:pt x="53353" y="917387"/>
                </a:lnTo>
                <a:lnTo>
                  <a:pt x="55329" y="900857"/>
                </a:lnTo>
                <a:lnTo>
                  <a:pt x="49401" y="890526"/>
                </a:lnTo>
                <a:lnTo>
                  <a:pt x="57305" y="880195"/>
                </a:lnTo>
                <a:lnTo>
                  <a:pt x="57305" y="865732"/>
                </a:lnTo>
                <a:lnTo>
                  <a:pt x="49401" y="847136"/>
                </a:lnTo>
                <a:lnTo>
                  <a:pt x="45449" y="836805"/>
                </a:lnTo>
                <a:lnTo>
                  <a:pt x="47425" y="826475"/>
                </a:lnTo>
                <a:lnTo>
                  <a:pt x="55329" y="807879"/>
                </a:lnTo>
                <a:lnTo>
                  <a:pt x="53353" y="791349"/>
                </a:lnTo>
                <a:lnTo>
                  <a:pt x="59281" y="783085"/>
                </a:lnTo>
                <a:lnTo>
                  <a:pt x="69162" y="762423"/>
                </a:lnTo>
                <a:lnTo>
                  <a:pt x="77066" y="745893"/>
                </a:lnTo>
                <a:lnTo>
                  <a:pt x="88922" y="731430"/>
                </a:lnTo>
                <a:lnTo>
                  <a:pt x="104730" y="723165"/>
                </a:lnTo>
                <a:lnTo>
                  <a:pt x="126467" y="723165"/>
                </a:lnTo>
                <a:lnTo>
                  <a:pt x="154132" y="729364"/>
                </a:lnTo>
                <a:lnTo>
                  <a:pt x="160060" y="716967"/>
                </a:lnTo>
                <a:lnTo>
                  <a:pt x="164012" y="708702"/>
                </a:lnTo>
                <a:lnTo>
                  <a:pt x="160060" y="688040"/>
                </a:lnTo>
                <a:lnTo>
                  <a:pt x="160060" y="667378"/>
                </a:lnTo>
                <a:lnTo>
                  <a:pt x="148204" y="663246"/>
                </a:lnTo>
                <a:lnTo>
                  <a:pt x="134371" y="657047"/>
                </a:lnTo>
                <a:lnTo>
                  <a:pt x="134371" y="646716"/>
                </a:lnTo>
                <a:lnTo>
                  <a:pt x="140299" y="628121"/>
                </a:lnTo>
                <a:lnTo>
                  <a:pt x="148204" y="617790"/>
                </a:lnTo>
                <a:lnTo>
                  <a:pt x="158084" y="595062"/>
                </a:lnTo>
                <a:lnTo>
                  <a:pt x="165988" y="578532"/>
                </a:lnTo>
                <a:lnTo>
                  <a:pt x="171916" y="547539"/>
                </a:lnTo>
                <a:lnTo>
                  <a:pt x="175868" y="500017"/>
                </a:lnTo>
                <a:lnTo>
                  <a:pt x="177844" y="471090"/>
                </a:lnTo>
                <a:lnTo>
                  <a:pt x="171916" y="456627"/>
                </a:lnTo>
                <a:lnTo>
                  <a:pt x="173892" y="438031"/>
                </a:lnTo>
                <a:lnTo>
                  <a:pt x="195629" y="433899"/>
                </a:lnTo>
                <a:lnTo>
                  <a:pt x="217365" y="415303"/>
                </a:lnTo>
                <a:lnTo>
                  <a:pt x="217365" y="394642"/>
                </a:lnTo>
                <a:lnTo>
                  <a:pt x="211437" y="384311"/>
                </a:lnTo>
                <a:lnTo>
                  <a:pt x="223294" y="367781"/>
                </a:lnTo>
                <a:lnTo>
                  <a:pt x="237126" y="340921"/>
                </a:lnTo>
                <a:lnTo>
                  <a:pt x="239102" y="326457"/>
                </a:lnTo>
                <a:lnTo>
                  <a:pt x="256886" y="309928"/>
                </a:lnTo>
                <a:lnTo>
                  <a:pt x="258863" y="283067"/>
                </a:lnTo>
                <a:lnTo>
                  <a:pt x="248982" y="268604"/>
                </a:lnTo>
                <a:lnTo>
                  <a:pt x="239102" y="250008"/>
                </a:lnTo>
                <a:lnTo>
                  <a:pt x="258863" y="227280"/>
                </a:lnTo>
                <a:lnTo>
                  <a:pt x="262815" y="200420"/>
                </a:lnTo>
                <a:lnTo>
                  <a:pt x="266767" y="181824"/>
                </a:lnTo>
                <a:lnTo>
                  <a:pt x="288503" y="157030"/>
                </a:lnTo>
                <a:lnTo>
                  <a:pt x="304312" y="154964"/>
                </a:lnTo>
                <a:lnTo>
                  <a:pt x="312216" y="165295"/>
                </a:lnTo>
                <a:lnTo>
                  <a:pt x="324072" y="163229"/>
                </a:lnTo>
                <a:lnTo>
                  <a:pt x="331976" y="146699"/>
                </a:lnTo>
                <a:lnTo>
                  <a:pt x="331976" y="121905"/>
                </a:lnTo>
                <a:lnTo>
                  <a:pt x="326048" y="107442"/>
                </a:lnTo>
                <a:lnTo>
                  <a:pt x="326048" y="88846"/>
                </a:lnTo>
                <a:lnTo>
                  <a:pt x="339881" y="82647"/>
                </a:lnTo>
                <a:lnTo>
                  <a:pt x="355689" y="88846"/>
                </a:lnTo>
                <a:lnTo>
                  <a:pt x="373474" y="88846"/>
                </a:lnTo>
                <a:lnTo>
                  <a:pt x="391258" y="95045"/>
                </a:lnTo>
                <a:lnTo>
                  <a:pt x="412995" y="103309"/>
                </a:lnTo>
                <a:lnTo>
                  <a:pt x="428803" y="88846"/>
                </a:lnTo>
                <a:lnTo>
                  <a:pt x="428803" y="80581"/>
                </a:lnTo>
                <a:lnTo>
                  <a:pt x="418923" y="80581"/>
                </a:lnTo>
                <a:lnTo>
                  <a:pt x="416947" y="72316"/>
                </a:lnTo>
                <a:lnTo>
                  <a:pt x="426827" y="49588"/>
                </a:lnTo>
                <a:lnTo>
                  <a:pt x="428803" y="35125"/>
                </a:lnTo>
                <a:lnTo>
                  <a:pt x="424851" y="24794"/>
                </a:lnTo>
                <a:lnTo>
                  <a:pt x="416947" y="8265"/>
                </a:lnTo>
                <a:lnTo>
                  <a:pt x="426827" y="4132"/>
                </a:lnTo>
                <a:lnTo>
                  <a:pt x="436707" y="2066"/>
                </a:lnTo>
                <a:close/>
              </a:path>
            </a:pathLst>
          </a:custGeom>
          <a:solidFill>
            <a:schemeClr val="accent4"/>
          </a:solidFill>
          <a:ln w="9525" cap="flat" cmpd="sng">
            <a:solidFill>
              <a:srgbClr val="FFFFFF"/>
            </a:solidFill>
            <a:prstDash val="solid"/>
            <a:round/>
            <a:headEnd type="none" w="sm" len="sm"/>
            <a:tailEnd type="none" w="sm" len="sm"/>
          </a:ln>
        </p:spPr>
        <p:txBody>
          <a:bodyPr spcFirstLastPara="1" wrap="square" lIns="0" tIns="0" rIns="0" bIns="45700" anchor="t"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6" name="Google Shape;574;p67">
            <a:extLst>
              <a:ext uri="{FF2B5EF4-FFF2-40B4-BE49-F238E27FC236}">
                <a16:creationId xmlns:a16="http://schemas.microsoft.com/office/drawing/2014/main" id="{A95D1879-D880-A507-4EF9-D79F95C30CF3}"/>
              </a:ext>
            </a:extLst>
          </p:cNvPr>
          <p:cNvSpPr/>
          <p:nvPr/>
        </p:nvSpPr>
        <p:spPr>
          <a:xfrm>
            <a:off x="9727253" y="735045"/>
            <a:ext cx="1886799" cy="3430267"/>
          </a:xfrm>
          <a:custGeom>
            <a:avLst/>
            <a:gdLst/>
            <a:ahLst/>
            <a:cxnLst/>
            <a:rect l="l" t="t" r="r" b="b"/>
            <a:pathLst>
              <a:path w="746508" h="1444323" extrusionOk="0">
                <a:moveTo>
                  <a:pt x="118803" y="1402514"/>
                </a:moveTo>
                <a:lnTo>
                  <a:pt x="124806" y="1404605"/>
                </a:lnTo>
                <a:lnTo>
                  <a:pt x="128808" y="1415057"/>
                </a:lnTo>
                <a:lnTo>
                  <a:pt x="128808" y="1425509"/>
                </a:lnTo>
                <a:lnTo>
                  <a:pt x="140814" y="1421328"/>
                </a:lnTo>
                <a:lnTo>
                  <a:pt x="148818" y="1421328"/>
                </a:lnTo>
                <a:lnTo>
                  <a:pt x="148818" y="1435961"/>
                </a:lnTo>
                <a:lnTo>
                  <a:pt x="136812" y="1435961"/>
                </a:lnTo>
                <a:lnTo>
                  <a:pt x="132810" y="1444323"/>
                </a:lnTo>
                <a:lnTo>
                  <a:pt x="124806" y="1438052"/>
                </a:lnTo>
                <a:lnTo>
                  <a:pt x="116802" y="1438052"/>
                </a:lnTo>
                <a:lnTo>
                  <a:pt x="108798" y="1435961"/>
                </a:lnTo>
                <a:lnTo>
                  <a:pt x="106797" y="1427600"/>
                </a:lnTo>
                <a:lnTo>
                  <a:pt x="100794" y="1427600"/>
                </a:lnTo>
                <a:lnTo>
                  <a:pt x="96792" y="1417147"/>
                </a:lnTo>
                <a:lnTo>
                  <a:pt x="104796" y="1410876"/>
                </a:lnTo>
                <a:lnTo>
                  <a:pt x="112800" y="1417147"/>
                </a:lnTo>
                <a:lnTo>
                  <a:pt x="120804" y="1415057"/>
                </a:lnTo>
                <a:close/>
                <a:moveTo>
                  <a:pt x="306108" y="0"/>
                </a:moveTo>
                <a:lnTo>
                  <a:pt x="319932" y="12394"/>
                </a:lnTo>
                <a:lnTo>
                  <a:pt x="329807" y="24787"/>
                </a:lnTo>
                <a:lnTo>
                  <a:pt x="337706" y="28918"/>
                </a:lnTo>
                <a:lnTo>
                  <a:pt x="341656" y="37181"/>
                </a:lnTo>
                <a:lnTo>
                  <a:pt x="365355" y="39246"/>
                </a:lnTo>
                <a:lnTo>
                  <a:pt x="375229" y="41312"/>
                </a:lnTo>
                <a:lnTo>
                  <a:pt x="391028" y="61968"/>
                </a:lnTo>
                <a:lnTo>
                  <a:pt x="391028" y="80558"/>
                </a:lnTo>
                <a:lnTo>
                  <a:pt x="381154" y="105345"/>
                </a:lnTo>
                <a:lnTo>
                  <a:pt x="379179" y="119805"/>
                </a:lnTo>
                <a:lnTo>
                  <a:pt x="393003" y="132198"/>
                </a:lnTo>
                <a:lnTo>
                  <a:pt x="373254" y="154920"/>
                </a:lnTo>
                <a:lnTo>
                  <a:pt x="389053" y="156985"/>
                </a:lnTo>
                <a:lnTo>
                  <a:pt x="385104" y="194166"/>
                </a:lnTo>
                <a:lnTo>
                  <a:pt x="383129" y="198297"/>
                </a:lnTo>
                <a:lnTo>
                  <a:pt x="387078" y="212757"/>
                </a:lnTo>
                <a:lnTo>
                  <a:pt x="412752" y="252003"/>
                </a:lnTo>
                <a:lnTo>
                  <a:pt x="442375" y="256134"/>
                </a:lnTo>
                <a:lnTo>
                  <a:pt x="466074" y="287118"/>
                </a:lnTo>
                <a:lnTo>
                  <a:pt x="485823" y="295381"/>
                </a:lnTo>
                <a:lnTo>
                  <a:pt x="493722" y="307774"/>
                </a:lnTo>
                <a:lnTo>
                  <a:pt x="477923" y="353217"/>
                </a:lnTo>
                <a:lnTo>
                  <a:pt x="470024" y="388332"/>
                </a:lnTo>
                <a:lnTo>
                  <a:pt x="471999" y="421382"/>
                </a:lnTo>
                <a:lnTo>
                  <a:pt x="505572" y="464760"/>
                </a:lnTo>
                <a:lnTo>
                  <a:pt x="523346" y="485416"/>
                </a:lnTo>
                <a:lnTo>
                  <a:pt x="533220" y="499875"/>
                </a:lnTo>
                <a:lnTo>
                  <a:pt x="554944" y="530859"/>
                </a:lnTo>
                <a:lnTo>
                  <a:pt x="566793" y="561843"/>
                </a:lnTo>
                <a:lnTo>
                  <a:pt x="550994" y="570105"/>
                </a:lnTo>
                <a:lnTo>
                  <a:pt x="550994" y="588696"/>
                </a:lnTo>
                <a:lnTo>
                  <a:pt x="554944" y="607286"/>
                </a:lnTo>
                <a:lnTo>
                  <a:pt x="556919" y="630008"/>
                </a:lnTo>
                <a:lnTo>
                  <a:pt x="570743" y="632073"/>
                </a:lnTo>
                <a:lnTo>
                  <a:pt x="572718" y="640335"/>
                </a:lnTo>
                <a:lnTo>
                  <a:pt x="560869" y="654795"/>
                </a:lnTo>
                <a:lnTo>
                  <a:pt x="580618" y="685779"/>
                </a:lnTo>
                <a:lnTo>
                  <a:pt x="596417" y="681647"/>
                </a:lnTo>
                <a:lnTo>
                  <a:pt x="608266" y="691975"/>
                </a:lnTo>
                <a:lnTo>
                  <a:pt x="598392" y="706435"/>
                </a:lnTo>
                <a:lnTo>
                  <a:pt x="598392" y="716763"/>
                </a:lnTo>
                <a:lnTo>
                  <a:pt x="610241" y="720894"/>
                </a:lnTo>
                <a:lnTo>
                  <a:pt x="612216" y="737419"/>
                </a:lnTo>
                <a:lnTo>
                  <a:pt x="628015" y="737419"/>
                </a:lnTo>
                <a:lnTo>
                  <a:pt x="643814" y="745681"/>
                </a:lnTo>
                <a:lnTo>
                  <a:pt x="651714" y="764271"/>
                </a:lnTo>
                <a:lnTo>
                  <a:pt x="651714" y="774599"/>
                </a:lnTo>
                <a:lnTo>
                  <a:pt x="643814" y="786993"/>
                </a:lnTo>
                <a:lnTo>
                  <a:pt x="643814" y="805583"/>
                </a:lnTo>
                <a:lnTo>
                  <a:pt x="628015" y="822108"/>
                </a:lnTo>
                <a:lnTo>
                  <a:pt x="669488" y="848961"/>
                </a:lnTo>
                <a:lnTo>
                  <a:pt x="695161" y="857223"/>
                </a:lnTo>
                <a:lnTo>
                  <a:pt x="716885" y="867551"/>
                </a:lnTo>
                <a:lnTo>
                  <a:pt x="724784" y="884076"/>
                </a:lnTo>
                <a:lnTo>
                  <a:pt x="746508" y="898535"/>
                </a:lnTo>
                <a:lnTo>
                  <a:pt x="746508" y="962569"/>
                </a:lnTo>
                <a:lnTo>
                  <a:pt x="726759" y="1003881"/>
                </a:lnTo>
                <a:lnTo>
                  <a:pt x="708985" y="1063783"/>
                </a:lnTo>
                <a:lnTo>
                  <a:pt x="685287" y="1117489"/>
                </a:lnTo>
                <a:lnTo>
                  <a:pt x="669488" y="1164998"/>
                </a:lnTo>
                <a:lnTo>
                  <a:pt x="653688" y="1187719"/>
                </a:lnTo>
                <a:lnTo>
                  <a:pt x="647764" y="1204244"/>
                </a:lnTo>
                <a:lnTo>
                  <a:pt x="637889" y="1212506"/>
                </a:lnTo>
                <a:lnTo>
                  <a:pt x="606291" y="1278606"/>
                </a:lnTo>
                <a:lnTo>
                  <a:pt x="606291" y="1288934"/>
                </a:lnTo>
                <a:lnTo>
                  <a:pt x="594442" y="1288934"/>
                </a:lnTo>
                <a:lnTo>
                  <a:pt x="588517" y="1293065"/>
                </a:lnTo>
                <a:lnTo>
                  <a:pt x="576668" y="1290999"/>
                </a:lnTo>
                <a:lnTo>
                  <a:pt x="570743" y="1288934"/>
                </a:lnTo>
                <a:lnTo>
                  <a:pt x="562844" y="1295130"/>
                </a:lnTo>
                <a:lnTo>
                  <a:pt x="547044" y="1305458"/>
                </a:lnTo>
                <a:lnTo>
                  <a:pt x="541120" y="1313721"/>
                </a:lnTo>
                <a:lnTo>
                  <a:pt x="527296" y="1313721"/>
                </a:lnTo>
                <a:lnTo>
                  <a:pt x="515446" y="1317852"/>
                </a:lnTo>
                <a:lnTo>
                  <a:pt x="507547" y="1326114"/>
                </a:lnTo>
                <a:lnTo>
                  <a:pt x="505572" y="1336442"/>
                </a:lnTo>
                <a:lnTo>
                  <a:pt x="497672" y="1338508"/>
                </a:lnTo>
                <a:lnTo>
                  <a:pt x="491748" y="1334377"/>
                </a:lnTo>
                <a:lnTo>
                  <a:pt x="477923" y="1324049"/>
                </a:lnTo>
                <a:lnTo>
                  <a:pt x="479898" y="1334377"/>
                </a:lnTo>
                <a:lnTo>
                  <a:pt x="479898" y="1344705"/>
                </a:lnTo>
                <a:lnTo>
                  <a:pt x="470024" y="1350901"/>
                </a:lnTo>
                <a:lnTo>
                  <a:pt x="460149" y="1355033"/>
                </a:lnTo>
                <a:lnTo>
                  <a:pt x="446325" y="1367426"/>
                </a:lnTo>
                <a:lnTo>
                  <a:pt x="432501" y="1377754"/>
                </a:lnTo>
                <a:lnTo>
                  <a:pt x="420652" y="1386017"/>
                </a:lnTo>
                <a:lnTo>
                  <a:pt x="404852" y="1394279"/>
                </a:lnTo>
                <a:lnTo>
                  <a:pt x="391028" y="1398410"/>
                </a:lnTo>
                <a:lnTo>
                  <a:pt x="373254" y="1406673"/>
                </a:lnTo>
                <a:lnTo>
                  <a:pt x="367330" y="1412870"/>
                </a:lnTo>
                <a:lnTo>
                  <a:pt x="355480" y="1425263"/>
                </a:lnTo>
                <a:lnTo>
                  <a:pt x="345606" y="1425263"/>
                </a:lnTo>
                <a:lnTo>
                  <a:pt x="343631" y="1431460"/>
                </a:lnTo>
                <a:lnTo>
                  <a:pt x="333756" y="1441788"/>
                </a:lnTo>
                <a:lnTo>
                  <a:pt x="323882" y="1441788"/>
                </a:lnTo>
                <a:lnTo>
                  <a:pt x="327832" y="1429395"/>
                </a:lnTo>
                <a:lnTo>
                  <a:pt x="333756" y="1425263"/>
                </a:lnTo>
                <a:lnTo>
                  <a:pt x="331782" y="1417001"/>
                </a:lnTo>
                <a:lnTo>
                  <a:pt x="327832" y="1421132"/>
                </a:lnTo>
                <a:lnTo>
                  <a:pt x="319932" y="1429395"/>
                </a:lnTo>
                <a:lnTo>
                  <a:pt x="315982" y="1423198"/>
                </a:lnTo>
                <a:lnTo>
                  <a:pt x="321907" y="1408739"/>
                </a:lnTo>
                <a:lnTo>
                  <a:pt x="314008" y="1398410"/>
                </a:lnTo>
                <a:lnTo>
                  <a:pt x="312033" y="1400476"/>
                </a:lnTo>
                <a:lnTo>
                  <a:pt x="310058" y="1402542"/>
                </a:lnTo>
                <a:lnTo>
                  <a:pt x="308083" y="1408739"/>
                </a:lnTo>
                <a:lnTo>
                  <a:pt x="306108" y="1410804"/>
                </a:lnTo>
                <a:lnTo>
                  <a:pt x="290309" y="1419067"/>
                </a:lnTo>
                <a:lnTo>
                  <a:pt x="280434" y="1417001"/>
                </a:lnTo>
                <a:lnTo>
                  <a:pt x="282409" y="1404607"/>
                </a:lnTo>
                <a:lnTo>
                  <a:pt x="290309" y="1396345"/>
                </a:lnTo>
                <a:lnTo>
                  <a:pt x="286359" y="1386017"/>
                </a:lnTo>
                <a:lnTo>
                  <a:pt x="282409" y="1381885"/>
                </a:lnTo>
                <a:lnTo>
                  <a:pt x="268585" y="1390148"/>
                </a:lnTo>
                <a:lnTo>
                  <a:pt x="264635" y="1379820"/>
                </a:lnTo>
                <a:lnTo>
                  <a:pt x="262660" y="1371557"/>
                </a:lnTo>
                <a:lnTo>
                  <a:pt x="256736" y="1365361"/>
                </a:lnTo>
                <a:lnTo>
                  <a:pt x="246861" y="1355033"/>
                </a:lnTo>
                <a:lnTo>
                  <a:pt x="231062" y="1355033"/>
                </a:lnTo>
                <a:lnTo>
                  <a:pt x="227112" y="1355033"/>
                </a:lnTo>
                <a:lnTo>
                  <a:pt x="211313" y="1355033"/>
                </a:lnTo>
                <a:lnTo>
                  <a:pt x="201439" y="1344705"/>
                </a:lnTo>
                <a:lnTo>
                  <a:pt x="201439" y="1321983"/>
                </a:lnTo>
                <a:lnTo>
                  <a:pt x="203414" y="1307524"/>
                </a:lnTo>
                <a:lnTo>
                  <a:pt x="197489" y="1295130"/>
                </a:lnTo>
                <a:lnTo>
                  <a:pt x="201439" y="1272409"/>
                </a:lnTo>
                <a:lnTo>
                  <a:pt x="205389" y="1257950"/>
                </a:lnTo>
                <a:lnTo>
                  <a:pt x="201439" y="1247622"/>
                </a:lnTo>
                <a:lnTo>
                  <a:pt x="199464" y="1229031"/>
                </a:lnTo>
                <a:lnTo>
                  <a:pt x="201439" y="1216638"/>
                </a:lnTo>
                <a:lnTo>
                  <a:pt x="187615" y="1189785"/>
                </a:lnTo>
                <a:lnTo>
                  <a:pt x="181690" y="1175326"/>
                </a:lnTo>
                <a:lnTo>
                  <a:pt x="173790" y="1173260"/>
                </a:lnTo>
                <a:lnTo>
                  <a:pt x="173790" y="1134014"/>
                </a:lnTo>
                <a:lnTo>
                  <a:pt x="163916" y="1117489"/>
                </a:lnTo>
                <a:lnTo>
                  <a:pt x="156016" y="1100964"/>
                </a:lnTo>
                <a:lnTo>
                  <a:pt x="156016" y="1090636"/>
                </a:lnTo>
                <a:lnTo>
                  <a:pt x="148117" y="1084439"/>
                </a:lnTo>
                <a:lnTo>
                  <a:pt x="154042" y="1055521"/>
                </a:lnTo>
                <a:lnTo>
                  <a:pt x="163916" y="1051390"/>
                </a:lnTo>
                <a:lnTo>
                  <a:pt x="161941" y="1026602"/>
                </a:lnTo>
                <a:lnTo>
                  <a:pt x="171816" y="1024537"/>
                </a:lnTo>
                <a:lnTo>
                  <a:pt x="169841" y="1014209"/>
                </a:lnTo>
                <a:lnTo>
                  <a:pt x="165891" y="1001815"/>
                </a:lnTo>
                <a:lnTo>
                  <a:pt x="173790" y="1001815"/>
                </a:lnTo>
                <a:lnTo>
                  <a:pt x="179715" y="995619"/>
                </a:lnTo>
                <a:lnTo>
                  <a:pt x="187615" y="995619"/>
                </a:lnTo>
                <a:lnTo>
                  <a:pt x="197489" y="995619"/>
                </a:lnTo>
                <a:lnTo>
                  <a:pt x="195514" y="983225"/>
                </a:lnTo>
                <a:lnTo>
                  <a:pt x="199464" y="983225"/>
                </a:lnTo>
                <a:lnTo>
                  <a:pt x="209338" y="989422"/>
                </a:lnTo>
                <a:lnTo>
                  <a:pt x="213288" y="981159"/>
                </a:lnTo>
                <a:lnTo>
                  <a:pt x="205389" y="972897"/>
                </a:lnTo>
                <a:lnTo>
                  <a:pt x="201439" y="962569"/>
                </a:lnTo>
                <a:lnTo>
                  <a:pt x="203414" y="958438"/>
                </a:lnTo>
                <a:lnTo>
                  <a:pt x="207364" y="956372"/>
                </a:lnTo>
                <a:lnTo>
                  <a:pt x="213288" y="952241"/>
                </a:lnTo>
                <a:lnTo>
                  <a:pt x="213288" y="939847"/>
                </a:lnTo>
                <a:lnTo>
                  <a:pt x="213288" y="931585"/>
                </a:lnTo>
                <a:lnTo>
                  <a:pt x="221188" y="931585"/>
                </a:lnTo>
                <a:lnTo>
                  <a:pt x="229087" y="929519"/>
                </a:lnTo>
                <a:lnTo>
                  <a:pt x="231062" y="915060"/>
                </a:lnTo>
                <a:lnTo>
                  <a:pt x="235012" y="900601"/>
                </a:lnTo>
                <a:lnTo>
                  <a:pt x="246861" y="894404"/>
                </a:lnTo>
                <a:lnTo>
                  <a:pt x="252786" y="888207"/>
                </a:lnTo>
                <a:lnTo>
                  <a:pt x="252786" y="873748"/>
                </a:lnTo>
                <a:lnTo>
                  <a:pt x="262660" y="871683"/>
                </a:lnTo>
                <a:lnTo>
                  <a:pt x="262660" y="859289"/>
                </a:lnTo>
                <a:lnTo>
                  <a:pt x="264635" y="844830"/>
                </a:lnTo>
                <a:lnTo>
                  <a:pt x="276485" y="840699"/>
                </a:lnTo>
                <a:lnTo>
                  <a:pt x="276485" y="817977"/>
                </a:lnTo>
                <a:lnTo>
                  <a:pt x="290309" y="797321"/>
                </a:lnTo>
                <a:lnTo>
                  <a:pt x="292284" y="772534"/>
                </a:lnTo>
                <a:lnTo>
                  <a:pt x="298208" y="766337"/>
                </a:lnTo>
                <a:lnTo>
                  <a:pt x="298208" y="756009"/>
                </a:lnTo>
                <a:lnTo>
                  <a:pt x="315982" y="739484"/>
                </a:lnTo>
                <a:lnTo>
                  <a:pt x="329807" y="737419"/>
                </a:lnTo>
                <a:lnTo>
                  <a:pt x="333756" y="747747"/>
                </a:lnTo>
                <a:lnTo>
                  <a:pt x="341656" y="743615"/>
                </a:lnTo>
                <a:lnTo>
                  <a:pt x="339681" y="735353"/>
                </a:lnTo>
                <a:lnTo>
                  <a:pt x="329807" y="729156"/>
                </a:lnTo>
                <a:lnTo>
                  <a:pt x="327832" y="725025"/>
                </a:lnTo>
                <a:lnTo>
                  <a:pt x="327832" y="722959"/>
                </a:lnTo>
                <a:lnTo>
                  <a:pt x="333756" y="720894"/>
                </a:lnTo>
                <a:lnTo>
                  <a:pt x="337706" y="718828"/>
                </a:lnTo>
                <a:lnTo>
                  <a:pt x="339681" y="716763"/>
                </a:lnTo>
                <a:lnTo>
                  <a:pt x="333756" y="710566"/>
                </a:lnTo>
                <a:lnTo>
                  <a:pt x="321907" y="700238"/>
                </a:lnTo>
                <a:lnTo>
                  <a:pt x="321907" y="683713"/>
                </a:lnTo>
                <a:lnTo>
                  <a:pt x="321907" y="669254"/>
                </a:lnTo>
                <a:lnTo>
                  <a:pt x="321907" y="656860"/>
                </a:lnTo>
                <a:lnTo>
                  <a:pt x="310058" y="648598"/>
                </a:lnTo>
                <a:lnTo>
                  <a:pt x="290309" y="640335"/>
                </a:lnTo>
                <a:lnTo>
                  <a:pt x="286359" y="644467"/>
                </a:lnTo>
                <a:lnTo>
                  <a:pt x="274510" y="636204"/>
                </a:lnTo>
                <a:lnTo>
                  <a:pt x="268585" y="625876"/>
                </a:lnTo>
                <a:lnTo>
                  <a:pt x="248836" y="627942"/>
                </a:lnTo>
                <a:lnTo>
                  <a:pt x="238962" y="607286"/>
                </a:lnTo>
                <a:lnTo>
                  <a:pt x="227112" y="580433"/>
                </a:lnTo>
                <a:lnTo>
                  <a:pt x="209338" y="568040"/>
                </a:lnTo>
                <a:lnTo>
                  <a:pt x="207364" y="539121"/>
                </a:lnTo>
                <a:lnTo>
                  <a:pt x="213288" y="524662"/>
                </a:lnTo>
                <a:lnTo>
                  <a:pt x="213288" y="489547"/>
                </a:lnTo>
                <a:lnTo>
                  <a:pt x="181690" y="448235"/>
                </a:lnTo>
                <a:lnTo>
                  <a:pt x="181690" y="435841"/>
                </a:lnTo>
                <a:lnTo>
                  <a:pt x="189590" y="431710"/>
                </a:lnTo>
                <a:lnTo>
                  <a:pt x="187615" y="411054"/>
                </a:lnTo>
                <a:lnTo>
                  <a:pt x="169841" y="404857"/>
                </a:lnTo>
                <a:lnTo>
                  <a:pt x="163916" y="351152"/>
                </a:lnTo>
                <a:lnTo>
                  <a:pt x="169841" y="342889"/>
                </a:lnTo>
                <a:lnTo>
                  <a:pt x="152067" y="320168"/>
                </a:lnTo>
                <a:lnTo>
                  <a:pt x="142192" y="318102"/>
                </a:lnTo>
                <a:lnTo>
                  <a:pt x="140217" y="307774"/>
                </a:lnTo>
                <a:lnTo>
                  <a:pt x="128368" y="293315"/>
                </a:lnTo>
                <a:lnTo>
                  <a:pt x="100720" y="282987"/>
                </a:lnTo>
                <a:lnTo>
                  <a:pt x="75046" y="282987"/>
                </a:lnTo>
                <a:lnTo>
                  <a:pt x="67146" y="266462"/>
                </a:lnTo>
                <a:lnTo>
                  <a:pt x="51347" y="260265"/>
                </a:lnTo>
                <a:lnTo>
                  <a:pt x="31598" y="245806"/>
                </a:lnTo>
                <a:lnTo>
                  <a:pt x="21724" y="235478"/>
                </a:lnTo>
                <a:lnTo>
                  <a:pt x="13824" y="231347"/>
                </a:lnTo>
                <a:lnTo>
                  <a:pt x="7899" y="223085"/>
                </a:lnTo>
                <a:lnTo>
                  <a:pt x="0" y="212757"/>
                </a:lnTo>
                <a:lnTo>
                  <a:pt x="3950" y="204494"/>
                </a:lnTo>
                <a:lnTo>
                  <a:pt x="13824" y="210691"/>
                </a:lnTo>
                <a:lnTo>
                  <a:pt x="21724" y="204494"/>
                </a:lnTo>
                <a:lnTo>
                  <a:pt x="13824" y="192101"/>
                </a:lnTo>
                <a:lnTo>
                  <a:pt x="15799" y="179707"/>
                </a:lnTo>
                <a:lnTo>
                  <a:pt x="19749" y="177641"/>
                </a:lnTo>
                <a:lnTo>
                  <a:pt x="25673" y="175576"/>
                </a:lnTo>
                <a:lnTo>
                  <a:pt x="37523" y="177641"/>
                </a:lnTo>
                <a:lnTo>
                  <a:pt x="51347" y="190035"/>
                </a:lnTo>
                <a:lnTo>
                  <a:pt x="59246" y="206560"/>
                </a:lnTo>
                <a:lnTo>
                  <a:pt x="71096" y="216888"/>
                </a:lnTo>
                <a:lnTo>
                  <a:pt x="80970" y="231347"/>
                </a:lnTo>
                <a:lnTo>
                  <a:pt x="86895" y="243741"/>
                </a:lnTo>
                <a:lnTo>
                  <a:pt x="110594" y="247872"/>
                </a:lnTo>
                <a:lnTo>
                  <a:pt x="130343" y="249937"/>
                </a:lnTo>
                <a:lnTo>
                  <a:pt x="148117" y="237544"/>
                </a:lnTo>
                <a:lnTo>
                  <a:pt x="152067" y="223085"/>
                </a:lnTo>
                <a:lnTo>
                  <a:pt x="159966" y="216888"/>
                </a:lnTo>
                <a:lnTo>
                  <a:pt x="171816" y="223085"/>
                </a:lnTo>
                <a:lnTo>
                  <a:pt x="189590" y="229281"/>
                </a:lnTo>
                <a:lnTo>
                  <a:pt x="211313" y="241675"/>
                </a:lnTo>
                <a:lnTo>
                  <a:pt x="219213" y="227216"/>
                </a:lnTo>
                <a:lnTo>
                  <a:pt x="221188" y="206560"/>
                </a:lnTo>
                <a:lnTo>
                  <a:pt x="236987" y="190035"/>
                </a:lnTo>
                <a:lnTo>
                  <a:pt x="244886" y="167313"/>
                </a:lnTo>
                <a:lnTo>
                  <a:pt x="235012" y="150789"/>
                </a:lnTo>
                <a:lnTo>
                  <a:pt x="233037" y="84689"/>
                </a:lnTo>
                <a:lnTo>
                  <a:pt x="242912" y="59902"/>
                </a:lnTo>
                <a:lnTo>
                  <a:pt x="242912" y="43378"/>
                </a:lnTo>
                <a:lnTo>
                  <a:pt x="262660" y="33050"/>
                </a:lnTo>
                <a:lnTo>
                  <a:pt x="282409" y="30984"/>
                </a:lnTo>
                <a:lnTo>
                  <a:pt x="292284" y="10328"/>
                </a:lnTo>
                <a:close/>
              </a:path>
            </a:pathLst>
          </a:custGeom>
          <a:solidFill>
            <a:schemeClr val="accent4"/>
          </a:solidFill>
          <a:ln w="9525" cap="flat" cmpd="sng">
            <a:solidFill>
              <a:srgbClr val="FFFFFF"/>
            </a:solidFill>
            <a:prstDash val="solid"/>
            <a:round/>
            <a:headEnd type="none" w="sm" len="sm"/>
            <a:tailEnd type="none" w="sm" len="sm"/>
          </a:ln>
        </p:spPr>
        <p:txBody>
          <a:bodyPr spcFirstLastPara="1" wrap="square" lIns="0" tIns="0" rIns="0" bIns="45700" anchor="t"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7" name="Google Shape;587;p67">
            <a:extLst>
              <a:ext uri="{FF2B5EF4-FFF2-40B4-BE49-F238E27FC236}">
                <a16:creationId xmlns:a16="http://schemas.microsoft.com/office/drawing/2014/main" id="{DFF93B02-2BEB-BDAD-D20B-C3BE1D44402D}"/>
              </a:ext>
            </a:extLst>
          </p:cNvPr>
          <p:cNvSpPr txBox="1"/>
          <p:nvPr/>
        </p:nvSpPr>
        <p:spPr>
          <a:xfrm>
            <a:off x="10301772" y="3121990"/>
            <a:ext cx="1080300" cy="48215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1000"/>
              </a:spcAft>
              <a:buNone/>
            </a:pPr>
            <a:r>
              <a:rPr lang="da-DK" sz="1100" b="1">
                <a:solidFill>
                  <a:schemeClr val="dk1"/>
                </a:solidFill>
                <a:latin typeface="Franklin Gothic Demi" panose="020B0603020102020204" pitchFamily="34" charset="0"/>
                <a:ea typeface="Libre Franklin"/>
                <a:cs typeface="Libre Franklin"/>
                <a:sym typeface="Libre Franklin"/>
              </a:rPr>
              <a:t>700</a:t>
            </a:r>
            <a:endParaRPr sz="1100" b="1">
              <a:solidFill>
                <a:schemeClr val="dk1"/>
              </a:solidFill>
              <a:latin typeface="Franklin Gothic Demi" panose="020B0603020102020204" pitchFamily="34" charset="0"/>
            </a:endParaRPr>
          </a:p>
        </p:txBody>
      </p:sp>
      <p:sp>
        <p:nvSpPr>
          <p:cNvPr id="8" name="Google Shape;588;p67">
            <a:extLst>
              <a:ext uri="{FF2B5EF4-FFF2-40B4-BE49-F238E27FC236}">
                <a16:creationId xmlns:a16="http://schemas.microsoft.com/office/drawing/2014/main" id="{E03F84E1-0166-3AE1-5245-02102E998E3D}"/>
              </a:ext>
            </a:extLst>
          </p:cNvPr>
          <p:cNvSpPr txBox="1"/>
          <p:nvPr/>
        </p:nvSpPr>
        <p:spPr>
          <a:xfrm>
            <a:off x="8715428" y="4035865"/>
            <a:ext cx="1080300" cy="48215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1000"/>
              </a:spcAft>
              <a:buNone/>
            </a:pPr>
            <a:r>
              <a:rPr lang="da-DK" sz="1100" b="1">
                <a:solidFill>
                  <a:schemeClr val="dk1"/>
                </a:solidFill>
                <a:latin typeface="Franklin Gothic Demi" panose="020B0603020102020204" pitchFamily="34" charset="0"/>
                <a:ea typeface="Libre Franklin"/>
                <a:cs typeface="Libre Franklin"/>
                <a:sym typeface="Libre Franklin"/>
              </a:rPr>
              <a:t>300</a:t>
            </a:r>
            <a:endParaRPr sz="1100" b="1">
              <a:solidFill>
                <a:schemeClr val="dk1"/>
              </a:solidFill>
              <a:latin typeface="Franklin Gothic Demi" panose="020B0603020102020204" pitchFamily="34" charset="0"/>
            </a:endParaRPr>
          </a:p>
        </p:txBody>
      </p:sp>
      <p:sp>
        <p:nvSpPr>
          <p:cNvPr id="9" name="Google Shape;589;p67">
            <a:extLst>
              <a:ext uri="{FF2B5EF4-FFF2-40B4-BE49-F238E27FC236}">
                <a16:creationId xmlns:a16="http://schemas.microsoft.com/office/drawing/2014/main" id="{BDC2E8D0-8B4F-C4BF-CF89-28D31DAE5007}"/>
              </a:ext>
            </a:extLst>
          </p:cNvPr>
          <p:cNvSpPr txBox="1"/>
          <p:nvPr/>
        </p:nvSpPr>
        <p:spPr>
          <a:xfrm>
            <a:off x="7665314" y="3730446"/>
            <a:ext cx="1080300" cy="48215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1000"/>
              </a:spcAft>
              <a:buNone/>
            </a:pPr>
            <a:r>
              <a:rPr lang="da-DK" sz="1100" b="1">
                <a:solidFill>
                  <a:schemeClr val="dk1"/>
                </a:solidFill>
                <a:latin typeface="Franklin Gothic Demi" panose="020B0603020102020204" pitchFamily="34" charset="0"/>
                <a:ea typeface="Libre Franklin"/>
                <a:cs typeface="Libre Franklin"/>
                <a:sym typeface="Libre Franklin"/>
              </a:rPr>
              <a:t>500</a:t>
            </a:r>
            <a:endParaRPr sz="1100" b="1">
              <a:solidFill>
                <a:schemeClr val="dk1"/>
              </a:solidFill>
              <a:latin typeface="Franklin Gothic Demi" panose="020B0603020102020204" pitchFamily="34" charset="0"/>
            </a:endParaRPr>
          </a:p>
        </p:txBody>
      </p:sp>
      <p:sp>
        <p:nvSpPr>
          <p:cNvPr id="10" name="Google Shape;590;p67">
            <a:extLst>
              <a:ext uri="{FF2B5EF4-FFF2-40B4-BE49-F238E27FC236}">
                <a16:creationId xmlns:a16="http://schemas.microsoft.com/office/drawing/2014/main" id="{37810901-D642-F192-F5B9-EF12EDCD293B}"/>
              </a:ext>
            </a:extLst>
          </p:cNvPr>
          <p:cNvSpPr txBox="1"/>
          <p:nvPr/>
        </p:nvSpPr>
        <p:spPr>
          <a:xfrm>
            <a:off x="7691865" y="5481729"/>
            <a:ext cx="1107000" cy="48215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1000"/>
              </a:spcAft>
              <a:buNone/>
            </a:pPr>
            <a:r>
              <a:rPr lang="da-DK" sz="1100" b="1">
                <a:solidFill>
                  <a:schemeClr val="dk1"/>
                </a:solidFill>
                <a:latin typeface="Franklin Gothic Demi" panose="020B0603020102020204" pitchFamily="34" charset="0"/>
                <a:sym typeface="Libre Franklin"/>
              </a:rPr>
              <a:t>950</a:t>
            </a:r>
            <a:endParaRPr sz="1100" b="1">
              <a:solidFill>
                <a:schemeClr val="dk1"/>
              </a:solidFill>
              <a:latin typeface="Franklin Gothic Demi" panose="020B0603020102020204" pitchFamily="34" charset="0"/>
            </a:endParaRPr>
          </a:p>
        </p:txBody>
      </p:sp>
      <p:sp>
        <p:nvSpPr>
          <p:cNvPr id="11" name="Google Shape;591;p67">
            <a:extLst>
              <a:ext uri="{FF2B5EF4-FFF2-40B4-BE49-F238E27FC236}">
                <a16:creationId xmlns:a16="http://schemas.microsoft.com/office/drawing/2014/main" id="{EA555B20-3B8B-2182-599E-2707C9F433A2}"/>
              </a:ext>
            </a:extLst>
          </p:cNvPr>
          <p:cNvSpPr txBox="1"/>
          <p:nvPr/>
        </p:nvSpPr>
        <p:spPr>
          <a:xfrm>
            <a:off x="10462050" y="5448895"/>
            <a:ext cx="1080300" cy="48215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1000"/>
              </a:spcAft>
              <a:buNone/>
            </a:pPr>
            <a:r>
              <a:rPr lang="da-DK" sz="1100" b="1">
                <a:solidFill>
                  <a:schemeClr val="dk1"/>
                </a:solidFill>
                <a:latin typeface="Franklin Gothic Demi" panose="020B0603020102020204" pitchFamily="34" charset="0"/>
                <a:ea typeface="Libre Franklin"/>
                <a:cs typeface="Libre Franklin"/>
                <a:sym typeface="Libre Franklin"/>
              </a:rPr>
              <a:t>150</a:t>
            </a:r>
            <a:endParaRPr sz="1100" b="1">
              <a:solidFill>
                <a:schemeClr val="dk1"/>
              </a:solidFill>
              <a:latin typeface="Franklin Gothic Demi" panose="020B0603020102020204" pitchFamily="34" charset="0"/>
            </a:endParaRPr>
          </a:p>
        </p:txBody>
      </p:sp>
      <p:pic>
        <p:nvPicPr>
          <p:cNvPr id="12" name="Google Shape;597;p67">
            <a:extLst>
              <a:ext uri="{FF2B5EF4-FFF2-40B4-BE49-F238E27FC236}">
                <a16:creationId xmlns:a16="http://schemas.microsoft.com/office/drawing/2014/main" id="{A9627624-2D69-75EB-271E-F7F5F66D71DB}"/>
              </a:ext>
            </a:extLst>
          </p:cNvPr>
          <p:cNvPicPr preferRelativeResize="0"/>
          <p:nvPr/>
        </p:nvPicPr>
        <p:blipFill rotWithShape="1">
          <a:blip r:embed="rId4">
            <a:alphaModFix/>
          </a:blip>
          <a:srcRect/>
          <a:stretch/>
        </p:blipFill>
        <p:spPr>
          <a:xfrm>
            <a:off x="10722765" y="2996525"/>
            <a:ext cx="232568" cy="232567"/>
          </a:xfrm>
          <a:prstGeom prst="rect">
            <a:avLst/>
          </a:prstGeom>
          <a:noFill/>
          <a:ln>
            <a:noFill/>
          </a:ln>
        </p:spPr>
      </p:pic>
      <p:pic>
        <p:nvPicPr>
          <p:cNvPr id="13" name="Google Shape;598;p67">
            <a:extLst>
              <a:ext uri="{FF2B5EF4-FFF2-40B4-BE49-F238E27FC236}">
                <a16:creationId xmlns:a16="http://schemas.microsoft.com/office/drawing/2014/main" id="{CC392F73-7E1F-C042-6EA8-948A06AA85A9}"/>
              </a:ext>
            </a:extLst>
          </p:cNvPr>
          <p:cNvPicPr preferRelativeResize="0"/>
          <p:nvPr/>
        </p:nvPicPr>
        <p:blipFill rotWithShape="1">
          <a:blip r:embed="rId4">
            <a:alphaModFix/>
          </a:blip>
          <a:srcRect/>
          <a:stretch/>
        </p:blipFill>
        <p:spPr>
          <a:xfrm>
            <a:off x="9142248" y="3916913"/>
            <a:ext cx="232568" cy="232568"/>
          </a:xfrm>
          <a:prstGeom prst="rect">
            <a:avLst/>
          </a:prstGeom>
          <a:noFill/>
          <a:ln>
            <a:noFill/>
          </a:ln>
        </p:spPr>
      </p:pic>
      <p:pic>
        <p:nvPicPr>
          <p:cNvPr id="14" name="Google Shape;599;p67">
            <a:extLst>
              <a:ext uri="{FF2B5EF4-FFF2-40B4-BE49-F238E27FC236}">
                <a16:creationId xmlns:a16="http://schemas.microsoft.com/office/drawing/2014/main" id="{130586AF-3669-571D-F1C0-EA7AF242F351}"/>
              </a:ext>
            </a:extLst>
          </p:cNvPr>
          <p:cNvPicPr preferRelativeResize="0"/>
          <p:nvPr/>
        </p:nvPicPr>
        <p:blipFill rotWithShape="1">
          <a:blip r:embed="rId4">
            <a:alphaModFix/>
          </a:blip>
          <a:srcRect/>
          <a:stretch/>
        </p:blipFill>
        <p:spPr>
          <a:xfrm>
            <a:off x="8091286" y="3601174"/>
            <a:ext cx="232568" cy="232568"/>
          </a:xfrm>
          <a:prstGeom prst="rect">
            <a:avLst/>
          </a:prstGeom>
          <a:noFill/>
          <a:ln>
            <a:noFill/>
          </a:ln>
        </p:spPr>
      </p:pic>
      <p:pic>
        <p:nvPicPr>
          <p:cNvPr id="15" name="Google Shape;600;p67">
            <a:extLst>
              <a:ext uri="{FF2B5EF4-FFF2-40B4-BE49-F238E27FC236}">
                <a16:creationId xmlns:a16="http://schemas.microsoft.com/office/drawing/2014/main" id="{77F9F76D-4A4A-ED5F-4160-BFF8B6587934}"/>
              </a:ext>
            </a:extLst>
          </p:cNvPr>
          <p:cNvPicPr preferRelativeResize="0"/>
          <p:nvPr/>
        </p:nvPicPr>
        <p:blipFill rotWithShape="1">
          <a:blip r:embed="rId4">
            <a:alphaModFix/>
          </a:blip>
          <a:srcRect/>
          <a:stretch/>
        </p:blipFill>
        <p:spPr>
          <a:xfrm>
            <a:off x="10877268" y="5325381"/>
            <a:ext cx="232568" cy="232568"/>
          </a:xfrm>
          <a:prstGeom prst="rect">
            <a:avLst/>
          </a:prstGeom>
          <a:noFill/>
          <a:ln>
            <a:noFill/>
          </a:ln>
        </p:spPr>
      </p:pic>
      <p:pic>
        <p:nvPicPr>
          <p:cNvPr id="16" name="Google Shape;601;p67">
            <a:extLst>
              <a:ext uri="{FF2B5EF4-FFF2-40B4-BE49-F238E27FC236}">
                <a16:creationId xmlns:a16="http://schemas.microsoft.com/office/drawing/2014/main" id="{1F5CD1E4-F687-4D6C-20CF-CA15DB6CC471}"/>
              </a:ext>
            </a:extLst>
          </p:cNvPr>
          <p:cNvPicPr preferRelativeResize="0"/>
          <p:nvPr/>
        </p:nvPicPr>
        <p:blipFill rotWithShape="1">
          <a:blip r:embed="rId4">
            <a:alphaModFix/>
          </a:blip>
          <a:srcRect/>
          <a:stretch/>
        </p:blipFill>
        <p:spPr>
          <a:xfrm>
            <a:off x="8135978" y="5369665"/>
            <a:ext cx="232568" cy="232568"/>
          </a:xfrm>
          <a:prstGeom prst="rect">
            <a:avLst/>
          </a:prstGeom>
          <a:noFill/>
          <a:ln>
            <a:noFill/>
          </a:ln>
        </p:spPr>
      </p:pic>
    </p:spTree>
    <p:extLst>
      <p:ext uri="{BB962C8B-B14F-4D97-AF65-F5344CB8AC3E}">
        <p14:creationId xmlns:p14="http://schemas.microsoft.com/office/powerpoint/2010/main" val="19319112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173A"/>
        </a:solidFill>
        <a:effectLst/>
      </p:bgPr>
    </p:bg>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DAA73402-705F-9D03-1D07-495980EDCBD2}"/>
              </a:ext>
            </a:extLst>
          </p:cNvPr>
          <p:cNvSpPr>
            <a:spLocks noGrp="1"/>
          </p:cNvSpPr>
          <p:nvPr>
            <p:ph type="title"/>
          </p:nvPr>
        </p:nvSpPr>
        <p:spPr/>
        <p:txBody>
          <a:bodyPr/>
          <a:lstStyle/>
          <a:p>
            <a:r>
              <a:rPr lang="fi-FI">
                <a:latin typeface="+mj-lt"/>
              </a:rPr>
              <a:t>ESM/ITSM</a:t>
            </a:r>
            <a:endParaRPr lang="fi-FI">
              <a:solidFill>
                <a:schemeClr val="accent4"/>
              </a:solidFill>
              <a:latin typeface="Franklin Gothic Demi" panose="020B0703020102020204" pitchFamily="34" charset="0"/>
            </a:endParaRPr>
          </a:p>
        </p:txBody>
      </p:sp>
      <p:pic>
        <p:nvPicPr>
          <p:cNvPr id="2" name="Kuva 1">
            <a:extLst>
              <a:ext uri="{FF2B5EF4-FFF2-40B4-BE49-F238E27FC236}">
                <a16:creationId xmlns:a16="http://schemas.microsoft.com/office/drawing/2014/main" id="{1B25C824-D375-E515-6204-EBA2E6918A77}"/>
              </a:ext>
            </a:extLst>
          </p:cNvPr>
          <p:cNvPicPr>
            <a:picLocks noChangeAspect="1"/>
          </p:cNvPicPr>
          <p:nvPr/>
        </p:nvPicPr>
        <p:blipFill>
          <a:blip r:embed="rId3"/>
          <a:srcRect/>
          <a:stretch/>
        </p:blipFill>
        <p:spPr>
          <a:xfrm>
            <a:off x="10616314" y="478259"/>
            <a:ext cx="961137" cy="965142"/>
          </a:xfrm>
          <a:prstGeom prst="rect">
            <a:avLst/>
          </a:prstGeom>
        </p:spPr>
      </p:pic>
      <p:grpSp>
        <p:nvGrpSpPr>
          <p:cNvPr id="9" name="Ryhmä 8">
            <a:extLst>
              <a:ext uri="{FF2B5EF4-FFF2-40B4-BE49-F238E27FC236}">
                <a16:creationId xmlns:a16="http://schemas.microsoft.com/office/drawing/2014/main" id="{DED45AD6-C16F-FE93-5C9D-EBB8CE5ECFC5}"/>
              </a:ext>
            </a:extLst>
          </p:cNvPr>
          <p:cNvGrpSpPr/>
          <p:nvPr/>
        </p:nvGrpSpPr>
        <p:grpSpPr>
          <a:xfrm>
            <a:off x="8768003" y="552660"/>
            <a:ext cx="1712016" cy="292387"/>
            <a:chOff x="6908971" y="552660"/>
            <a:chExt cx="1712016" cy="292387"/>
          </a:xfrm>
        </p:grpSpPr>
        <p:sp>
          <p:nvSpPr>
            <p:cNvPr id="10" name="Pyöristetty suorakulmio 8">
              <a:extLst>
                <a:ext uri="{FF2B5EF4-FFF2-40B4-BE49-F238E27FC236}">
                  <a16:creationId xmlns:a16="http://schemas.microsoft.com/office/drawing/2014/main" id="{30D15E45-271A-0D31-E4CA-86533C0D0A1F}"/>
                </a:ext>
              </a:extLst>
            </p:cNvPr>
            <p:cNvSpPr/>
            <p:nvPr/>
          </p:nvSpPr>
          <p:spPr>
            <a:xfrm>
              <a:off x="6908971" y="552660"/>
              <a:ext cx="1712016" cy="292387"/>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9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11" name="Tekstiruutu 10">
              <a:extLst>
                <a:ext uri="{FF2B5EF4-FFF2-40B4-BE49-F238E27FC236}">
                  <a16:creationId xmlns:a16="http://schemas.microsoft.com/office/drawing/2014/main" id="{4978D667-960B-0A05-CBE7-C19DFA03448B}"/>
                </a:ext>
              </a:extLst>
            </p:cNvPr>
            <p:cNvSpPr txBox="1"/>
            <p:nvPr/>
          </p:nvSpPr>
          <p:spPr>
            <a:xfrm>
              <a:off x="6929567" y="573389"/>
              <a:ext cx="1671324"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a:ln>
                    <a:noFill/>
                  </a:ln>
                  <a:solidFill>
                    <a:srgbClr val="171717"/>
                  </a:solidFill>
                  <a:effectLst/>
                  <a:uLnTx/>
                  <a:uFillTx/>
                  <a:latin typeface="Franklin Gothic Demi" panose="020B0603020102020204" pitchFamily="34" charset="0"/>
                  <a:ea typeface="+mn-ea"/>
                  <a:cs typeface="+mn-cs"/>
                </a:rPr>
                <a:t>Business applications </a:t>
              </a:r>
              <a:endParaRPr kumimoji="0" lang="fi-FI" sz="1100" b="0" i="0" u="none" strike="noStrike" kern="1200" cap="none" spc="0" normalizeH="0" baseline="0" noProof="0">
                <a:ln>
                  <a:noFill/>
                </a:ln>
                <a:solidFill>
                  <a:srgbClr val="171717"/>
                </a:solidFill>
                <a:effectLst/>
                <a:uLnTx/>
                <a:uFillTx/>
                <a:latin typeface="Franklin Gothic Demi" panose="020B0603020102020204" pitchFamily="34" charset="0"/>
                <a:ea typeface="+mn-ea"/>
                <a:cs typeface="+mn-cs"/>
              </a:endParaRPr>
            </a:p>
          </p:txBody>
        </p:sp>
      </p:grpSp>
      <p:sp>
        <p:nvSpPr>
          <p:cNvPr id="3" name="Tekstin paikkamerkki 5">
            <a:extLst>
              <a:ext uri="{FF2B5EF4-FFF2-40B4-BE49-F238E27FC236}">
                <a16:creationId xmlns:a16="http://schemas.microsoft.com/office/drawing/2014/main" id="{D67C8980-636C-8AF9-4A32-FE6E08A59D83}"/>
              </a:ext>
            </a:extLst>
          </p:cNvPr>
          <p:cNvSpPr>
            <a:spLocks noGrp="1"/>
          </p:cNvSpPr>
          <p:nvPr>
            <p:ph type="body" sz="quarter" idx="10"/>
          </p:nvPr>
        </p:nvSpPr>
        <p:spPr>
          <a:xfrm>
            <a:off x="587374" y="1926508"/>
            <a:ext cx="4126139" cy="4164527"/>
          </a:xfrm>
        </p:spPr>
        <p:txBody>
          <a:bodyPr vert="horz" lIns="0" tIns="0" rIns="0" bIns="0" rtlCol="0" anchor="t">
            <a:noAutofit/>
          </a:bodyPr>
          <a:lstStyle/>
          <a:p>
            <a:pPr marL="0" indent="0">
              <a:spcAft>
                <a:spcPts val="300"/>
              </a:spcAft>
              <a:buNone/>
            </a:pPr>
            <a:r>
              <a:rPr lang="en-GB">
                <a:latin typeface="Franklin Gothic Book"/>
                <a:ea typeface="Yu Gothic Light"/>
                <a:cs typeface="Arial"/>
              </a:rPr>
              <a:t>Our Enterprise Service Management solution provides a comprehensive and systematic approach to managing service requests from both customers and employees. </a:t>
            </a:r>
          </a:p>
          <a:p>
            <a:pPr marL="0" indent="0">
              <a:spcAft>
                <a:spcPts val="300"/>
              </a:spcAft>
              <a:buNone/>
            </a:pPr>
            <a:endParaRPr lang="en-GB">
              <a:latin typeface="Franklin Gothic Book"/>
              <a:ea typeface="Yu Gothic Light"/>
              <a:cs typeface="Arial"/>
            </a:endParaRPr>
          </a:p>
          <a:p>
            <a:pPr marL="0" indent="0">
              <a:spcAft>
                <a:spcPts val="300"/>
              </a:spcAft>
              <a:buNone/>
            </a:pPr>
            <a:r>
              <a:rPr lang="en-GB">
                <a:latin typeface="Franklin Gothic Book"/>
                <a:ea typeface="Yu Gothic Light"/>
                <a:cs typeface="Arial"/>
              </a:rPr>
              <a:t>The system simplifies your customer service interface, making your services more accessible and user-friendly. This focus on management clarity streamlines service processes, making them more efficient and impactful.</a:t>
            </a:r>
            <a:endParaRPr lang="fi-FI">
              <a:cs typeface="Arial"/>
            </a:endParaRPr>
          </a:p>
          <a:p>
            <a:pPr marL="0" indent="0">
              <a:buNone/>
            </a:pPr>
            <a:endParaRPr lang="fi-FI">
              <a:cs typeface="Arial"/>
            </a:endParaRPr>
          </a:p>
          <a:p>
            <a:pPr marL="0" lvl="0" indent="0" algn="l">
              <a:spcBef>
                <a:spcPts val="0"/>
              </a:spcBef>
              <a:spcAft>
                <a:spcPts val="0"/>
              </a:spcAft>
              <a:buNone/>
            </a:pPr>
            <a:endParaRPr lang="fi-FI" sz="1600">
              <a:cs typeface="Arial"/>
            </a:endParaRPr>
          </a:p>
          <a:p>
            <a:pPr marL="0" indent="0">
              <a:buNone/>
            </a:pPr>
            <a:endParaRPr lang="fi-FI">
              <a:cs typeface="Arial"/>
            </a:endParaRPr>
          </a:p>
          <a:p>
            <a:pPr marL="0" indent="0">
              <a:buNone/>
            </a:pPr>
            <a:endParaRPr lang="fi-FI">
              <a:cs typeface="Arial"/>
            </a:endParaRPr>
          </a:p>
          <a:p>
            <a:endParaRPr lang="fi-FI">
              <a:cs typeface="Arial"/>
            </a:endParaRPr>
          </a:p>
        </p:txBody>
      </p:sp>
      <p:sp>
        <p:nvSpPr>
          <p:cNvPr id="6" name="Google Shape;754;p75">
            <a:extLst>
              <a:ext uri="{FF2B5EF4-FFF2-40B4-BE49-F238E27FC236}">
                <a16:creationId xmlns:a16="http://schemas.microsoft.com/office/drawing/2014/main" id="{D1CB5760-FCC7-F0F0-2109-6FE30E28BE2C}"/>
              </a:ext>
            </a:extLst>
          </p:cNvPr>
          <p:cNvSpPr/>
          <p:nvPr/>
        </p:nvSpPr>
        <p:spPr>
          <a:xfrm>
            <a:off x="5344886" y="1648913"/>
            <a:ext cx="5751739" cy="4164527"/>
          </a:xfrm>
          <a:prstGeom prst="roundRect">
            <a:avLst>
              <a:gd name="adj" fmla="val 13178"/>
            </a:avLst>
          </a:prstGeom>
          <a:solidFill>
            <a:schemeClr val="accent4"/>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342900" marR="0" lvl="0" indent="-342900" algn="l" defTabSz="914400" rtl="0" eaLnBrk="1" fontAlgn="auto" latinLnBrk="0" hangingPunct="1">
              <a:lnSpc>
                <a:spcPct val="110000"/>
              </a:lnSpc>
              <a:spcBef>
                <a:spcPts val="0"/>
              </a:spcBef>
              <a:spcAft>
                <a:spcPts val="0"/>
              </a:spcAft>
              <a:buClrTx/>
              <a:buSzTx/>
              <a:buFontTx/>
              <a:buAutoNum type="arabicPeriod"/>
              <a:tabLst/>
              <a:defRPr/>
            </a:pPr>
            <a:r>
              <a:rPr kumimoji="0" lang="en-GB" sz="1600" b="0" i="0" u="none" strike="noStrike" kern="1200" cap="none" spc="0" normalizeH="0" baseline="0" noProof="0">
                <a:ln>
                  <a:noFill/>
                </a:ln>
                <a:solidFill>
                  <a:srgbClr val="171717"/>
                </a:solidFill>
                <a:effectLst/>
                <a:uLnTx/>
                <a:uFillTx/>
                <a:latin typeface="Franklin Gothic Demi"/>
                <a:ea typeface="+mn-ea"/>
                <a:cs typeface="Segoe UI"/>
              </a:rPr>
              <a:t>Improved customer experience &amp; flexibility: </a:t>
            </a:r>
            <a:r>
              <a:rPr kumimoji="0" lang="en-GB" sz="1600" b="0" i="0" u="none" strike="noStrike" kern="1200" cap="none" spc="0" normalizeH="0" baseline="0" noProof="0">
                <a:ln>
                  <a:noFill/>
                </a:ln>
                <a:solidFill>
                  <a:srgbClr val="171717"/>
                </a:solidFill>
                <a:effectLst/>
                <a:uLnTx/>
                <a:uFillTx/>
                <a:latin typeface="Franklin Gothic Demi"/>
                <a:ea typeface="+mn-ea"/>
                <a:cs typeface="+mn-cs"/>
              </a:rPr>
              <a:t> </a:t>
            </a:r>
            <a:endParaRPr kumimoji="0" lang="en-GB" sz="1800" b="0" i="0" u="none" strike="noStrike" kern="1200" cap="none" spc="0" normalizeH="0" baseline="0" noProof="0">
              <a:ln>
                <a:noFill/>
              </a:ln>
              <a:solidFill>
                <a:srgbClr val="171717"/>
              </a:solidFill>
              <a:effectLst/>
              <a:uLnTx/>
              <a:uFillTx/>
              <a:latin typeface="Franklin Gothic Demi"/>
              <a:ea typeface="+mn-ea"/>
              <a:cs typeface="+mn-cs"/>
            </a:endParaRPr>
          </a:p>
          <a:p>
            <a:pPr marL="800100" marR="0" lvl="1" indent="-342900" algn="l" defTabSz="914400" rtl="0" eaLnBrk="1" fontAlgn="auto" latinLnBrk="0" hangingPunct="1">
              <a:lnSpc>
                <a:spcPct val="110000"/>
              </a:lnSpc>
              <a:spcBef>
                <a:spcPts val="0"/>
              </a:spcBef>
              <a:spcAft>
                <a:spcPts val="300"/>
              </a:spcAft>
              <a:buClrTx/>
              <a:buSzTx/>
              <a:buFont typeface="Franklin Gothic Book" panose="020B0503020102020204" pitchFamily="34" charset="0"/>
              <a:buChar char="–"/>
              <a:tabLst/>
              <a:defRPr/>
            </a:pPr>
            <a:r>
              <a:rPr kumimoji="0" lang="en-GB" sz="1400" b="0" i="0" u="none" strike="noStrike" kern="1200" cap="none" spc="0" normalizeH="0" baseline="0" noProof="0">
                <a:ln>
                  <a:noFill/>
                </a:ln>
                <a:solidFill>
                  <a:srgbClr val="171717"/>
                </a:solidFill>
                <a:effectLst/>
                <a:uLnTx/>
                <a:uFillTx/>
                <a:latin typeface="Franklin Gothic Book"/>
                <a:ea typeface="+mn-ea"/>
                <a:cs typeface="+mn-cs"/>
              </a:rPr>
              <a:t>Streamlined processes enable better service and efficiency</a:t>
            </a:r>
          </a:p>
          <a:p>
            <a:pPr marL="800100" marR="0" lvl="1" indent="-342900" algn="l" defTabSz="914400" rtl="0" eaLnBrk="1" fontAlgn="auto" latinLnBrk="0" hangingPunct="1">
              <a:lnSpc>
                <a:spcPct val="110000"/>
              </a:lnSpc>
              <a:spcBef>
                <a:spcPts val="0"/>
              </a:spcBef>
              <a:spcAft>
                <a:spcPts val="300"/>
              </a:spcAft>
              <a:buClrTx/>
              <a:buSzTx/>
              <a:buFont typeface="Franklin Gothic Book" panose="020B0503020102020204" pitchFamily="34" charset="0"/>
              <a:buChar char="–"/>
              <a:tabLst/>
              <a:defRPr/>
            </a:pPr>
            <a:r>
              <a:rPr kumimoji="0" lang="en-GB" sz="1400" b="0" i="0" u="none" strike="noStrike" kern="1200" cap="none" spc="0" normalizeH="0" baseline="0" noProof="0">
                <a:ln>
                  <a:noFill/>
                </a:ln>
                <a:solidFill>
                  <a:srgbClr val="171717"/>
                </a:solidFill>
                <a:effectLst/>
                <a:uLnTx/>
                <a:uFillTx/>
                <a:latin typeface="Franklin Gothic Book"/>
                <a:ea typeface="+mn-ea"/>
                <a:cs typeface="+mn-cs"/>
              </a:rPr>
              <a:t>By leveraging data from customer events, the system helps maintain customer relationships and monitor quality</a:t>
            </a:r>
          </a:p>
          <a:p>
            <a:pPr marL="800100" marR="0" lvl="1" indent="-342900" algn="l" defTabSz="914400" rtl="0" eaLnBrk="1" fontAlgn="auto" latinLnBrk="0" hangingPunct="1">
              <a:lnSpc>
                <a:spcPct val="110000"/>
              </a:lnSpc>
              <a:spcBef>
                <a:spcPts val="0"/>
              </a:spcBef>
              <a:spcAft>
                <a:spcPts val="300"/>
              </a:spcAft>
              <a:buClrTx/>
              <a:buSzTx/>
              <a:buFont typeface="Franklin Gothic Book" panose="020B0503020102020204" pitchFamily="34" charset="0"/>
              <a:buChar char="–"/>
              <a:tabLst/>
              <a:defRPr/>
            </a:pPr>
            <a:r>
              <a:rPr kumimoji="0" lang="en-GB" sz="1400" b="0" i="0" u="none" strike="noStrike" kern="1200" cap="none" spc="0" normalizeH="0" baseline="0" noProof="0">
                <a:ln>
                  <a:noFill/>
                </a:ln>
                <a:solidFill>
                  <a:srgbClr val="171717"/>
                </a:solidFill>
                <a:effectLst/>
                <a:uLnTx/>
                <a:uFillTx/>
                <a:latin typeface="Franklin Gothic Book"/>
                <a:ea typeface="+mn-ea"/>
                <a:cs typeface="+mn-cs"/>
              </a:rPr>
              <a:t>C</a:t>
            </a:r>
            <a:r>
              <a:rPr kumimoji="0" lang="en-GB" sz="1400" b="0" i="0" u="none" strike="noStrike" kern="1200" cap="none" spc="0" normalizeH="0" baseline="0" noProof="0" err="1">
                <a:ln>
                  <a:noFill/>
                </a:ln>
                <a:solidFill>
                  <a:srgbClr val="171717"/>
                </a:solidFill>
                <a:effectLst/>
                <a:uLnTx/>
                <a:uFillTx/>
                <a:latin typeface="Franklin Gothic Book"/>
                <a:ea typeface="Yu Gothic Light"/>
                <a:cs typeface="Arial"/>
              </a:rPr>
              <a:t>ustomers</a:t>
            </a:r>
            <a:r>
              <a:rPr kumimoji="0" lang="en-GB" sz="1400" b="0" i="0" u="none" strike="noStrike" kern="1200" cap="none" spc="0" normalizeH="0" baseline="0" noProof="0">
                <a:ln>
                  <a:noFill/>
                </a:ln>
                <a:solidFill>
                  <a:srgbClr val="171717"/>
                </a:solidFill>
                <a:effectLst/>
                <a:uLnTx/>
                <a:uFillTx/>
                <a:latin typeface="Franklin Gothic Book"/>
                <a:ea typeface="Yu Gothic Light"/>
                <a:cs typeface="Arial"/>
              </a:rPr>
              <a:t> can track the progress of their service requests, improving transparency and customer satisfaction</a:t>
            </a:r>
          </a:p>
          <a:p>
            <a:pPr marL="800100" marR="0" lvl="1" indent="-342900" algn="l" defTabSz="914400" rtl="0" eaLnBrk="1" fontAlgn="auto" latinLnBrk="0" hangingPunct="1">
              <a:lnSpc>
                <a:spcPct val="110000"/>
              </a:lnSpc>
              <a:spcBef>
                <a:spcPts val="0"/>
              </a:spcBef>
              <a:spcAft>
                <a:spcPts val="300"/>
              </a:spcAft>
              <a:buClrTx/>
              <a:buSzTx/>
              <a:buFont typeface="Franklin Gothic Book" panose="020B0503020102020204" pitchFamily="34" charset="0"/>
              <a:buChar char="–"/>
              <a:tabLst/>
              <a:defRPr/>
            </a:pPr>
            <a:r>
              <a:rPr kumimoji="0" lang="en-GB" sz="1400" b="0" i="0" u="none" strike="noStrike" kern="1200" cap="none" spc="0" normalizeH="0" baseline="0" noProof="0">
                <a:ln>
                  <a:noFill/>
                </a:ln>
                <a:solidFill>
                  <a:srgbClr val="171717"/>
                </a:solidFill>
                <a:effectLst/>
                <a:uLnTx/>
                <a:uFillTx/>
                <a:latin typeface="Franklin Gothic Book"/>
                <a:ea typeface="+mn-ea"/>
                <a:cs typeface="+mn-cs"/>
              </a:rPr>
              <a:t>Flexibility ensures that c</a:t>
            </a:r>
            <a:r>
              <a:rPr kumimoji="0" lang="en-GB" sz="1400" b="0" i="0" u="none" strike="noStrike" kern="1200" cap="none" spc="0" normalizeH="0" baseline="0" noProof="0" err="1">
                <a:ln>
                  <a:noFill/>
                </a:ln>
                <a:solidFill>
                  <a:srgbClr val="171717"/>
                </a:solidFill>
                <a:effectLst/>
                <a:uLnTx/>
                <a:uFillTx/>
                <a:latin typeface="Franklin Gothic Book"/>
                <a:ea typeface="+mn-ea"/>
                <a:cs typeface="+mn-cs"/>
              </a:rPr>
              <a:t>ustomer</a:t>
            </a:r>
            <a:r>
              <a:rPr kumimoji="0" lang="en-GB" sz="1400" b="0" i="0" u="none" strike="noStrike" kern="1200" cap="none" spc="0" normalizeH="0" baseline="0" noProof="0">
                <a:ln>
                  <a:noFill/>
                </a:ln>
                <a:solidFill>
                  <a:srgbClr val="171717"/>
                </a:solidFill>
                <a:effectLst/>
                <a:uLnTx/>
                <a:uFillTx/>
                <a:latin typeface="Franklin Gothic Book"/>
                <a:ea typeface="+mn-ea"/>
                <a:cs typeface="+mn-cs"/>
              </a:rPr>
              <a:t>-specific service processes can adapt to unique needs</a:t>
            </a:r>
            <a:br>
              <a:rPr kumimoji="0" lang="en-GB" sz="1600" b="0" i="0" u="none" strike="noStrike" kern="1200" cap="none" spc="0" normalizeH="0" baseline="0" noProof="0">
                <a:ln>
                  <a:noFill/>
                </a:ln>
                <a:solidFill>
                  <a:srgbClr val="171717"/>
                </a:solidFill>
                <a:effectLst/>
                <a:uLnTx/>
                <a:uFillTx/>
                <a:latin typeface="Franklin Gothic Book"/>
                <a:ea typeface="+mn-lt"/>
                <a:cs typeface="+mn-lt"/>
              </a:rPr>
            </a:br>
            <a:endParaRPr kumimoji="0" lang="en-GB" sz="1600" b="1" i="0" u="none" strike="noStrike" kern="1200" cap="none" spc="0" normalizeH="0" baseline="0" noProof="0">
              <a:ln>
                <a:noFill/>
              </a:ln>
              <a:solidFill>
                <a:srgbClr val="171717"/>
              </a:solidFill>
              <a:effectLst/>
              <a:uLnTx/>
              <a:uFillTx/>
              <a:latin typeface="Franklin Gothic Book"/>
              <a:ea typeface="+mn-ea"/>
              <a:cs typeface="Segoe UI"/>
            </a:endParaRPr>
          </a:p>
          <a:p>
            <a:pPr marL="342900" marR="0" lvl="0" indent="-342900" algn="l" defTabSz="914400" rtl="0" eaLnBrk="1" fontAlgn="auto" latinLnBrk="0" hangingPunct="1">
              <a:lnSpc>
                <a:spcPct val="110000"/>
              </a:lnSpc>
              <a:spcBef>
                <a:spcPts val="0"/>
              </a:spcBef>
              <a:spcAft>
                <a:spcPts val="0"/>
              </a:spcAft>
              <a:buClrTx/>
              <a:buSzTx/>
              <a:buFontTx/>
              <a:buAutoNum type="arabicPeriod"/>
              <a:tabLst/>
              <a:defRPr/>
            </a:pPr>
            <a:r>
              <a:rPr kumimoji="0" lang="en-GB" sz="1600" b="0" i="0" u="none" strike="noStrike" kern="1200" cap="none" spc="0" normalizeH="0" baseline="0" noProof="0">
                <a:ln>
                  <a:noFill/>
                </a:ln>
                <a:solidFill>
                  <a:srgbClr val="171717"/>
                </a:solidFill>
                <a:effectLst/>
                <a:uLnTx/>
                <a:uFillTx/>
                <a:latin typeface="Franklin Gothic Demi"/>
                <a:ea typeface="+mn-ea"/>
                <a:cs typeface="Segoe UI"/>
              </a:rPr>
              <a:t>Improved efficiency: </a:t>
            </a:r>
            <a:endParaRPr kumimoji="0" lang="en-GB" sz="1600" b="0" i="0" u="none" strike="noStrike" kern="1200" cap="none" spc="0" normalizeH="0" baseline="0" noProof="0">
              <a:ln>
                <a:noFill/>
              </a:ln>
              <a:solidFill>
                <a:srgbClr val="171717"/>
              </a:solidFill>
              <a:effectLst/>
              <a:uLnTx/>
              <a:uFillTx/>
              <a:latin typeface="Franklin Gothic Demi" panose="020B0703020102020204" pitchFamily="34" charset="0"/>
              <a:ea typeface="+mn-ea"/>
              <a:cs typeface="Segoe UI"/>
            </a:endParaRPr>
          </a:p>
          <a:p>
            <a:pPr marL="800100" marR="0" lvl="1" indent="-342900" algn="l" defTabSz="914400" rtl="0" eaLnBrk="1" fontAlgn="auto" latinLnBrk="0" hangingPunct="1">
              <a:lnSpc>
                <a:spcPct val="110000"/>
              </a:lnSpc>
              <a:spcBef>
                <a:spcPts val="0"/>
              </a:spcBef>
              <a:spcAft>
                <a:spcPts val="300"/>
              </a:spcAft>
              <a:buClrTx/>
              <a:buSzTx/>
              <a:buFont typeface="Franklin Gothic Book" panose="020B0503020102020204" pitchFamily="34" charset="0"/>
              <a:buChar char="–"/>
              <a:tabLst/>
              <a:defRPr/>
            </a:pPr>
            <a:r>
              <a:rPr kumimoji="0" lang="en-GB" sz="1400" b="0" i="0" u="none" strike="noStrike" kern="1200" cap="none" spc="0" normalizeH="0" baseline="0" noProof="0">
                <a:ln>
                  <a:noFill/>
                </a:ln>
                <a:solidFill>
                  <a:srgbClr val="171717"/>
                </a:solidFill>
                <a:effectLst/>
                <a:uLnTx/>
                <a:uFillTx/>
                <a:latin typeface="Franklin Gothic Book"/>
                <a:ea typeface="+mn-ea"/>
                <a:cs typeface="+mn-cs"/>
              </a:rPr>
              <a:t>Routine service process tasks can be automated to free </a:t>
            </a:r>
            <a:br>
              <a:rPr kumimoji="0" lang="en-GB" sz="1400" b="0" i="0" u="none" strike="noStrike" kern="1200" cap="none" spc="0" normalizeH="0" baseline="0" noProof="0">
                <a:ln>
                  <a:noFill/>
                </a:ln>
                <a:solidFill>
                  <a:srgbClr val="171717"/>
                </a:solidFill>
                <a:effectLst/>
                <a:uLnTx/>
                <a:uFillTx/>
                <a:latin typeface="Franklin Gothic Book"/>
                <a:ea typeface="+mn-ea"/>
                <a:cs typeface="+mn-cs"/>
              </a:rPr>
            </a:br>
            <a:r>
              <a:rPr kumimoji="0" lang="en-GB" sz="1400" b="0" i="0" u="none" strike="noStrike" kern="1200" cap="none" spc="0" normalizeH="0" baseline="0" noProof="0">
                <a:ln>
                  <a:noFill/>
                </a:ln>
                <a:solidFill>
                  <a:srgbClr val="171717"/>
                </a:solidFill>
                <a:effectLst/>
                <a:uLnTx/>
                <a:uFillTx/>
                <a:latin typeface="Franklin Gothic Book"/>
                <a:ea typeface="+mn-ea"/>
                <a:cs typeface="+mn-cs"/>
              </a:rPr>
              <a:t>up your team to focus on more meaningful work</a:t>
            </a:r>
          </a:p>
          <a:p>
            <a:pPr marL="800100" marR="0" lvl="1" indent="-342900" algn="l" defTabSz="914400" rtl="0" eaLnBrk="1" fontAlgn="auto" latinLnBrk="0" hangingPunct="1">
              <a:lnSpc>
                <a:spcPct val="110000"/>
              </a:lnSpc>
              <a:spcBef>
                <a:spcPts val="0"/>
              </a:spcBef>
              <a:spcAft>
                <a:spcPts val="300"/>
              </a:spcAft>
              <a:buClrTx/>
              <a:buSzTx/>
              <a:buFont typeface="Franklin Gothic Book" panose="020B0503020102020204" pitchFamily="34" charset="0"/>
              <a:buChar char="–"/>
              <a:tabLst/>
              <a:defRPr/>
            </a:pPr>
            <a:r>
              <a:rPr kumimoji="0" lang="en-GB" sz="1400" b="0" i="0" u="none" strike="noStrike" kern="1200" cap="none" spc="0" normalizeH="0" baseline="0" noProof="0">
                <a:ln>
                  <a:noFill/>
                </a:ln>
                <a:solidFill>
                  <a:srgbClr val="171717"/>
                </a:solidFill>
                <a:effectLst/>
                <a:uLnTx/>
                <a:uFillTx/>
                <a:latin typeface="Franklin Gothic Book"/>
                <a:ea typeface="+mn-ea"/>
                <a:cs typeface="+mn-cs"/>
              </a:rPr>
              <a:t>All customer-related information is available and maintained during service events</a:t>
            </a:r>
          </a:p>
        </p:txBody>
      </p:sp>
    </p:spTree>
    <p:extLst>
      <p:ext uri="{BB962C8B-B14F-4D97-AF65-F5344CB8AC3E}">
        <p14:creationId xmlns:p14="http://schemas.microsoft.com/office/powerpoint/2010/main" val="29142591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Kuvan paikkamerkki 10" descr="Kuva, joka sisältää kohteen henkilö, sisä-, kansa&#10;&#10;Kuvaus luotu automaattisesti">
            <a:extLst>
              <a:ext uri="{FF2B5EF4-FFF2-40B4-BE49-F238E27FC236}">
                <a16:creationId xmlns:a16="http://schemas.microsoft.com/office/drawing/2014/main" id="{75089FDC-F8C1-33E6-38E0-AAD69BC94123}"/>
              </a:ext>
            </a:extLst>
          </p:cNvPr>
          <p:cNvPicPr>
            <a:picLocks noGrp="1" noChangeAspect="1"/>
          </p:cNvPicPr>
          <p:nvPr>
            <p:ph type="pic" sz="quarter" idx="14"/>
          </p:nvPr>
        </p:nvPicPr>
        <p:blipFill>
          <a:blip r:embed="rId2"/>
          <a:srcRect t="760" b="760"/>
          <a:stretch>
            <a:fillRect/>
          </a:stretch>
        </p:blipFill>
        <p:spPr>
          <a:xfrm>
            <a:off x="6924675" y="0"/>
            <a:ext cx="6325499" cy="6858000"/>
          </a:xfrm>
        </p:spPr>
      </p:pic>
      <p:sp>
        <p:nvSpPr>
          <p:cNvPr id="3" name="Titel 2">
            <a:extLst>
              <a:ext uri="{FF2B5EF4-FFF2-40B4-BE49-F238E27FC236}">
                <a16:creationId xmlns:a16="http://schemas.microsoft.com/office/drawing/2014/main" id="{7AFD0AEC-AA1B-DC29-FBCD-471B107A9375}"/>
              </a:ext>
            </a:extLst>
          </p:cNvPr>
          <p:cNvSpPr>
            <a:spLocks noGrp="1"/>
          </p:cNvSpPr>
          <p:nvPr>
            <p:ph type="title"/>
          </p:nvPr>
        </p:nvSpPr>
        <p:spPr/>
        <p:txBody>
          <a:bodyPr/>
          <a:lstStyle/>
          <a:p>
            <a:r>
              <a:rPr lang="da-DK">
                <a:solidFill>
                  <a:schemeClr val="tx1"/>
                </a:solidFill>
              </a:rPr>
              <a:t>Some of our customers</a:t>
            </a:r>
          </a:p>
        </p:txBody>
      </p:sp>
      <p:sp>
        <p:nvSpPr>
          <p:cNvPr id="2" name="Google Shape;754;p75">
            <a:extLst>
              <a:ext uri="{FF2B5EF4-FFF2-40B4-BE49-F238E27FC236}">
                <a16:creationId xmlns:a16="http://schemas.microsoft.com/office/drawing/2014/main" id="{B1CEB4D5-A807-25C5-583D-0BFCA365AA62}"/>
              </a:ext>
            </a:extLst>
          </p:cNvPr>
          <p:cNvSpPr/>
          <p:nvPr/>
        </p:nvSpPr>
        <p:spPr>
          <a:xfrm>
            <a:off x="6209503" y="3754882"/>
            <a:ext cx="4341833" cy="1952859"/>
          </a:xfrm>
          <a:prstGeom prst="roundRect">
            <a:avLst>
              <a:gd name="adj" fmla="val 13178"/>
            </a:avLst>
          </a:prstGeom>
          <a:solidFill>
            <a:schemeClr val="accent4"/>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nSpc>
                <a:spcPts val="1960"/>
              </a:lnSpc>
              <a:defRPr/>
            </a:pPr>
            <a:r>
              <a:rPr lang="en-GB" sz="1600"/>
              <a:t>Our customers come from a diverse range of sectors, including private, public, and third sector actors. The solution is excellently suited for customers who receive service requests from their clients through various channels.</a:t>
            </a:r>
            <a:endParaRPr lang="en-GB" sz="2000"/>
          </a:p>
        </p:txBody>
      </p:sp>
      <p:pic>
        <p:nvPicPr>
          <p:cNvPr id="17" name="Google Shape;1488;p151" descr="Kuva, joka sisältää kohteen teksti, clipart&#10;&#10;Kuvaus luotu automaattisesti">
            <a:extLst>
              <a:ext uri="{FF2B5EF4-FFF2-40B4-BE49-F238E27FC236}">
                <a16:creationId xmlns:a16="http://schemas.microsoft.com/office/drawing/2014/main" id="{A6EC676A-14C5-D335-B40A-2E9B921830E1}"/>
              </a:ext>
            </a:extLst>
          </p:cNvPr>
          <p:cNvPicPr preferRelativeResize="0"/>
          <p:nvPr/>
        </p:nvPicPr>
        <p:blipFill>
          <a:blip r:embed="rId3">
            <a:alphaModFix/>
          </a:blip>
          <a:stretch>
            <a:fillRect/>
          </a:stretch>
        </p:blipFill>
        <p:spPr>
          <a:xfrm>
            <a:off x="958015" y="2707099"/>
            <a:ext cx="1007213" cy="865200"/>
          </a:xfrm>
          <a:prstGeom prst="rect">
            <a:avLst/>
          </a:prstGeom>
          <a:noFill/>
          <a:ln>
            <a:noFill/>
          </a:ln>
        </p:spPr>
      </p:pic>
      <p:pic>
        <p:nvPicPr>
          <p:cNvPr id="19" name="Google Shape;1493;p151" descr="Kuva, joka sisältää kohteen teksti, clipart&#10;&#10;Kuvaus luotu automaattisesti">
            <a:extLst>
              <a:ext uri="{FF2B5EF4-FFF2-40B4-BE49-F238E27FC236}">
                <a16:creationId xmlns:a16="http://schemas.microsoft.com/office/drawing/2014/main" id="{C65B0742-DAEE-1224-29CE-B6C9C29C90EB}"/>
              </a:ext>
            </a:extLst>
          </p:cNvPr>
          <p:cNvPicPr preferRelativeResize="0"/>
          <p:nvPr/>
        </p:nvPicPr>
        <p:blipFill>
          <a:blip r:embed="rId4">
            <a:alphaModFix/>
          </a:blip>
          <a:stretch>
            <a:fillRect/>
          </a:stretch>
        </p:blipFill>
        <p:spPr>
          <a:xfrm>
            <a:off x="586569" y="1809345"/>
            <a:ext cx="2057700" cy="361000"/>
          </a:xfrm>
          <a:prstGeom prst="rect">
            <a:avLst/>
          </a:prstGeom>
          <a:noFill/>
          <a:ln>
            <a:noFill/>
          </a:ln>
        </p:spPr>
      </p:pic>
      <p:pic>
        <p:nvPicPr>
          <p:cNvPr id="20" name="Kuva 20" descr="Kuva, joka sisältää kohteen teksti, clipart, vektorigrafiikka&#10;&#10;Kuvaus luotu automaattisesti">
            <a:extLst>
              <a:ext uri="{FF2B5EF4-FFF2-40B4-BE49-F238E27FC236}">
                <a16:creationId xmlns:a16="http://schemas.microsoft.com/office/drawing/2014/main" id="{1D7B0486-9278-4098-5170-6DE98CA318FE}"/>
              </a:ext>
            </a:extLst>
          </p:cNvPr>
          <p:cNvPicPr>
            <a:picLocks noChangeAspect="1"/>
          </p:cNvPicPr>
          <p:nvPr/>
        </p:nvPicPr>
        <p:blipFill>
          <a:blip r:embed="rId5"/>
          <a:stretch>
            <a:fillRect/>
          </a:stretch>
        </p:blipFill>
        <p:spPr>
          <a:xfrm>
            <a:off x="4023301" y="2707099"/>
            <a:ext cx="1622041" cy="717849"/>
          </a:xfrm>
          <a:prstGeom prst="rect">
            <a:avLst/>
          </a:prstGeom>
        </p:spPr>
      </p:pic>
      <p:pic>
        <p:nvPicPr>
          <p:cNvPr id="27" name="Kuva 27" descr="Kuva, joka sisältää kohteen teksti&#10;&#10;Kuvaus luotu automaattisesti">
            <a:extLst>
              <a:ext uri="{FF2B5EF4-FFF2-40B4-BE49-F238E27FC236}">
                <a16:creationId xmlns:a16="http://schemas.microsoft.com/office/drawing/2014/main" id="{AAC15007-075C-47F0-7613-C94521B079E2}"/>
              </a:ext>
            </a:extLst>
          </p:cNvPr>
          <p:cNvPicPr>
            <a:picLocks noChangeAspect="1"/>
          </p:cNvPicPr>
          <p:nvPr/>
        </p:nvPicPr>
        <p:blipFill>
          <a:blip r:embed="rId6"/>
          <a:stretch>
            <a:fillRect/>
          </a:stretch>
        </p:blipFill>
        <p:spPr>
          <a:xfrm>
            <a:off x="1716552" y="3970405"/>
            <a:ext cx="2756910" cy="763636"/>
          </a:xfrm>
          <a:prstGeom prst="rect">
            <a:avLst/>
          </a:prstGeom>
        </p:spPr>
      </p:pic>
      <p:pic>
        <p:nvPicPr>
          <p:cNvPr id="29" name="Google Shape;1489;p151" descr="Kuva, joka sisältää kohteen teksti, tussitaulu&#10;&#10;Kuvaus luotu automaattisesti">
            <a:extLst>
              <a:ext uri="{FF2B5EF4-FFF2-40B4-BE49-F238E27FC236}">
                <a16:creationId xmlns:a16="http://schemas.microsoft.com/office/drawing/2014/main" id="{14797F3B-8A06-1A5D-182C-46441550087C}"/>
              </a:ext>
            </a:extLst>
          </p:cNvPr>
          <p:cNvPicPr preferRelativeResize="0"/>
          <p:nvPr/>
        </p:nvPicPr>
        <p:blipFill>
          <a:blip r:embed="rId7">
            <a:alphaModFix/>
          </a:blip>
          <a:stretch>
            <a:fillRect/>
          </a:stretch>
        </p:blipFill>
        <p:spPr>
          <a:xfrm>
            <a:off x="4236804" y="1645026"/>
            <a:ext cx="1414488" cy="690575"/>
          </a:xfrm>
          <a:prstGeom prst="rect">
            <a:avLst/>
          </a:prstGeom>
          <a:noFill/>
          <a:ln>
            <a:noFill/>
          </a:ln>
        </p:spPr>
      </p:pic>
      <p:pic>
        <p:nvPicPr>
          <p:cNvPr id="4" name="Kuva 3">
            <a:extLst>
              <a:ext uri="{FF2B5EF4-FFF2-40B4-BE49-F238E27FC236}">
                <a16:creationId xmlns:a16="http://schemas.microsoft.com/office/drawing/2014/main" id="{879C17F4-ECF8-EF9D-9FCF-DA56430027AE}"/>
              </a:ext>
            </a:extLst>
          </p:cNvPr>
          <p:cNvPicPr>
            <a:picLocks noChangeAspect="1"/>
          </p:cNvPicPr>
          <p:nvPr/>
        </p:nvPicPr>
        <p:blipFill>
          <a:blip r:embed="rId8"/>
          <a:srcRect/>
          <a:stretch/>
        </p:blipFill>
        <p:spPr>
          <a:xfrm>
            <a:off x="10616314" y="478259"/>
            <a:ext cx="961137" cy="965142"/>
          </a:xfrm>
          <a:prstGeom prst="rect">
            <a:avLst/>
          </a:prstGeom>
        </p:spPr>
      </p:pic>
    </p:spTree>
    <p:extLst>
      <p:ext uri="{BB962C8B-B14F-4D97-AF65-F5344CB8AC3E}">
        <p14:creationId xmlns:p14="http://schemas.microsoft.com/office/powerpoint/2010/main" val="8393806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frundet rektangel 5">
            <a:extLst>
              <a:ext uri="{FF2B5EF4-FFF2-40B4-BE49-F238E27FC236}">
                <a16:creationId xmlns:a16="http://schemas.microsoft.com/office/drawing/2014/main" id="{65A36A19-A3BE-CF8A-ACD2-4F2E87D9911F}"/>
              </a:ext>
            </a:extLst>
          </p:cNvPr>
          <p:cNvSpPr/>
          <p:nvPr/>
        </p:nvSpPr>
        <p:spPr>
          <a:xfrm>
            <a:off x="587377" y="1796891"/>
            <a:ext cx="5400675" cy="4428822"/>
          </a:xfrm>
          <a:prstGeom prst="roundRect">
            <a:avLst>
              <a:gd name="adj" fmla="val 768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9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16" name="Titel 2">
            <a:extLst>
              <a:ext uri="{FF2B5EF4-FFF2-40B4-BE49-F238E27FC236}">
                <a16:creationId xmlns:a16="http://schemas.microsoft.com/office/drawing/2014/main" id="{2F22CB1F-6EA1-4022-1740-F87F35A78171}"/>
              </a:ext>
            </a:extLst>
          </p:cNvPr>
          <p:cNvSpPr txBox="1">
            <a:spLocks/>
          </p:cNvSpPr>
          <p:nvPr/>
        </p:nvSpPr>
        <p:spPr>
          <a:xfrm>
            <a:off x="587375" y="476250"/>
            <a:ext cx="8045879" cy="641470"/>
          </a:xfrm>
          <a:prstGeom prst="rect">
            <a:avLst/>
          </a:prstGeom>
        </p:spPr>
        <p:txBody>
          <a:bodyPr vert="horz" lIns="0" tIns="0" rIns="0" bIns="0" rtlCol="0" anchor="t" anchorCtr="0">
            <a:noAutofit/>
          </a:bodyPr>
          <a:lstStyle>
            <a:lvl1pPr algn="l" defTabSz="914400" rtl="0" eaLnBrk="1" latinLnBrk="0" hangingPunct="1">
              <a:lnSpc>
                <a:spcPts val="4320"/>
              </a:lnSpc>
              <a:spcBef>
                <a:spcPct val="0"/>
              </a:spcBef>
              <a:buNone/>
              <a:defRPr sz="3600" b="0" i="0" kern="1200">
                <a:solidFill>
                  <a:srgbClr val="171717"/>
                </a:solidFill>
                <a:latin typeface="Bookman Old Style" panose="02050604050505020204" pitchFamily="18" charset="0"/>
                <a:ea typeface="+mj-ea"/>
                <a:cs typeface="+mj-cs"/>
              </a:defRPr>
            </a:lvl1pPr>
          </a:lstStyle>
          <a:p>
            <a:pPr>
              <a:defRPr/>
            </a:pPr>
            <a:r>
              <a:rPr lang="da-DK">
                <a:solidFill>
                  <a:schemeClr val="tx1"/>
                </a:solidFill>
                <a:latin typeface="Bookman Old Style"/>
              </a:rPr>
              <a:t>Customer success stories</a:t>
            </a:r>
            <a:r>
              <a:rPr lang="en-GB">
                <a:solidFill>
                  <a:schemeClr val="tx1"/>
                </a:solidFill>
                <a:latin typeface="Bookman Old Style"/>
              </a:rPr>
              <a:t>: </a:t>
            </a:r>
            <a:br>
              <a:rPr lang="en-GB">
                <a:solidFill>
                  <a:schemeClr val="tx1"/>
                </a:solidFill>
                <a:latin typeface="Bookman Old Style"/>
              </a:rPr>
            </a:br>
            <a:r>
              <a:rPr lang="da-DK">
                <a:latin typeface="Bookman Old Style"/>
              </a:rPr>
              <a:t>Monetra</a:t>
            </a:r>
            <a:endParaRPr kumimoji="0" lang="da-DK" sz="3600" b="0" i="0" u="none" strike="noStrike" kern="1200" cap="none" spc="0" normalizeH="0" baseline="0" noProof="0">
              <a:ln>
                <a:noFill/>
              </a:ln>
              <a:solidFill>
                <a:srgbClr val="171717"/>
              </a:solidFill>
              <a:effectLst/>
              <a:uLnTx/>
              <a:uFillTx/>
              <a:latin typeface="Bookman Old Style" panose="02050604050505020204" pitchFamily="18" charset="0"/>
              <a:ea typeface="+mj-ea"/>
              <a:cs typeface="+mj-cs"/>
            </a:endParaRPr>
          </a:p>
        </p:txBody>
      </p:sp>
      <p:sp>
        <p:nvSpPr>
          <p:cNvPr id="17" name="Sisällön paikkamerkki 43">
            <a:extLst>
              <a:ext uri="{FF2B5EF4-FFF2-40B4-BE49-F238E27FC236}">
                <a16:creationId xmlns:a16="http://schemas.microsoft.com/office/drawing/2014/main" id="{8E1D9216-CA9F-076B-5255-CBB242BF24A0}"/>
              </a:ext>
            </a:extLst>
          </p:cNvPr>
          <p:cNvSpPr>
            <a:spLocks noGrp="1"/>
          </p:cNvSpPr>
          <p:nvPr>
            <p:ph sz="quarter" idx="10"/>
          </p:nvPr>
        </p:nvSpPr>
        <p:spPr>
          <a:xfrm>
            <a:off x="1260388" y="2133868"/>
            <a:ext cx="4408513" cy="3196340"/>
          </a:xfrm>
        </p:spPr>
        <p:txBody>
          <a:bodyPr vert="horz" lIns="0" tIns="0" rIns="0" bIns="0" rtlCol="0" anchor="t">
            <a:noAutofit/>
          </a:bodyPr>
          <a:lstStyle/>
          <a:p>
            <a:r>
              <a:rPr lang="en-GB">
                <a:solidFill>
                  <a:schemeClr val="bg1"/>
                </a:solidFill>
                <a:latin typeface="Franklin Gothic Demi"/>
                <a:ea typeface="Yu Gothic Light"/>
              </a:rPr>
              <a:t>Digitalisation &amp; unification of customer contacts</a:t>
            </a:r>
          </a:p>
          <a:p>
            <a:endParaRPr lang="en-GB">
              <a:solidFill>
                <a:schemeClr val="bg1"/>
              </a:solidFill>
            </a:endParaRPr>
          </a:p>
          <a:p>
            <a:r>
              <a:rPr lang="en-GB">
                <a:solidFill>
                  <a:schemeClr val="bg1"/>
                </a:solidFill>
                <a:latin typeface="Franklin Gothic Book"/>
                <a:ea typeface="Yu Gothic Light"/>
              </a:rPr>
              <a:t>Digitalisation and unification of customer contacts. </a:t>
            </a:r>
            <a:r>
              <a:rPr lang="en-GB" err="1">
                <a:solidFill>
                  <a:schemeClr val="bg1"/>
                </a:solidFill>
                <a:latin typeface="Franklin Gothic Book"/>
                <a:ea typeface="Yu Gothic Light"/>
              </a:rPr>
              <a:t>Monetra</a:t>
            </a:r>
            <a:r>
              <a:rPr lang="en-GB">
                <a:solidFill>
                  <a:schemeClr val="bg1"/>
                </a:solidFill>
                <a:latin typeface="Franklin Gothic Book"/>
                <a:ea typeface="Yu Gothic Light"/>
              </a:rPr>
              <a:t> receives about 80 000 contacts from customers every month. Contact channels include a service portal and 450 email inboxes. The solution enables centralised classification and routing of all contacts to the correct processing teams.</a:t>
            </a:r>
            <a:endParaRPr lang="en-GB">
              <a:solidFill>
                <a:schemeClr val="bg1"/>
              </a:solidFill>
            </a:endParaRPr>
          </a:p>
          <a:p>
            <a:endParaRPr lang="en-GB">
              <a:solidFill>
                <a:schemeClr val="bg1"/>
              </a:solidFill>
              <a:latin typeface="Franklin Gothic Book"/>
              <a:ea typeface="Yu Gothic Light"/>
            </a:endParaRPr>
          </a:p>
          <a:p>
            <a:r>
              <a:rPr lang="en-GB">
                <a:solidFill>
                  <a:schemeClr val="bg1"/>
                </a:solidFill>
                <a:latin typeface="Franklin Gothic Book"/>
                <a:ea typeface="Yu Gothic Light"/>
              </a:rPr>
              <a:t>The system's included SLA (Service Level Agreement) calculation enables tracking of resolution times and arranging contacts based on their urgency.</a:t>
            </a:r>
          </a:p>
          <a:p>
            <a:endParaRPr lang="fi-FI" sz="1400">
              <a:solidFill>
                <a:schemeClr val="bg1"/>
              </a:solidFill>
            </a:endParaRPr>
          </a:p>
        </p:txBody>
      </p:sp>
      <p:sp>
        <p:nvSpPr>
          <p:cNvPr id="20" name="Tekstiruutu 19">
            <a:extLst>
              <a:ext uri="{FF2B5EF4-FFF2-40B4-BE49-F238E27FC236}">
                <a16:creationId xmlns:a16="http://schemas.microsoft.com/office/drawing/2014/main" id="{8D98C76F-1D06-1106-69EA-96A8FB803CDB}"/>
              </a:ext>
            </a:extLst>
          </p:cNvPr>
          <p:cNvSpPr txBox="1"/>
          <p:nvPr/>
        </p:nvSpPr>
        <p:spPr>
          <a:xfrm>
            <a:off x="6436295" y="4654706"/>
            <a:ext cx="3618778" cy="1323439"/>
          </a:xfrm>
          <a:prstGeom prst="rect">
            <a:avLst/>
          </a:prstGeom>
          <a:noFill/>
        </p:spPr>
        <p:txBody>
          <a:bodyPr wrap="square" lIns="91440" tIns="45720" rIns="91440" bIns="45720" anchor="t">
            <a:spAutoFit/>
          </a:bodyPr>
          <a:lstStyle/>
          <a:p>
            <a:pPr>
              <a:spcBef>
                <a:spcPts val="1200"/>
              </a:spcBef>
              <a:defRPr/>
            </a:pPr>
            <a:r>
              <a:rPr lang="en-GB" sz="1600">
                <a:solidFill>
                  <a:srgbClr val="171717"/>
                </a:solidFill>
                <a:latin typeface="Bookman Old Style"/>
              </a:rPr>
              <a:t>"Cases can now be found much better in the system than before. The search functionality is significantly better than in the competing system.” </a:t>
            </a:r>
            <a:endParaRPr lang="en-GB" sz="1600"/>
          </a:p>
        </p:txBody>
      </p:sp>
      <p:pic>
        <p:nvPicPr>
          <p:cNvPr id="24" name="Grafik 59">
            <a:extLst>
              <a:ext uri="{FF2B5EF4-FFF2-40B4-BE49-F238E27FC236}">
                <a16:creationId xmlns:a16="http://schemas.microsoft.com/office/drawing/2014/main" id="{A9125217-1CF9-4CF9-740A-E81A8FF0867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25728" y="2117392"/>
            <a:ext cx="293397" cy="293397"/>
          </a:xfrm>
          <a:prstGeom prst="rect">
            <a:avLst/>
          </a:prstGeom>
        </p:spPr>
      </p:pic>
      <p:sp>
        <p:nvSpPr>
          <p:cNvPr id="2" name="Tekstiruutu 1">
            <a:extLst>
              <a:ext uri="{FF2B5EF4-FFF2-40B4-BE49-F238E27FC236}">
                <a16:creationId xmlns:a16="http://schemas.microsoft.com/office/drawing/2014/main" id="{DF6C108E-BBC9-EBE0-1FB5-39D21A9BE4E9}"/>
              </a:ext>
            </a:extLst>
          </p:cNvPr>
          <p:cNvSpPr txBox="1"/>
          <p:nvPr/>
        </p:nvSpPr>
        <p:spPr>
          <a:xfrm>
            <a:off x="10145356" y="5033283"/>
            <a:ext cx="1662219" cy="553998"/>
          </a:xfrm>
          <a:prstGeom prst="rect">
            <a:avLst/>
          </a:prstGeom>
          <a:noFill/>
        </p:spPr>
        <p:txBody>
          <a:bodyPr wrap="square" lIns="91440" tIns="45720" rIns="91440" bIns="45720" anchor="t">
            <a:spAutoFit/>
          </a:bodyPr>
          <a:lstStyle/>
          <a:p>
            <a:pPr>
              <a:defRPr/>
            </a:pPr>
            <a:r>
              <a:rPr lang="fi-FI" sz="1000">
                <a:solidFill>
                  <a:srgbClr val="1D1C1D"/>
                </a:solidFill>
                <a:latin typeface="Franklin Gothic Book"/>
              </a:rPr>
              <a:t>Soile </a:t>
            </a:r>
            <a:r>
              <a:rPr lang="fi-FI" sz="1000" err="1">
                <a:solidFill>
                  <a:srgbClr val="1D1C1D"/>
                </a:solidFill>
                <a:latin typeface="Franklin Gothic Book"/>
              </a:rPr>
              <a:t>Kuuva</a:t>
            </a:r>
            <a:endParaRPr lang="fi-FI">
              <a:solidFill>
                <a:srgbClr val="171717"/>
              </a:solidFill>
              <a:latin typeface="Franklin Gothic Book"/>
            </a:endParaRPr>
          </a:p>
          <a:p>
            <a:pPr>
              <a:defRPr/>
            </a:pPr>
            <a:r>
              <a:rPr lang="fi-FI" sz="1000">
                <a:solidFill>
                  <a:srgbClr val="1D1C1D"/>
                </a:solidFill>
              </a:rPr>
              <a:t>Main </a:t>
            </a:r>
            <a:r>
              <a:rPr lang="fi-FI" sz="1000" err="1">
                <a:solidFill>
                  <a:srgbClr val="1D1C1D"/>
                </a:solidFill>
              </a:rPr>
              <a:t>user</a:t>
            </a:r>
            <a:r>
              <a:rPr lang="fi-FI" sz="1000">
                <a:solidFill>
                  <a:srgbClr val="1D1C1D"/>
                </a:solidFill>
              </a:rPr>
              <a:t>,</a:t>
            </a:r>
          </a:p>
          <a:p>
            <a:pPr>
              <a:defRPr/>
            </a:pPr>
            <a:r>
              <a:rPr lang="fi-FI" sz="1000" err="1">
                <a:solidFill>
                  <a:srgbClr val="1D1C1D"/>
                </a:solidFill>
              </a:rPr>
              <a:t>Monetra</a:t>
            </a:r>
            <a:endParaRPr lang="fi-FI" sz="1000">
              <a:solidFill>
                <a:srgbClr val="1D1C1D"/>
              </a:solidFill>
            </a:endParaRPr>
          </a:p>
        </p:txBody>
      </p:sp>
      <p:pic>
        <p:nvPicPr>
          <p:cNvPr id="9" name="Google Shape;1493;p151" descr="Kuva, joka sisältää kohteen teksti, clipart&#10;&#10;Kuvaus luotu automaattisesti">
            <a:extLst>
              <a:ext uri="{FF2B5EF4-FFF2-40B4-BE49-F238E27FC236}">
                <a16:creationId xmlns:a16="http://schemas.microsoft.com/office/drawing/2014/main" id="{0962C8B5-8C6B-DC02-DB00-BFB8B548F774}"/>
              </a:ext>
            </a:extLst>
          </p:cNvPr>
          <p:cNvPicPr preferRelativeResize="0"/>
          <p:nvPr/>
        </p:nvPicPr>
        <p:blipFill>
          <a:blip r:embed="rId4">
            <a:alphaModFix/>
          </a:blip>
          <a:stretch>
            <a:fillRect/>
          </a:stretch>
        </p:blipFill>
        <p:spPr>
          <a:xfrm>
            <a:off x="10203871" y="4722434"/>
            <a:ext cx="1400752" cy="253577"/>
          </a:xfrm>
          <a:prstGeom prst="rect">
            <a:avLst/>
          </a:prstGeom>
          <a:noFill/>
          <a:ln>
            <a:noFill/>
          </a:ln>
        </p:spPr>
      </p:pic>
      <p:pic>
        <p:nvPicPr>
          <p:cNvPr id="4" name="Kuva 3">
            <a:extLst>
              <a:ext uri="{FF2B5EF4-FFF2-40B4-BE49-F238E27FC236}">
                <a16:creationId xmlns:a16="http://schemas.microsoft.com/office/drawing/2014/main" id="{3ED6FFFF-B777-68DA-8DDE-04353CAF80DE}"/>
              </a:ext>
            </a:extLst>
          </p:cNvPr>
          <p:cNvPicPr>
            <a:picLocks noChangeAspect="1"/>
          </p:cNvPicPr>
          <p:nvPr/>
        </p:nvPicPr>
        <p:blipFill>
          <a:blip r:embed="rId5"/>
          <a:srcRect/>
          <a:stretch/>
        </p:blipFill>
        <p:spPr>
          <a:xfrm>
            <a:off x="10616314" y="478259"/>
            <a:ext cx="961137" cy="965142"/>
          </a:xfrm>
          <a:prstGeom prst="rect">
            <a:avLst/>
          </a:prstGeom>
        </p:spPr>
      </p:pic>
      <p:pic>
        <p:nvPicPr>
          <p:cNvPr id="6" name="Kuva 5" descr="Kuva, joka sisältää kohteen henkilö, sisä-, nainen&#10;&#10;Kuvaus luotu automaattisesti">
            <a:extLst>
              <a:ext uri="{FF2B5EF4-FFF2-40B4-BE49-F238E27FC236}">
                <a16:creationId xmlns:a16="http://schemas.microsoft.com/office/drawing/2014/main" id="{1ADB66BE-FA2E-AC4D-5946-0BFECD676226}"/>
              </a:ext>
            </a:extLst>
          </p:cNvPr>
          <p:cNvPicPr>
            <a:picLocks noChangeAspect="1"/>
          </p:cNvPicPr>
          <p:nvPr/>
        </p:nvPicPr>
        <p:blipFill rotWithShape="1">
          <a:blip r:embed="rId6"/>
          <a:srcRect t="5062" b="5062"/>
          <a:stretch/>
        </p:blipFill>
        <p:spPr>
          <a:xfrm>
            <a:off x="6436295" y="1800620"/>
            <a:ext cx="5168330" cy="2612885"/>
          </a:xfrm>
          <a:prstGeom prst="roundRect">
            <a:avLst>
              <a:gd name="adj" fmla="val 10024"/>
            </a:avLst>
          </a:prstGeom>
        </p:spPr>
      </p:pic>
    </p:spTree>
    <p:extLst>
      <p:ext uri="{BB962C8B-B14F-4D97-AF65-F5344CB8AC3E}">
        <p14:creationId xmlns:p14="http://schemas.microsoft.com/office/powerpoint/2010/main" val="8123374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55AD873C-80A7-169F-5937-4768BE5FBDEC}"/>
              </a:ext>
            </a:extLst>
          </p:cNvPr>
          <p:cNvSpPr>
            <a:spLocks noGrp="1"/>
          </p:cNvSpPr>
          <p:nvPr>
            <p:ph type="ctrTitle"/>
          </p:nvPr>
        </p:nvSpPr>
        <p:spPr>
          <a:xfrm>
            <a:off x="3435178" y="1783192"/>
            <a:ext cx="7257536" cy="2879725"/>
          </a:xfrm>
        </p:spPr>
        <p:txBody>
          <a:bodyPr/>
          <a:lstStyle/>
          <a:p>
            <a:pPr marL="0" lvl="0" indent="0" rtl="0">
              <a:lnSpc>
                <a:spcPct val="100000"/>
              </a:lnSpc>
              <a:spcBef>
                <a:spcPts val="0"/>
              </a:spcBef>
              <a:spcAft>
                <a:spcPts val="0"/>
              </a:spcAft>
            </a:pPr>
            <a:r>
              <a:rPr lang="en-GB">
                <a:solidFill>
                  <a:schemeClr val="bg1"/>
                </a:solidFill>
                <a:latin typeface="Bookman Old Style"/>
              </a:rPr>
              <a:t>Digital experiences &amp; </a:t>
            </a:r>
            <a:r>
              <a:rPr lang="en-GB">
                <a:latin typeface="Bookman Old Style"/>
              </a:rPr>
              <a:t>Software engineering</a:t>
            </a:r>
            <a:br>
              <a:rPr lang="en-GB"/>
            </a:br>
            <a:br>
              <a:rPr lang="en-GB"/>
            </a:br>
            <a:r>
              <a:rPr lang="en-GB" sz="3600">
                <a:latin typeface="Bookman Old Style"/>
              </a:rPr>
              <a:t>Develop modern solutions </a:t>
            </a:r>
            <a:br>
              <a:rPr lang="en-GB" sz="3600"/>
            </a:br>
            <a:r>
              <a:rPr lang="en-GB" sz="3600">
                <a:latin typeface="Bookman Old Style"/>
              </a:rPr>
              <a:t>&amp; digital experiences</a:t>
            </a:r>
          </a:p>
        </p:txBody>
      </p:sp>
      <p:pic>
        <p:nvPicPr>
          <p:cNvPr id="9" name="Kuva 8">
            <a:extLst>
              <a:ext uri="{FF2B5EF4-FFF2-40B4-BE49-F238E27FC236}">
                <a16:creationId xmlns:a16="http://schemas.microsoft.com/office/drawing/2014/main" id="{D4C8E36C-6FB4-BFF4-2500-36BB71B3567C}"/>
              </a:ext>
            </a:extLst>
          </p:cNvPr>
          <p:cNvPicPr>
            <a:picLocks noChangeAspect="1"/>
          </p:cNvPicPr>
          <p:nvPr/>
        </p:nvPicPr>
        <p:blipFill>
          <a:blip r:embed="rId3"/>
          <a:srcRect/>
          <a:stretch/>
        </p:blipFill>
        <p:spPr>
          <a:xfrm>
            <a:off x="1279104" y="1442706"/>
            <a:ext cx="1877706" cy="1885530"/>
          </a:xfrm>
          <a:prstGeom prst="rect">
            <a:avLst/>
          </a:prstGeom>
        </p:spPr>
      </p:pic>
    </p:spTree>
    <p:extLst>
      <p:ext uri="{BB962C8B-B14F-4D97-AF65-F5344CB8AC3E}">
        <p14:creationId xmlns:p14="http://schemas.microsoft.com/office/powerpoint/2010/main" val="9130928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173A"/>
        </a:solidFill>
        <a:effectLst/>
      </p:bgPr>
    </p:bg>
    <p:spTree>
      <p:nvGrpSpPr>
        <p:cNvPr id="1" name=""/>
        <p:cNvGrpSpPr/>
        <p:nvPr/>
      </p:nvGrpSpPr>
      <p:grpSpPr>
        <a:xfrm>
          <a:off x="0" y="0"/>
          <a:ext cx="0" cy="0"/>
          <a:chOff x="0" y="0"/>
          <a:chExt cx="0" cy="0"/>
        </a:xfrm>
      </p:grpSpPr>
      <p:sp>
        <p:nvSpPr>
          <p:cNvPr id="25" name="Tekstiruutu 24">
            <a:extLst>
              <a:ext uri="{FF2B5EF4-FFF2-40B4-BE49-F238E27FC236}">
                <a16:creationId xmlns:a16="http://schemas.microsoft.com/office/drawing/2014/main" id="{693F12B7-C965-185C-AEDD-51EB41D59C18}"/>
              </a:ext>
            </a:extLst>
          </p:cNvPr>
          <p:cNvSpPr txBox="1"/>
          <p:nvPr/>
        </p:nvSpPr>
        <p:spPr>
          <a:xfrm>
            <a:off x="496756" y="3877170"/>
            <a:ext cx="3020168" cy="248786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2400" b="0" i="0" u="none" strike="noStrike" kern="1200" cap="none" spc="0" normalizeH="0" baseline="0" noProof="0">
                <a:ln>
                  <a:noFill/>
                </a:ln>
                <a:solidFill>
                  <a:srgbClr val="FFFFFF"/>
                </a:solidFill>
                <a:effectLst/>
                <a:uLnTx/>
                <a:uFillTx/>
                <a:latin typeface="Bookman Old Style"/>
                <a:ea typeface="+mn-ea"/>
                <a:cs typeface="+mn-cs"/>
              </a:rPr>
              <a:t>Our competencies</a:t>
            </a:r>
          </a:p>
          <a:p>
            <a:pPr marL="480750" marR="0" lvl="1" indent="0" algn="l" defTabSz="914400" rtl="0" eaLnBrk="1" fontAlgn="auto" latinLnBrk="0" hangingPunct="1">
              <a:lnSpc>
                <a:spcPts val="1900"/>
              </a:lnSpc>
              <a:spcBef>
                <a:spcPts val="0"/>
              </a:spcBef>
              <a:spcAft>
                <a:spcPts val="0"/>
              </a:spcAft>
              <a:buClr>
                <a:srgbClr val="171717"/>
              </a:buClr>
              <a:buSzPts val="1500"/>
              <a:buFontTx/>
              <a:buNone/>
              <a:tabLst/>
              <a:defRPr/>
            </a:pPr>
            <a:r>
              <a:rPr kumimoji="0" lang="en-GB" sz="1600" b="0" i="0" u="none" strike="noStrike" kern="1200" cap="none" spc="0" normalizeH="0" baseline="0" noProof="0">
                <a:ln>
                  <a:noFill/>
                </a:ln>
                <a:solidFill>
                  <a:srgbClr val="FFFFFF"/>
                </a:solidFill>
                <a:effectLst/>
                <a:uLnTx/>
                <a:uFillTx/>
                <a:latin typeface="Franklin Gothic Book"/>
                <a:ea typeface="+mn-ea"/>
                <a:cs typeface="+mn-cs"/>
              </a:rPr>
              <a:t>Software development</a:t>
            </a:r>
          </a:p>
          <a:p>
            <a:pPr marL="480750" marR="0" lvl="1" indent="0" algn="l" defTabSz="914400" rtl="0" eaLnBrk="1" fontAlgn="auto" latinLnBrk="0" hangingPunct="1">
              <a:lnSpc>
                <a:spcPts val="1900"/>
              </a:lnSpc>
              <a:spcBef>
                <a:spcPts val="0"/>
              </a:spcBef>
              <a:spcAft>
                <a:spcPts val="0"/>
              </a:spcAft>
              <a:buClr>
                <a:srgbClr val="171717"/>
              </a:buClr>
              <a:buSzPts val="1500"/>
              <a:buFontTx/>
              <a:buNone/>
              <a:tabLst/>
              <a:defRPr/>
            </a:pPr>
            <a:r>
              <a:rPr kumimoji="0" lang="en-GB" sz="1600" b="0" i="0" u="none" strike="noStrike" kern="1200" cap="none" spc="0" normalizeH="0" baseline="0" noProof="0">
                <a:ln>
                  <a:noFill/>
                </a:ln>
                <a:solidFill>
                  <a:srgbClr val="FFFFFF"/>
                </a:solidFill>
                <a:effectLst/>
                <a:uLnTx/>
                <a:uFillTx/>
                <a:latin typeface="Franklin Gothic Book"/>
                <a:ea typeface="+mn-ea"/>
                <a:cs typeface="+mn-cs"/>
              </a:rPr>
              <a:t>System &amp; API integrations</a:t>
            </a:r>
          </a:p>
          <a:p>
            <a:pPr marL="480750" marR="0" lvl="1" indent="0" algn="l" defTabSz="914400" rtl="0" eaLnBrk="1" fontAlgn="auto" latinLnBrk="0" hangingPunct="1">
              <a:lnSpc>
                <a:spcPts val="1900"/>
              </a:lnSpc>
              <a:spcBef>
                <a:spcPts val="0"/>
              </a:spcBef>
              <a:spcAft>
                <a:spcPts val="0"/>
              </a:spcAft>
              <a:buClr>
                <a:srgbClr val="171717"/>
              </a:buClr>
              <a:buSzPts val="1500"/>
              <a:buFontTx/>
              <a:buNone/>
              <a:tabLst/>
              <a:defRPr/>
            </a:pPr>
            <a:r>
              <a:rPr kumimoji="0" lang="en-GB" sz="1600" b="0" i="0" u="none" strike="noStrike" kern="1200" cap="none" spc="0" normalizeH="0" baseline="0" noProof="0">
                <a:ln>
                  <a:noFill/>
                </a:ln>
                <a:solidFill>
                  <a:srgbClr val="FFFFFF"/>
                </a:solidFill>
                <a:effectLst/>
                <a:uLnTx/>
                <a:uFillTx/>
                <a:latin typeface="Franklin Gothic Book"/>
                <a:ea typeface="+mn-ea"/>
                <a:cs typeface="+mn-cs"/>
              </a:rPr>
              <a:t>IT consulting</a:t>
            </a:r>
          </a:p>
          <a:p>
            <a:pPr marL="480750" marR="0" lvl="1" indent="0" algn="l" defTabSz="914400" rtl="0" eaLnBrk="1" fontAlgn="auto" latinLnBrk="0" hangingPunct="1">
              <a:lnSpc>
                <a:spcPts val="1900"/>
              </a:lnSpc>
              <a:spcBef>
                <a:spcPts val="0"/>
              </a:spcBef>
              <a:spcAft>
                <a:spcPts val="0"/>
              </a:spcAft>
              <a:buClr>
                <a:srgbClr val="171717"/>
              </a:buClr>
              <a:buSzPts val="1500"/>
              <a:buFontTx/>
              <a:buNone/>
              <a:tabLst/>
              <a:defRPr/>
            </a:pPr>
            <a:r>
              <a:rPr kumimoji="0" lang="en-GB" sz="1600" b="0" i="0" u="none" strike="noStrike" kern="1200" cap="none" spc="0" normalizeH="0" baseline="0" noProof="0">
                <a:ln>
                  <a:noFill/>
                </a:ln>
                <a:solidFill>
                  <a:srgbClr val="FFFFFF"/>
                </a:solidFill>
                <a:effectLst/>
                <a:uLnTx/>
                <a:uFillTx/>
                <a:latin typeface="Franklin Gothic Book"/>
                <a:ea typeface="+mn-ea"/>
                <a:cs typeface="+mn-cs"/>
              </a:rPr>
              <a:t>Quality &amp; testing</a:t>
            </a:r>
          </a:p>
          <a:p>
            <a:pPr marL="480750" marR="0" lvl="1" indent="0" algn="l" defTabSz="914400" rtl="0" eaLnBrk="1" fontAlgn="auto" latinLnBrk="0" hangingPunct="1">
              <a:lnSpc>
                <a:spcPts val="1900"/>
              </a:lnSpc>
              <a:spcBef>
                <a:spcPts val="0"/>
              </a:spcBef>
              <a:spcAft>
                <a:spcPts val="0"/>
              </a:spcAft>
              <a:buClr>
                <a:srgbClr val="171717"/>
              </a:buClr>
              <a:buSzPts val="1500"/>
              <a:buFontTx/>
              <a:buNone/>
              <a:tabLst/>
              <a:defRPr/>
            </a:pPr>
            <a:r>
              <a:rPr kumimoji="0" lang="en-GB" sz="1600" b="0" i="0" u="none" strike="noStrike" kern="1200" cap="none" spc="0" normalizeH="0" baseline="0" noProof="0">
                <a:ln>
                  <a:noFill/>
                </a:ln>
                <a:solidFill>
                  <a:srgbClr val="FFFFFF"/>
                </a:solidFill>
                <a:effectLst/>
                <a:uLnTx/>
                <a:uFillTx/>
                <a:latin typeface="Franklin Gothic Book"/>
                <a:ea typeface="+mn-ea"/>
                <a:cs typeface="+mn-cs"/>
              </a:rPr>
              <a:t>DevOps</a:t>
            </a:r>
          </a:p>
          <a:p>
            <a:pPr marL="480750" marR="0" lvl="1" indent="0" algn="l" defTabSz="914400" rtl="0" eaLnBrk="1" fontAlgn="auto" latinLnBrk="0" hangingPunct="1">
              <a:lnSpc>
                <a:spcPts val="1900"/>
              </a:lnSpc>
              <a:spcBef>
                <a:spcPts val="0"/>
              </a:spcBef>
              <a:spcAft>
                <a:spcPts val="0"/>
              </a:spcAft>
              <a:buClr>
                <a:srgbClr val="171717"/>
              </a:buClr>
              <a:buSzPts val="1500"/>
              <a:buFontTx/>
              <a:buNone/>
              <a:tabLst/>
              <a:defRPr/>
            </a:pPr>
            <a:r>
              <a:rPr kumimoji="0" lang="en-GB" sz="1600" b="0" i="0" u="none" strike="noStrike" kern="1200" cap="none" spc="0" normalizeH="0" baseline="0" noProof="0">
                <a:ln>
                  <a:noFill/>
                </a:ln>
                <a:solidFill>
                  <a:srgbClr val="FFFFFF"/>
                </a:solidFill>
                <a:effectLst/>
                <a:uLnTx/>
                <a:uFillTx/>
                <a:latin typeface="Franklin Gothic Book"/>
                <a:ea typeface="+mn-ea"/>
                <a:cs typeface="+mn-cs"/>
              </a:rPr>
              <a:t>Web development</a:t>
            </a:r>
          </a:p>
          <a:p>
            <a:pPr marL="480750" marR="0" lvl="1" indent="0" algn="l" defTabSz="914400" rtl="0" eaLnBrk="1" fontAlgn="auto" latinLnBrk="0" hangingPunct="1">
              <a:lnSpc>
                <a:spcPts val="1900"/>
              </a:lnSpc>
              <a:spcBef>
                <a:spcPts val="0"/>
              </a:spcBef>
              <a:spcAft>
                <a:spcPts val="0"/>
              </a:spcAft>
              <a:buClr>
                <a:srgbClr val="171717"/>
              </a:buClr>
              <a:buSzPts val="1500"/>
              <a:buFontTx/>
              <a:buNone/>
              <a:tabLst/>
              <a:defRPr/>
            </a:pPr>
            <a:r>
              <a:rPr kumimoji="0" lang="en-GB" sz="1600" b="0" i="0" u="none" strike="noStrike" kern="1200" cap="none" spc="0" normalizeH="0" baseline="0" noProof="0">
                <a:ln>
                  <a:noFill/>
                </a:ln>
                <a:solidFill>
                  <a:srgbClr val="FFFFFF"/>
                </a:solidFill>
                <a:effectLst/>
                <a:uLnTx/>
                <a:uFillTx/>
                <a:latin typeface="Franklin Gothic Book"/>
                <a:ea typeface="+mn-ea"/>
                <a:cs typeface="+mn-cs"/>
              </a:rPr>
              <a:t>Mobile app development</a:t>
            </a:r>
          </a:p>
          <a:p>
            <a:pPr marL="480750" marR="0" lvl="1" indent="0" algn="l" defTabSz="914400" rtl="0" eaLnBrk="1" fontAlgn="auto" latinLnBrk="0" hangingPunct="1">
              <a:lnSpc>
                <a:spcPts val="1900"/>
              </a:lnSpc>
              <a:spcBef>
                <a:spcPts val="0"/>
              </a:spcBef>
              <a:spcAft>
                <a:spcPts val="0"/>
              </a:spcAft>
              <a:buClr>
                <a:srgbClr val="171717"/>
              </a:buClr>
              <a:buSzPts val="1500"/>
              <a:buFontTx/>
              <a:buNone/>
              <a:tabLst/>
              <a:defRPr/>
            </a:pPr>
            <a:r>
              <a:rPr kumimoji="0" lang="en-GB" sz="1600" b="0" i="0" u="none" strike="noStrike" kern="1200" cap="none" spc="0" normalizeH="0" baseline="0" noProof="0">
                <a:ln>
                  <a:noFill/>
                </a:ln>
                <a:solidFill>
                  <a:srgbClr val="FFFFFF"/>
                </a:solidFill>
                <a:effectLst/>
                <a:uLnTx/>
                <a:uFillTx/>
                <a:latin typeface="Franklin Gothic Book"/>
                <a:ea typeface="+mn-ea"/>
                <a:cs typeface="+mn-cs"/>
              </a:rPr>
              <a:t>Design &amp; UX</a:t>
            </a:r>
            <a:endParaRPr kumimoji="0" lang="en-GB" sz="1600" b="0" i="0" u="none" strike="noStrike" kern="1200" cap="none" spc="0" normalizeH="0" baseline="0" noProof="0">
              <a:ln>
                <a:noFill/>
              </a:ln>
              <a:solidFill>
                <a:srgbClr val="FFFFFF"/>
              </a:solidFill>
              <a:effectLst/>
              <a:uLnTx/>
              <a:uFillTx/>
              <a:latin typeface="Arial"/>
              <a:ea typeface="Arial"/>
              <a:cs typeface="Arial"/>
              <a:sym typeface="Arial"/>
            </a:endParaRPr>
          </a:p>
        </p:txBody>
      </p:sp>
      <p:pic>
        <p:nvPicPr>
          <p:cNvPr id="8" name="Pladsholder til billede 6">
            <a:extLst>
              <a:ext uri="{FF2B5EF4-FFF2-40B4-BE49-F238E27FC236}">
                <a16:creationId xmlns:a16="http://schemas.microsoft.com/office/drawing/2014/main" id="{9F89FC30-E721-07A0-0C5B-8FC7DA262DFF}"/>
              </a:ext>
            </a:extLst>
          </p:cNvPr>
          <p:cNvPicPr>
            <a:picLocks noGrp="1" noChangeAspect="1"/>
          </p:cNvPicPr>
          <p:nvPr>
            <p:ph type="pic" sz="quarter" idx="14"/>
          </p:nvPr>
        </p:nvPicPr>
        <p:blipFill>
          <a:blip r:embed="rId3"/>
          <a:srcRect l="1455" r="1455"/>
          <a:stretch/>
        </p:blipFill>
        <p:spPr>
          <a:xfrm>
            <a:off x="6924675" y="7582"/>
            <a:ext cx="6325499" cy="6858000"/>
          </a:xfrm>
        </p:spPr>
      </p:pic>
      <p:sp>
        <p:nvSpPr>
          <p:cNvPr id="3" name="Titel 2">
            <a:extLst>
              <a:ext uri="{FF2B5EF4-FFF2-40B4-BE49-F238E27FC236}">
                <a16:creationId xmlns:a16="http://schemas.microsoft.com/office/drawing/2014/main" id="{7AFD0AEC-AA1B-DC29-FBCD-471B107A9375}"/>
              </a:ext>
            </a:extLst>
          </p:cNvPr>
          <p:cNvSpPr>
            <a:spLocks noGrp="1"/>
          </p:cNvSpPr>
          <p:nvPr>
            <p:ph type="title"/>
          </p:nvPr>
        </p:nvSpPr>
        <p:spPr/>
        <p:txBody>
          <a:bodyPr/>
          <a:lstStyle/>
          <a:p>
            <a:r>
              <a:rPr lang="en-GB">
                <a:latin typeface="Bookman Old Style"/>
              </a:rPr>
              <a:t>How we can help</a:t>
            </a:r>
            <a:endParaRPr lang="en-GB"/>
          </a:p>
        </p:txBody>
      </p:sp>
      <p:sp>
        <p:nvSpPr>
          <p:cNvPr id="4" name="Pladsholder til indhold 3">
            <a:extLst>
              <a:ext uri="{FF2B5EF4-FFF2-40B4-BE49-F238E27FC236}">
                <a16:creationId xmlns:a16="http://schemas.microsoft.com/office/drawing/2014/main" id="{B0F39623-991B-0F69-CAE5-03D49E86EBA7}"/>
              </a:ext>
            </a:extLst>
          </p:cNvPr>
          <p:cNvSpPr>
            <a:spLocks noGrp="1"/>
          </p:cNvSpPr>
          <p:nvPr>
            <p:ph type="body" sz="quarter" idx="13"/>
          </p:nvPr>
        </p:nvSpPr>
        <p:spPr>
          <a:xfrm>
            <a:off x="587375" y="1532238"/>
            <a:ext cx="5400674" cy="1716302"/>
          </a:xfrm>
        </p:spPr>
        <p:txBody>
          <a:bodyPr vert="horz" lIns="0" tIns="0" rIns="0" bIns="0" rtlCol="0" anchor="t">
            <a:noAutofit/>
          </a:bodyPr>
          <a:lstStyle/>
          <a:p>
            <a:pPr marL="0" indent="0">
              <a:buNone/>
            </a:pPr>
            <a:r>
              <a:rPr lang="en-GB">
                <a:latin typeface="Franklin Gothic Book"/>
                <a:ea typeface="Yu Gothic Light"/>
              </a:rPr>
              <a:t>We offer top-notch software engineering and design services to create reliable and scalable solutions for your organisation’s needs. We follow industry best practices and work closely with our customers to add true value to their operations.</a:t>
            </a:r>
          </a:p>
          <a:p>
            <a:pPr marL="0" indent="0">
              <a:buNone/>
            </a:pPr>
            <a:endParaRPr lang="en-GB">
              <a:latin typeface="Franklin Gothic Book"/>
              <a:ea typeface="Yu Gothic Light"/>
            </a:endParaRPr>
          </a:p>
          <a:p>
            <a:pPr marL="0" indent="0">
              <a:buNone/>
            </a:pPr>
            <a:r>
              <a:rPr lang="en-US" sz="1600">
                <a:latin typeface="Franklin Gothic Book"/>
                <a:ea typeface="Libre Franklin"/>
                <a:cs typeface="Libre Franklin"/>
                <a:sym typeface="Libre Franklin"/>
              </a:rPr>
              <a:t>With our vast experience from hundreds of successfully completed projects for the most demanding customers, </a:t>
            </a:r>
            <a:endParaRPr lang="en-US">
              <a:latin typeface="Franklin Gothic Book"/>
              <a:ea typeface="Libre Franklin"/>
              <a:cs typeface="Libre Franklin"/>
              <a:sym typeface="Libre Franklin"/>
            </a:endParaRPr>
          </a:p>
          <a:p>
            <a:pPr marL="0" indent="0">
              <a:buNone/>
            </a:pPr>
            <a:r>
              <a:rPr lang="en-US" sz="1600">
                <a:latin typeface="Franklin Gothic Book"/>
                <a:ea typeface="Libre Franklin"/>
                <a:cs typeface="Libre Franklin"/>
                <a:sym typeface="Libre Franklin"/>
              </a:rPr>
              <a:t>we have the confidence to take on any challenge.</a:t>
            </a:r>
            <a:endParaRPr lang="en-US">
              <a:latin typeface="Franklin Gothic Book"/>
            </a:endParaRPr>
          </a:p>
          <a:p>
            <a:pPr marL="0" indent="0">
              <a:buNone/>
            </a:pPr>
            <a:endParaRPr lang="en-GB">
              <a:latin typeface="Franklin Gothic Book"/>
              <a:ea typeface="Yu Gothic Light"/>
            </a:endParaRPr>
          </a:p>
          <a:p>
            <a:pPr marL="0" indent="0">
              <a:spcAft>
                <a:spcPts val="600"/>
              </a:spcAft>
              <a:buNone/>
            </a:pPr>
            <a:endParaRPr lang="en-GB" sz="1200">
              <a:latin typeface="Arial"/>
              <a:ea typeface="Arial"/>
              <a:cs typeface="Arial"/>
              <a:sym typeface="Arial"/>
            </a:endParaRPr>
          </a:p>
        </p:txBody>
      </p:sp>
      <p:pic>
        <p:nvPicPr>
          <p:cNvPr id="7" name="Grafik 23">
            <a:extLst>
              <a:ext uri="{FF2B5EF4-FFF2-40B4-BE49-F238E27FC236}">
                <a16:creationId xmlns:a16="http://schemas.microsoft.com/office/drawing/2014/main" id="{F913FA2D-FC3F-9D00-6E3F-3B66EF26ABEE}"/>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636801" y="4416037"/>
            <a:ext cx="178745" cy="178745"/>
          </a:xfrm>
          <a:prstGeom prst="rect">
            <a:avLst/>
          </a:prstGeom>
        </p:spPr>
      </p:pic>
      <p:pic>
        <p:nvPicPr>
          <p:cNvPr id="9" name="Grafik 23">
            <a:extLst>
              <a:ext uri="{FF2B5EF4-FFF2-40B4-BE49-F238E27FC236}">
                <a16:creationId xmlns:a16="http://schemas.microsoft.com/office/drawing/2014/main" id="{E244FB93-602D-5F73-FC7C-7DA66E2BB7BA}"/>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636801" y="4646093"/>
            <a:ext cx="178745" cy="178745"/>
          </a:xfrm>
          <a:prstGeom prst="rect">
            <a:avLst/>
          </a:prstGeom>
        </p:spPr>
      </p:pic>
      <p:pic>
        <p:nvPicPr>
          <p:cNvPr id="10" name="Grafik 23">
            <a:extLst>
              <a:ext uri="{FF2B5EF4-FFF2-40B4-BE49-F238E27FC236}">
                <a16:creationId xmlns:a16="http://schemas.microsoft.com/office/drawing/2014/main" id="{AFAFD09F-DF19-E7AE-1F0F-36E393CB2302}"/>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636801" y="4888620"/>
            <a:ext cx="178745" cy="178745"/>
          </a:xfrm>
          <a:prstGeom prst="rect">
            <a:avLst/>
          </a:prstGeom>
        </p:spPr>
      </p:pic>
      <p:pic>
        <p:nvPicPr>
          <p:cNvPr id="11" name="Grafik 23">
            <a:extLst>
              <a:ext uri="{FF2B5EF4-FFF2-40B4-BE49-F238E27FC236}">
                <a16:creationId xmlns:a16="http://schemas.microsoft.com/office/drawing/2014/main" id="{18D09558-9096-E999-21A4-3CBD4FF64B5B}"/>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636801" y="5126914"/>
            <a:ext cx="178745" cy="178745"/>
          </a:xfrm>
          <a:prstGeom prst="rect">
            <a:avLst/>
          </a:prstGeom>
        </p:spPr>
      </p:pic>
      <p:pic>
        <p:nvPicPr>
          <p:cNvPr id="21" name="Kuva 20">
            <a:extLst>
              <a:ext uri="{FF2B5EF4-FFF2-40B4-BE49-F238E27FC236}">
                <a16:creationId xmlns:a16="http://schemas.microsoft.com/office/drawing/2014/main" id="{94B84C14-CADE-4BD2-FC34-6E438F896B41}"/>
              </a:ext>
            </a:extLst>
          </p:cNvPr>
          <p:cNvPicPr>
            <a:picLocks noChangeAspect="1"/>
          </p:cNvPicPr>
          <p:nvPr/>
        </p:nvPicPr>
        <p:blipFill>
          <a:blip r:embed="rId6"/>
          <a:srcRect/>
          <a:stretch/>
        </p:blipFill>
        <p:spPr>
          <a:xfrm>
            <a:off x="10630788" y="476248"/>
            <a:ext cx="965142" cy="969164"/>
          </a:xfrm>
          <a:prstGeom prst="rect">
            <a:avLst/>
          </a:prstGeom>
        </p:spPr>
      </p:pic>
      <p:pic>
        <p:nvPicPr>
          <p:cNvPr id="24" name="Grafik 23">
            <a:extLst>
              <a:ext uri="{FF2B5EF4-FFF2-40B4-BE49-F238E27FC236}">
                <a16:creationId xmlns:a16="http://schemas.microsoft.com/office/drawing/2014/main" id="{E8BE3400-0EE2-E3C2-B00C-7F2A5BA6CBEC}"/>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636801" y="5369441"/>
            <a:ext cx="178745" cy="178745"/>
          </a:xfrm>
          <a:prstGeom prst="rect">
            <a:avLst/>
          </a:prstGeom>
        </p:spPr>
      </p:pic>
      <p:pic>
        <p:nvPicPr>
          <p:cNvPr id="28" name="Grafik 23">
            <a:extLst>
              <a:ext uri="{FF2B5EF4-FFF2-40B4-BE49-F238E27FC236}">
                <a16:creationId xmlns:a16="http://schemas.microsoft.com/office/drawing/2014/main" id="{AD137B51-FD2F-C2C2-7F98-D4F6B6D175BC}"/>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636801" y="5607963"/>
            <a:ext cx="178745" cy="178745"/>
          </a:xfrm>
          <a:prstGeom prst="rect">
            <a:avLst/>
          </a:prstGeom>
        </p:spPr>
      </p:pic>
      <p:pic>
        <p:nvPicPr>
          <p:cNvPr id="29" name="Grafik 23">
            <a:extLst>
              <a:ext uri="{FF2B5EF4-FFF2-40B4-BE49-F238E27FC236}">
                <a16:creationId xmlns:a16="http://schemas.microsoft.com/office/drawing/2014/main" id="{1F621626-4AA1-CE33-9090-0424D046AA0A}"/>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636801" y="5850490"/>
            <a:ext cx="178745" cy="178745"/>
          </a:xfrm>
          <a:prstGeom prst="rect">
            <a:avLst/>
          </a:prstGeom>
        </p:spPr>
      </p:pic>
      <p:pic>
        <p:nvPicPr>
          <p:cNvPr id="30" name="Grafik 23">
            <a:extLst>
              <a:ext uri="{FF2B5EF4-FFF2-40B4-BE49-F238E27FC236}">
                <a16:creationId xmlns:a16="http://schemas.microsoft.com/office/drawing/2014/main" id="{BB399C1A-0A22-2B0D-522A-0334D195B57C}"/>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636801" y="6088784"/>
            <a:ext cx="178745" cy="178745"/>
          </a:xfrm>
          <a:prstGeom prst="rect">
            <a:avLst/>
          </a:prstGeom>
        </p:spPr>
      </p:pic>
      <p:sp>
        <p:nvSpPr>
          <p:cNvPr id="5" name="Google Shape;754;p75">
            <a:extLst>
              <a:ext uri="{FF2B5EF4-FFF2-40B4-BE49-F238E27FC236}">
                <a16:creationId xmlns:a16="http://schemas.microsoft.com/office/drawing/2014/main" id="{64063CE8-8448-9F11-C510-FB5DBEEA5D51}"/>
              </a:ext>
            </a:extLst>
          </p:cNvPr>
          <p:cNvSpPr/>
          <p:nvPr/>
        </p:nvSpPr>
        <p:spPr>
          <a:xfrm>
            <a:off x="5822298" y="2976443"/>
            <a:ext cx="5056567" cy="3009111"/>
          </a:xfrm>
          <a:prstGeom prst="roundRect">
            <a:avLst>
              <a:gd name="adj" fmla="val 12320"/>
            </a:avLst>
          </a:prstGeom>
          <a:solidFill>
            <a:schemeClr val="accent2"/>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171717"/>
                </a:solidFill>
                <a:effectLst/>
                <a:uLnTx/>
                <a:uFillTx/>
                <a:latin typeface="Bookman Old Style"/>
                <a:ea typeface="+mn-ea"/>
                <a:cs typeface="+mn-cs"/>
              </a:rPr>
              <a:t>Our technology stack &amp; products</a:t>
            </a:r>
          </a:p>
          <a:p>
            <a:pPr>
              <a:lnSpc>
                <a:spcPts val="1800"/>
              </a:lnSpc>
              <a:defRPr/>
            </a:pPr>
            <a:endParaRPr lang="en-GB" sz="1600">
              <a:solidFill>
                <a:srgbClr val="171717"/>
              </a:solidFill>
              <a:latin typeface="Franklin Gothic Book"/>
            </a:endParaRPr>
          </a:p>
          <a:p>
            <a:pPr marL="0" marR="0" lvl="0" indent="0" algn="l" defTabSz="914400">
              <a:spcBef>
                <a:spcPts val="0"/>
              </a:spcBef>
              <a:spcAft>
                <a:spcPts val="0"/>
              </a:spcAft>
              <a:buClrTx/>
              <a:buSzTx/>
              <a:buFontTx/>
              <a:buNone/>
              <a:tabLst/>
              <a:defRPr/>
            </a:pPr>
            <a:r>
              <a:rPr kumimoji="0" lang="en-GB" sz="1600" b="0" i="0" u="none" strike="noStrike" kern="1200" cap="none" spc="0" normalizeH="0" baseline="0" noProof="0">
                <a:ln>
                  <a:noFill/>
                </a:ln>
                <a:solidFill>
                  <a:srgbClr val="171717"/>
                </a:solidFill>
                <a:effectLst/>
                <a:uLnTx/>
                <a:uFillTx/>
                <a:latin typeface="Franklin Gothic Book"/>
                <a:ea typeface="+mn-ea"/>
                <a:cs typeface="+mn-cs"/>
              </a:rPr>
              <a:t>We are technology independent and work daily with Java, Spring Boot, .NET, Node.JS, React, Docker and Linux among other things. For cloud platforms we use AWS, Azure, GKE and Kubernetes (on-cloud &amp; on-prem). We are also well versed with a lot of other tech and products like Liferay and </a:t>
            </a:r>
            <a:r>
              <a:rPr kumimoji="0" lang="en-GB" sz="1600" b="0" i="0" u="none" strike="noStrike" kern="1200" cap="none" spc="0" normalizeH="0" baseline="0" noProof="0" err="1">
                <a:ln>
                  <a:noFill/>
                </a:ln>
                <a:solidFill>
                  <a:srgbClr val="171717"/>
                </a:solidFill>
                <a:effectLst/>
                <a:uLnTx/>
                <a:uFillTx/>
                <a:latin typeface="Franklin Gothic Book"/>
                <a:ea typeface="+mn-ea"/>
                <a:cs typeface="+mn-cs"/>
              </a:rPr>
              <a:t>KeyCloak</a:t>
            </a:r>
            <a:r>
              <a:rPr kumimoji="0" lang="en-GB" sz="1600" b="0" i="0" u="none" strike="noStrike" kern="1200" cap="none" spc="0" normalizeH="0" baseline="0" noProof="0">
                <a:ln>
                  <a:noFill/>
                </a:ln>
                <a:solidFill>
                  <a:srgbClr val="171717"/>
                </a:solidFill>
                <a:effectLst/>
                <a:uLnTx/>
                <a:uFillTx/>
                <a:latin typeface="Franklin Gothic Book"/>
                <a:ea typeface="+mn-ea"/>
                <a:cs typeface="+mn-cs"/>
              </a:rPr>
              <a:t>. Open source libraries and solutions are something we use throughout our projects. </a:t>
            </a:r>
            <a:endParaRPr lang="en-GB"/>
          </a:p>
        </p:txBody>
      </p:sp>
    </p:spTree>
    <p:extLst>
      <p:ext uri="{BB962C8B-B14F-4D97-AF65-F5344CB8AC3E}">
        <p14:creationId xmlns:p14="http://schemas.microsoft.com/office/powerpoint/2010/main" val="3426246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Kuva 9" descr="Kuva, joka sisältää kohteen Fontti, teksti, Grafiikka, kuvakaappaus&#10;&#10;Kuvaus luotu automaattisesti">
            <a:extLst>
              <a:ext uri="{FF2B5EF4-FFF2-40B4-BE49-F238E27FC236}">
                <a16:creationId xmlns:a16="http://schemas.microsoft.com/office/drawing/2014/main" id="{A1ABA05B-3084-392F-4BD7-8807B79F23B1}"/>
              </a:ext>
            </a:extLst>
          </p:cNvPr>
          <p:cNvPicPr>
            <a:picLocks noChangeAspect="1"/>
          </p:cNvPicPr>
          <p:nvPr/>
        </p:nvPicPr>
        <p:blipFill>
          <a:blip r:embed="rId2"/>
          <a:stretch>
            <a:fillRect/>
          </a:stretch>
        </p:blipFill>
        <p:spPr>
          <a:xfrm>
            <a:off x="2978158" y="2758816"/>
            <a:ext cx="2342443" cy="714472"/>
          </a:xfrm>
          <a:prstGeom prst="rect">
            <a:avLst/>
          </a:prstGeom>
        </p:spPr>
      </p:pic>
      <p:pic>
        <p:nvPicPr>
          <p:cNvPr id="6" name="Pladsholder til billede 6">
            <a:extLst>
              <a:ext uri="{FF2B5EF4-FFF2-40B4-BE49-F238E27FC236}">
                <a16:creationId xmlns:a16="http://schemas.microsoft.com/office/drawing/2014/main" id="{615AC6CB-5E8A-6204-6F3F-98CB77DF5BA6}"/>
              </a:ext>
            </a:extLst>
          </p:cNvPr>
          <p:cNvPicPr>
            <a:picLocks noGrp="1" noChangeAspect="1"/>
          </p:cNvPicPr>
          <p:nvPr>
            <p:ph type="pic" sz="quarter" idx="14"/>
          </p:nvPr>
        </p:nvPicPr>
        <p:blipFill>
          <a:blip r:embed="rId3"/>
          <a:srcRect l="1455" r="1455"/>
          <a:stretch/>
        </p:blipFill>
        <p:spPr>
          <a:xfrm>
            <a:off x="6924675" y="0"/>
            <a:ext cx="6325499" cy="6858000"/>
          </a:xfrm>
        </p:spPr>
      </p:pic>
      <p:sp>
        <p:nvSpPr>
          <p:cNvPr id="3" name="Titel 2">
            <a:extLst>
              <a:ext uri="{FF2B5EF4-FFF2-40B4-BE49-F238E27FC236}">
                <a16:creationId xmlns:a16="http://schemas.microsoft.com/office/drawing/2014/main" id="{7AFD0AEC-AA1B-DC29-FBCD-471B107A9375}"/>
              </a:ext>
            </a:extLst>
          </p:cNvPr>
          <p:cNvSpPr>
            <a:spLocks noGrp="1"/>
          </p:cNvSpPr>
          <p:nvPr>
            <p:ph type="title"/>
          </p:nvPr>
        </p:nvSpPr>
        <p:spPr>
          <a:xfrm>
            <a:off x="587375" y="476250"/>
            <a:ext cx="5400674" cy="603078"/>
          </a:xfrm>
        </p:spPr>
        <p:txBody>
          <a:bodyPr/>
          <a:lstStyle/>
          <a:p>
            <a:r>
              <a:rPr lang="da-DK" err="1">
                <a:solidFill>
                  <a:schemeClr val="tx1"/>
                </a:solidFill>
              </a:rPr>
              <a:t>Some</a:t>
            </a:r>
            <a:r>
              <a:rPr lang="da-DK">
                <a:solidFill>
                  <a:schemeClr val="tx1"/>
                </a:solidFill>
              </a:rPr>
              <a:t> of </a:t>
            </a:r>
            <a:r>
              <a:rPr lang="da-DK" err="1">
                <a:solidFill>
                  <a:schemeClr val="tx1"/>
                </a:solidFill>
              </a:rPr>
              <a:t>our</a:t>
            </a:r>
            <a:r>
              <a:rPr lang="da-DK">
                <a:solidFill>
                  <a:schemeClr val="tx1"/>
                </a:solidFill>
              </a:rPr>
              <a:t> </a:t>
            </a:r>
            <a:r>
              <a:rPr lang="da-DK" err="1">
                <a:solidFill>
                  <a:schemeClr val="tx1"/>
                </a:solidFill>
              </a:rPr>
              <a:t>customers</a:t>
            </a:r>
            <a:endParaRPr lang="da-DK">
              <a:solidFill>
                <a:schemeClr val="tx1"/>
              </a:solidFill>
            </a:endParaRPr>
          </a:p>
        </p:txBody>
      </p:sp>
      <p:pic>
        <p:nvPicPr>
          <p:cNvPr id="31" name="Google Shape;765;p76">
            <a:extLst>
              <a:ext uri="{FF2B5EF4-FFF2-40B4-BE49-F238E27FC236}">
                <a16:creationId xmlns:a16="http://schemas.microsoft.com/office/drawing/2014/main" id="{27FA340D-BFC3-BF81-D565-9D4FD8058635}"/>
              </a:ext>
            </a:extLst>
          </p:cNvPr>
          <p:cNvPicPr preferRelativeResize="0"/>
          <p:nvPr/>
        </p:nvPicPr>
        <p:blipFill>
          <a:blip r:embed="rId4">
            <a:alphaModFix/>
          </a:blip>
          <a:stretch>
            <a:fillRect/>
          </a:stretch>
        </p:blipFill>
        <p:spPr>
          <a:xfrm>
            <a:off x="465323" y="1529842"/>
            <a:ext cx="1818571" cy="822285"/>
          </a:xfrm>
          <a:prstGeom prst="rect">
            <a:avLst/>
          </a:prstGeom>
          <a:noFill/>
          <a:ln>
            <a:noFill/>
          </a:ln>
        </p:spPr>
      </p:pic>
      <p:pic>
        <p:nvPicPr>
          <p:cNvPr id="32" name="Google Shape;766;p76">
            <a:extLst>
              <a:ext uri="{FF2B5EF4-FFF2-40B4-BE49-F238E27FC236}">
                <a16:creationId xmlns:a16="http://schemas.microsoft.com/office/drawing/2014/main" id="{E1D04FC6-2BBA-E216-E425-9BE740A9299C}"/>
              </a:ext>
            </a:extLst>
          </p:cNvPr>
          <p:cNvPicPr preferRelativeResize="0"/>
          <p:nvPr/>
        </p:nvPicPr>
        <p:blipFill>
          <a:blip r:embed="rId5">
            <a:alphaModFix/>
          </a:blip>
          <a:stretch>
            <a:fillRect/>
          </a:stretch>
        </p:blipFill>
        <p:spPr>
          <a:xfrm>
            <a:off x="526316" y="2508237"/>
            <a:ext cx="2161818" cy="974307"/>
          </a:xfrm>
          <a:prstGeom prst="rect">
            <a:avLst/>
          </a:prstGeom>
          <a:noFill/>
          <a:ln>
            <a:noFill/>
          </a:ln>
        </p:spPr>
      </p:pic>
      <p:pic>
        <p:nvPicPr>
          <p:cNvPr id="34" name="Google Shape;768;p76">
            <a:extLst>
              <a:ext uri="{FF2B5EF4-FFF2-40B4-BE49-F238E27FC236}">
                <a16:creationId xmlns:a16="http://schemas.microsoft.com/office/drawing/2014/main" id="{517E3B1E-C042-BBEC-83E7-63F906E7ADE1}"/>
              </a:ext>
            </a:extLst>
          </p:cNvPr>
          <p:cNvPicPr preferRelativeResize="0"/>
          <p:nvPr/>
        </p:nvPicPr>
        <p:blipFill>
          <a:blip r:embed="rId6">
            <a:alphaModFix/>
          </a:blip>
          <a:stretch>
            <a:fillRect/>
          </a:stretch>
        </p:blipFill>
        <p:spPr>
          <a:xfrm>
            <a:off x="2613422" y="5048905"/>
            <a:ext cx="1779740" cy="800696"/>
          </a:xfrm>
          <a:prstGeom prst="rect">
            <a:avLst/>
          </a:prstGeom>
          <a:noFill/>
          <a:ln>
            <a:noFill/>
          </a:ln>
        </p:spPr>
      </p:pic>
      <p:pic>
        <p:nvPicPr>
          <p:cNvPr id="38" name="Google Shape;769;p76">
            <a:extLst>
              <a:ext uri="{FF2B5EF4-FFF2-40B4-BE49-F238E27FC236}">
                <a16:creationId xmlns:a16="http://schemas.microsoft.com/office/drawing/2014/main" id="{9BBC7F7D-D74D-51E7-BE7F-435355BB3AF3}"/>
              </a:ext>
            </a:extLst>
          </p:cNvPr>
          <p:cNvPicPr preferRelativeResize="0"/>
          <p:nvPr/>
        </p:nvPicPr>
        <p:blipFill>
          <a:blip r:embed="rId7">
            <a:alphaModFix/>
          </a:blip>
          <a:stretch>
            <a:fillRect/>
          </a:stretch>
        </p:blipFill>
        <p:spPr>
          <a:xfrm>
            <a:off x="3989701" y="3888693"/>
            <a:ext cx="1520145" cy="679194"/>
          </a:xfrm>
          <a:prstGeom prst="rect">
            <a:avLst/>
          </a:prstGeom>
          <a:noFill/>
          <a:ln>
            <a:noFill/>
          </a:ln>
        </p:spPr>
      </p:pic>
      <p:pic>
        <p:nvPicPr>
          <p:cNvPr id="40" name="Kuva 39">
            <a:extLst>
              <a:ext uri="{FF2B5EF4-FFF2-40B4-BE49-F238E27FC236}">
                <a16:creationId xmlns:a16="http://schemas.microsoft.com/office/drawing/2014/main" id="{7E4BB83F-1A25-1334-8733-EB8B244E21D0}"/>
              </a:ext>
            </a:extLst>
          </p:cNvPr>
          <p:cNvPicPr>
            <a:picLocks noChangeAspect="1"/>
          </p:cNvPicPr>
          <p:nvPr/>
        </p:nvPicPr>
        <p:blipFill>
          <a:blip r:embed="rId8"/>
          <a:srcRect/>
          <a:stretch/>
        </p:blipFill>
        <p:spPr>
          <a:xfrm>
            <a:off x="10630788" y="476248"/>
            <a:ext cx="965142" cy="969164"/>
          </a:xfrm>
          <a:prstGeom prst="rect">
            <a:avLst/>
          </a:prstGeom>
        </p:spPr>
      </p:pic>
      <p:pic>
        <p:nvPicPr>
          <p:cNvPr id="2" name="Kuva 3" descr="Kuva, joka sisältää kohteen logo&#10;&#10;Kuvaus luotu automaattisesti">
            <a:extLst>
              <a:ext uri="{FF2B5EF4-FFF2-40B4-BE49-F238E27FC236}">
                <a16:creationId xmlns:a16="http://schemas.microsoft.com/office/drawing/2014/main" id="{69DF5C40-D872-67DB-8163-BA6F74E99387}"/>
              </a:ext>
            </a:extLst>
          </p:cNvPr>
          <p:cNvPicPr>
            <a:picLocks noChangeAspect="1"/>
          </p:cNvPicPr>
          <p:nvPr/>
        </p:nvPicPr>
        <p:blipFill>
          <a:blip r:embed="rId9"/>
          <a:stretch>
            <a:fillRect/>
          </a:stretch>
        </p:blipFill>
        <p:spPr>
          <a:xfrm>
            <a:off x="2679524" y="1666978"/>
            <a:ext cx="1427169" cy="610820"/>
          </a:xfrm>
          <a:prstGeom prst="rect">
            <a:avLst/>
          </a:prstGeom>
        </p:spPr>
      </p:pic>
      <p:pic>
        <p:nvPicPr>
          <p:cNvPr id="4" name="Kuva 4" descr="Kuva, joka sisältää kohteen logo&#10;&#10;Kuvaus luotu automaattisesti">
            <a:extLst>
              <a:ext uri="{FF2B5EF4-FFF2-40B4-BE49-F238E27FC236}">
                <a16:creationId xmlns:a16="http://schemas.microsoft.com/office/drawing/2014/main" id="{5DA5B9C2-749D-29A1-07DA-52E7FE8D3DAA}"/>
              </a:ext>
            </a:extLst>
          </p:cNvPr>
          <p:cNvPicPr>
            <a:picLocks noChangeAspect="1"/>
          </p:cNvPicPr>
          <p:nvPr/>
        </p:nvPicPr>
        <p:blipFill>
          <a:blip r:embed="rId10"/>
          <a:stretch>
            <a:fillRect/>
          </a:stretch>
        </p:blipFill>
        <p:spPr>
          <a:xfrm>
            <a:off x="2633934" y="3683836"/>
            <a:ext cx="959382" cy="974518"/>
          </a:xfrm>
          <a:prstGeom prst="rect">
            <a:avLst/>
          </a:prstGeom>
        </p:spPr>
      </p:pic>
      <p:pic>
        <p:nvPicPr>
          <p:cNvPr id="7" name="Kuva 7" descr="Kuva, joka sisältää kohteen teksti, clipart&#10;&#10;Kuvaus luotu automaattisesti">
            <a:extLst>
              <a:ext uri="{FF2B5EF4-FFF2-40B4-BE49-F238E27FC236}">
                <a16:creationId xmlns:a16="http://schemas.microsoft.com/office/drawing/2014/main" id="{73C562F0-C3B7-1BB7-84F1-CD3319C01455}"/>
              </a:ext>
            </a:extLst>
          </p:cNvPr>
          <p:cNvPicPr>
            <a:picLocks noChangeAspect="1"/>
          </p:cNvPicPr>
          <p:nvPr/>
        </p:nvPicPr>
        <p:blipFill>
          <a:blip r:embed="rId11"/>
          <a:stretch>
            <a:fillRect/>
          </a:stretch>
        </p:blipFill>
        <p:spPr>
          <a:xfrm>
            <a:off x="467982" y="4924977"/>
            <a:ext cx="1820507" cy="984750"/>
          </a:xfrm>
          <a:prstGeom prst="rect">
            <a:avLst/>
          </a:prstGeom>
        </p:spPr>
      </p:pic>
      <p:pic>
        <p:nvPicPr>
          <p:cNvPr id="8" name="Kuva 8" descr="Kuva, joka sisältää kohteen teksti, clipart&#10;&#10;Kuvaus luotu automaattisesti">
            <a:extLst>
              <a:ext uri="{FF2B5EF4-FFF2-40B4-BE49-F238E27FC236}">
                <a16:creationId xmlns:a16="http://schemas.microsoft.com/office/drawing/2014/main" id="{B8BCEE76-15B9-C13F-F0F1-6C412AF9417B}"/>
              </a:ext>
            </a:extLst>
          </p:cNvPr>
          <p:cNvPicPr>
            <a:picLocks noChangeAspect="1"/>
          </p:cNvPicPr>
          <p:nvPr/>
        </p:nvPicPr>
        <p:blipFill>
          <a:blip r:embed="rId12"/>
          <a:stretch>
            <a:fillRect/>
          </a:stretch>
        </p:blipFill>
        <p:spPr>
          <a:xfrm>
            <a:off x="466945" y="3676622"/>
            <a:ext cx="1576874" cy="815188"/>
          </a:xfrm>
          <a:prstGeom prst="rect">
            <a:avLst/>
          </a:prstGeom>
        </p:spPr>
      </p:pic>
      <p:sp>
        <p:nvSpPr>
          <p:cNvPr id="9" name="Google Shape;754;p75">
            <a:extLst>
              <a:ext uri="{FF2B5EF4-FFF2-40B4-BE49-F238E27FC236}">
                <a16:creationId xmlns:a16="http://schemas.microsoft.com/office/drawing/2014/main" id="{7E66D7E9-9FD4-120A-ADC0-03FF568E7B48}"/>
              </a:ext>
            </a:extLst>
          </p:cNvPr>
          <p:cNvSpPr/>
          <p:nvPr/>
        </p:nvSpPr>
        <p:spPr>
          <a:xfrm>
            <a:off x="5685993" y="3038408"/>
            <a:ext cx="4736229" cy="2768961"/>
          </a:xfrm>
          <a:prstGeom prst="roundRect">
            <a:avLst>
              <a:gd name="adj" fmla="val 12527"/>
            </a:avLst>
          </a:prstGeom>
          <a:solidFill>
            <a:schemeClr val="accent2"/>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nSpc>
                <a:spcPts val="1800"/>
              </a:lnSpc>
            </a:pPr>
            <a:r>
              <a:rPr lang="en-GB" sz="1600">
                <a:ea typeface="Libre Franklin"/>
                <a:cs typeface="Libre Franklin"/>
                <a:sym typeface="Libre Franklin"/>
              </a:rPr>
              <a:t>Our customers come from both the private and public sector. We have worked with many of the top300 companies in Finland from all industries. We are also a strong player in the public sector, building our digital society.</a:t>
            </a:r>
          </a:p>
          <a:p>
            <a:pPr>
              <a:lnSpc>
                <a:spcPts val="1800"/>
              </a:lnSpc>
            </a:pPr>
            <a:endParaRPr lang="en-GB" sz="1600">
              <a:ea typeface="Libre Franklin"/>
              <a:cs typeface="Libre Franklin"/>
              <a:sym typeface="Libre Franklin"/>
            </a:endParaRPr>
          </a:p>
          <a:p>
            <a:pPr>
              <a:lnSpc>
                <a:spcPts val="1800"/>
              </a:lnSpc>
            </a:pPr>
            <a:r>
              <a:rPr lang="en-GB" sz="1600">
                <a:ea typeface="Libre Franklin"/>
                <a:cs typeface="Libre Franklin"/>
                <a:sym typeface="Libre Franklin"/>
              </a:rPr>
              <a:t>We are used to working with the most demanding customers, such as the Government Security Network. Other focus areas include product development and R&amp;D.</a:t>
            </a:r>
          </a:p>
        </p:txBody>
      </p:sp>
      <p:pic>
        <p:nvPicPr>
          <p:cNvPr id="1026" name="Picture 2" descr="Picosun">
            <a:extLst>
              <a:ext uri="{FF2B5EF4-FFF2-40B4-BE49-F238E27FC236}">
                <a16:creationId xmlns:a16="http://schemas.microsoft.com/office/drawing/2014/main" id="{9838894E-B9B3-84DC-1585-4524212FCA3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10884" y="1727774"/>
            <a:ext cx="1634812" cy="568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51801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Afrundet rektangel 5">
            <a:extLst>
              <a:ext uri="{FF2B5EF4-FFF2-40B4-BE49-F238E27FC236}">
                <a16:creationId xmlns:a16="http://schemas.microsoft.com/office/drawing/2014/main" id="{5E6BEBA8-94FA-982C-1294-C8547241A371}"/>
              </a:ext>
            </a:extLst>
          </p:cNvPr>
          <p:cNvSpPr/>
          <p:nvPr/>
        </p:nvSpPr>
        <p:spPr>
          <a:xfrm>
            <a:off x="587375" y="1800620"/>
            <a:ext cx="5400675" cy="4630831"/>
          </a:xfrm>
          <a:prstGeom prst="roundRect">
            <a:avLst>
              <a:gd name="adj" fmla="val 7687"/>
            </a:avLst>
          </a:prstGeom>
          <a:solidFill>
            <a:srgbClr val="0017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9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3" name="Titel 2">
            <a:extLst>
              <a:ext uri="{FF2B5EF4-FFF2-40B4-BE49-F238E27FC236}">
                <a16:creationId xmlns:a16="http://schemas.microsoft.com/office/drawing/2014/main" id="{7AFD0AEC-AA1B-DC29-FBCD-471B107A9375}"/>
              </a:ext>
            </a:extLst>
          </p:cNvPr>
          <p:cNvSpPr>
            <a:spLocks noGrp="1"/>
          </p:cNvSpPr>
          <p:nvPr>
            <p:ph type="title"/>
          </p:nvPr>
        </p:nvSpPr>
        <p:spPr>
          <a:xfrm>
            <a:off x="587375" y="476250"/>
            <a:ext cx="8877901" cy="641470"/>
          </a:xfrm>
        </p:spPr>
        <p:txBody>
          <a:bodyPr/>
          <a:lstStyle/>
          <a:p>
            <a:r>
              <a:rPr lang="da-DK">
                <a:solidFill>
                  <a:schemeClr val="tx1"/>
                </a:solidFill>
                <a:latin typeface="Bookman Old Style"/>
              </a:rPr>
              <a:t>Customer success stories</a:t>
            </a:r>
            <a:r>
              <a:rPr lang="en-GB">
                <a:solidFill>
                  <a:schemeClr val="tx1"/>
                </a:solidFill>
                <a:latin typeface="Bookman Old Style"/>
              </a:rPr>
              <a:t>: </a:t>
            </a:r>
            <a:r>
              <a:rPr lang="da-DK">
                <a:latin typeface="Bookman Old Style"/>
              </a:rPr>
              <a:t>Ministry of Economic Affairs and Employment</a:t>
            </a:r>
            <a:endParaRPr lang="da-DK">
              <a:solidFill>
                <a:schemeClr val="tx1"/>
              </a:solidFill>
            </a:endParaRPr>
          </a:p>
        </p:txBody>
      </p:sp>
      <p:sp>
        <p:nvSpPr>
          <p:cNvPr id="44" name="Sisällön paikkamerkki 43">
            <a:extLst>
              <a:ext uri="{FF2B5EF4-FFF2-40B4-BE49-F238E27FC236}">
                <a16:creationId xmlns:a16="http://schemas.microsoft.com/office/drawing/2014/main" id="{AA810D96-0C40-8E3C-EB18-1EDDB24821F6}"/>
              </a:ext>
            </a:extLst>
          </p:cNvPr>
          <p:cNvSpPr>
            <a:spLocks noGrp="1"/>
          </p:cNvSpPr>
          <p:nvPr>
            <p:ph sz="quarter" idx="10"/>
          </p:nvPr>
        </p:nvSpPr>
        <p:spPr>
          <a:xfrm>
            <a:off x="1260388" y="2133869"/>
            <a:ext cx="4408513" cy="3262380"/>
          </a:xfrm>
        </p:spPr>
        <p:txBody>
          <a:bodyPr vert="horz" lIns="0" tIns="0" rIns="0" bIns="0" rtlCol="0" anchor="t">
            <a:noAutofit/>
          </a:bodyPr>
          <a:lstStyle/>
          <a:p>
            <a:r>
              <a:rPr lang="en-GB">
                <a:solidFill>
                  <a:schemeClr val="bg1"/>
                </a:solidFill>
                <a:latin typeface="Franklin Gothic Book"/>
                <a:ea typeface="Yu Gothic Light"/>
              </a:rPr>
              <a:t>ELY-</a:t>
            </a:r>
            <a:r>
              <a:rPr lang="en-GB" err="1">
                <a:solidFill>
                  <a:schemeClr val="bg1"/>
                </a:solidFill>
                <a:latin typeface="Franklin Gothic Book"/>
                <a:ea typeface="Yu Gothic Light"/>
              </a:rPr>
              <a:t>Centers</a:t>
            </a:r>
            <a:r>
              <a:rPr lang="en-GB">
                <a:solidFill>
                  <a:schemeClr val="bg1"/>
                </a:solidFill>
                <a:latin typeface="Franklin Gothic Book"/>
                <a:ea typeface="Yu Gothic Light"/>
              </a:rPr>
              <a:t> are responsible for e.g. labour force, competence and cultural activities.</a:t>
            </a:r>
            <a:endParaRPr lang="en-GB">
              <a:solidFill>
                <a:schemeClr val="bg1"/>
              </a:solidFill>
            </a:endParaRPr>
          </a:p>
          <a:p>
            <a:endParaRPr lang="en-GB">
              <a:solidFill>
                <a:schemeClr val="bg1"/>
              </a:solidFill>
              <a:latin typeface="Franklin Gothic Book"/>
              <a:ea typeface="Yu Gothic Light"/>
            </a:endParaRPr>
          </a:p>
          <a:p>
            <a:r>
              <a:rPr lang="en-GB">
                <a:solidFill>
                  <a:schemeClr val="bg1"/>
                </a:solidFill>
                <a:latin typeface="Franklin Gothic Book"/>
                <a:ea typeface="Yu Gothic Light"/>
              </a:rPr>
              <a:t>We have been a major partner in transforming customer's processes to modern digital environments and automating them.</a:t>
            </a:r>
            <a:endParaRPr lang="en-GB">
              <a:solidFill>
                <a:schemeClr val="bg1"/>
              </a:solidFill>
            </a:endParaRPr>
          </a:p>
          <a:p>
            <a:endParaRPr lang="en-GB">
              <a:solidFill>
                <a:schemeClr val="bg1"/>
              </a:solidFill>
              <a:latin typeface="Franklin Gothic Book"/>
              <a:ea typeface="Yu Gothic Light"/>
            </a:endParaRPr>
          </a:p>
          <a:p>
            <a:r>
              <a:rPr lang="en-GB">
                <a:solidFill>
                  <a:schemeClr val="bg1"/>
                </a:solidFill>
                <a:latin typeface="Franklin Gothic Book"/>
                <a:ea typeface="Yu Gothic Light"/>
              </a:rPr>
              <a:t>The purpose of the TE-</a:t>
            </a:r>
            <a:r>
              <a:rPr lang="en-GB" err="1">
                <a:solidFill>
                  <a:schemeClr val="bg1"/>
                </a:solidFill>
                <a:latin typeface="Franklin Gothic Book"/>
                <a:ea typeface="Yu Gothic Light"/>
              </a:rPr>
              <a:t>digi</a:t>
            </a:r>
            <a:r>
              <a:rPr lang="en-GB">
                <a:solidFill>
                  <a:schemeClr val="bg1"/>
                </a:solidFill>
                <a:latin typeface="Franklin Gothic Book"/>
                <a:ea typeface="Yu Gothic Light"/>
              </a:rPr>
              <a:t> project was to build completely new digital services for employment and economic administration authorities, for the use of individual and corporate customers as well as experts.</a:t>
            </a:r>
          </a:p>
          <a:p>
            <a:endParaRPr lang="en-GB">
              <a:solidFill>
                <a:schemeClr val="bg1"/>
              </a:solidFill>
              <a:latin typeface="Franklin Gothic Book"/>
              <a:ea typeface="Yu Gothic Light"/>
            </a:endParaRPr>
          </a:p>
          <a:p>
            <a:r>
              <a:rPr lang="en-GB">
                <a:solidFill>
                  <a:schemeClr val="bg1"/>
                </a:solidFill>
                <a:latin typeface="Franklin Gothic Book"/>
                <a:ea typeface="Yu Gothic Light"/>
              </a:rPr>
              <a:t>We have had more than 70 professionals working for the customer for several years. </a:t>
            </a:r>
          </a:p>
        </p:txBody>
      </p:sp>
      <p:sp>
        <p:nvSpPr>
          <p:cNvPr id="58" name="Tekstiruutu 57">
            <a:extLst>
              <a:ext uri="{FF2B5EF4-FFF2-40B4-BE49-F238E27FC236}">
                <a16:creationId xmlns:a16="http://schemas.microsoft.com/office/drawing/2014/main" id="{59818923-A14E-D635-6132-701B6EF3A19C}"/>
              </a:ext>
            </a:extLst>
          </p:cNvPr>
          <p:cNvSpPr txBox="1"/>
          <p:nvPr/>
        </p:nvSpPr>
        <p:spPr>
          <a:xfrm>
            <a:off x="6436295" y="4602938"/>
            <a:ext cx="3553736" cy="1815882"/>
          </a:xfrm>
          <a:prstGeom prst="rect">
            <a:avLst/>
          </a:prstGeom>
          <a:noFill/>
        </p:spPr>
        <p:txBody>
          <a:bodyPr wrap="square" lIns="91440" tIns="45720" rIns="91440" bIns="45720" anchor="t">
            <a:spAutoFit/>
          </a:bodyPr>
          <a:lstStyle/>
          <a:p>
            <a:pPr>
              <a:spcBef>
                <a:spcPts val="1200"/>
              </a:spcBef>
              <a:defRPr/>
            </a:pPr>
            <a:r>
              <a:rPr lang="en-GB" sz="1600">
                <a:latin typeface="Bookman Old Style"/>
                <a:ea typeface="+mn-lt"/>
                <a:cs typeface="+mn-lt"/>
              </a:rPr>
              <a:t>"</a:t>
            </a:r>
            <a:r>
              <a:rPr lang="en-GB" sz="1600" i="1">
                <a:latin typeface="Bookman Old Style"/>
                <a:ea typeface="+mn-lt"/>
                <a:cs typeface="+mn-lt"/>
              </a:rPr>
              <a:t>t</a:t>
            </a:r>
            <a:r>
              <a:rPr lang="en-GB" sz="1600">
                <a:latin typeface="Bookman Old Style"/>
                <a:ea typeface="+mn-lt"/>
                <a:cs typeface="+mn-lt"/>
              </a:rPr>
              <a:t>woday has been a very flexible and good partner. The agile working methods and direct contact with the experts have ensured that things are moving forward and we have always received help when needed."</a:t>
            </a:r>
            <a:endParaRPr kumimoji="0" lang="en-GB" sz="1600" b="0" i="0" u="none" strike="noStrike" kern="1200" cap="none" spc="0" normalizeH="0" baseline="0" noProof="0">
              <a:ln>
                <a:noFill/>
              </a:ln>
              <a:effectLst/>
              <a:uLnTx/>
              <a:uFillTx/>
              <a:latin typeface="Bookman Old Style"/>
              <a:ea typeface="+mn-ea"/>
              <a:cs typeface="+mn-cs"/>
            </a:endParaRPr>
          </a:p>
        </p:txBody>
      </p:sp>
      <p:pic>
        <p:nvPicPr>
          <p:cNvPr id="70" name="Grafik 59">
            <a:extLst>
              <a:ext uri="{FF2B5EF4-FFF2-40B4-BE49-F238E27FC236}">
                <a16:creationId xmlns:a16="http://schemas.microsoft.com/office/drawing/2014/main" id="{E0758F97-05A5-7051-0194-E12737906F44}"/>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25728" y="2117392"/>
            <a:ext cx="293397" cy="293397"/>
          </a:xfrm>
          <a:prstGeom prst="rect">
            <a:avLst/>
          </a:prstGeom>
        </p:spPr>
      </p:pic>
      <p:sp>
        <p:nvSpPr>
          <p:cNvPr id="5" name="Tekstiruutu 4">
            <a:extLst>
              <a:ext uri="{FF2B5EF4-FFF2-40B4-BE49-F238E27FC236}">
                <a16:creationId xmlns:a16="http://schemas.microsoft.com/office/drawing/2014/main" id="{CE070D5A-0972-8767-451B-B08600F83952}"/>
              </a:ext>
            </a:extLst>
          </p:cNvPr>
          <p:cNvSpPr txBox="1"/>
          <p:nvPr/>
        </p:nvSpPr>
        <p:spPr>
          <a:xfrm>
            <a:off x="10105903" y="5106147"/>
            <a:ext cx="1662219" cy="553998"/>
          </a:xfrm>
          <a:prstGeom prst="rect">
            <a:avLst/>
          </a:prstGeom>
          <a:noFill/>
        </p:spPr>
        <p:txBody>
          <a:bodyPr wrap="square" lIns="91440" tIns="45720" rIns="91440" bIns="45720" anchor="t">
            <a:spAutoFit/>
          </a:bodyPr>
          <a:lstStyle/>
          <a:p>
            <a:pPr>
              <a:defRPr/>
            </a:pPr>
            <a:r>
              <a:rPr lang="fi-FI" sz="1000">
                <a:solidFill>
                  <a:srgbClr val="1D1C1D"/>
                </a:solidFill>
                <a:latin typeface="Franklin Gothic Book"/>
              </a:rPr>
              <a:t>Ville </a:t>
            </a:r>
            <a:r>
              <a:rPr lang="fi-FI" sz="1000" err="1">
                <a:solidFill>
                  <a:srgbClr val="1D1C1D"/>
                </a:solidFill>
                <a:latin typeface="Franklin Gothic Book"/>
              </a:rPr>
              <a:t>Rötkö</a:t>
            </a:r>
            <a:endParaRPr lang="en-US"/>
          </a:p>
          <a:p>
            <a:pPr>
              <a:defRPr/>
            </a:pPr>
            <a:r>
              <a:rPr lang="fi-FI" sz="1000">
                <a:solidFill>
                  <a:srgbClr val="1D1C1D"/>
                </a:solidFill>
                <a:latin typeface="Franklin Gothic Book"/>
              </a:rPr>
              <a:t>Product </a:t>
            </a:r>
            <a:r>
              <a:rPr lang="fi-FI" sz="1000" err="1">
                <a:solidFill>
                  <a:srgbClr val="1D1C1D"/>
                </a:solidFill>
                <a:latin typeface="Franklin Gothic Book"/>
              </a:rPr>
              <a:t>owner</a:t>
            </a:r>
            <a:r>
              <a:rPr kumimoji="0" lang="fi-FI" sz="1000" b="0" i="0" u="none" strike="noStrike" kern="1200" cap="none" spc="0" normalizeH="0" baseline="0" noProof="0">
                <a:ln>
                  <a:noFill/>
                </a:ln>
                <a:solidFill>
                  <a:srgbClr val="1D1C1D"/>
                </a:solidFill>
                <a:effectLst/>
                <a:uLnTx/>
                <a:uFillTx/>
                <a:latin typeface="Franklin Gothic Book"/>
                <a:ea typeface="+mn-ea"/>
                <a:cs typeface="+mn-cs"/>
              </a:rPr>
              <a:t>,</a:t>
            </a:r>
            <a:r>
              <a:rPr lang="fi-FI" sz="1000">
                <a:solidFill>
                  <a:srgbClr val="1D1C1D"/>
                </a:solidFill>
                <a:latin typeface="Franklin Gothic Book"/>
              </a:rPr>
              <a:t> </a:t>
            </a:r>
            <a:endParaRPr lang="fi-FI" sz="1000" b="0" i="0" u="none" strike="noStrike" kern="1200" cap="none" spc="0" normalizeH="0" baseline="0" noProof="0">
              <a:ln>
                <a:noFill/>
              </a:ln>
              <a:solidFill>
                <a:srgbClr val="1D1C1D"/>
              </a:solidFill>
              <a:effectLst/>
              <a:uLnTx/>
              <a:uFillTx/>
              <a:latin typeface="Franklin Gothic Book"/>
            </a:endParaRPr>
          </a:p>
          <a:p>
            <a:pPr marL="0" marR="0" lvl="0" indent="0" algn="l" defTabSz="914400">
              <a:lnSpc>
                <a:spcPct val="100000"/>
              </a:lnSpc>
              <a:spcBef>
                <a:spcPts val="0"/>
              </a:spcBef>
              <a:spcAft>
                <a:spcPts val="0"/>
              </a:spcAft>
              <a:buNone/>
              <a:tabLst/>
              <a:defRPr/>
            </a:pPr>
            <a:r>
              <a:rPr lang="fi-FI" sz="1000">
                <a:solidFill>
                  <a:srgbClr val="1D1C1D"/>
                </a:solidFill>
                <a:latin typeface="Franklin Gothic Book"/>
              </a:rPr>
              <a:t>ELY-keskus</a:t>
            </a:r>
            <a:endParaRPr lang="fi-FI"/>
          </a:p>
        </p:txBody>
      </p:sp>
      <p:pic>
        <p:nvPicPr>
          <p:cNvPr id="6" name="Kuva 5">
            <a:extLst>
              <a:ext uri="{FF2B5EF4-FFF2-40B4-BE49-F238E27FC236}">
                <a16:creationId xmlns:a16="http://schemas.microsoft.com/office/drawing/2014/main" id="{96F133C0-9A35-F094-BC9C-F927492AF436}"/>
              </a:ext>
            </a:extLst>
          </p:cNvPr>
          <p:cNvPicPr>
            <a:picLocks noChangeAspect="1"/>
          </p:cNvPicPr>
          <p:nvPr/>
        </p:nvPicPr>
        <p:blipFill>
          <a:blip r:embed="rId4"/>
          <a:srcRect/>
          <a:stretch/>
        </p:blipFill>
        <p:spPr>
          <a:xfrm>
            <a:off x="10630788" y="476248"/>
            <a:ext cx="965142" cy="969164"/>
          </a:xfrm>
          <a:prstGeom prst="rect">
            <a:avLst/>
          </a:prstGeom>
        </p:spPr>
      </p:pic>
      <p:pic>
        <p:nvPicPr>
          <p:cNvPr id="7" name="Google Shape;766;p76" descr="Text, logo&#10;&#10;Description automatically generated">
            <a:extLst>
              <a:ext uri="{FF2B5EF4-FFF2-40B4-BE49-F238E27FC236}">
                <a16:creationId xmlns:a16="http://schemas.microsoft.com/office/drawing/2014/main" id="{7FF31A1D-EC23-E8F0-AEBE-29082484A54A}"/>
              </a:ext>
            </a:extLst>
          </p:cNvPr>
          <p:cNvPicPr preferRelativeResize="0"/>
          <p:nvPr/>
        </p:nvPicPr>
        <p:blipFill>
          <a:blip r:embed="rId5">
            <a:alphaModFix/>
          </a:blip>
          <a:stretch>
            <a:fillRect/>
          </a:stretch>
        </p:blipFill>
        <p:spPr>
          <a:xfrm>
            <a:off x="10135534" y="4547348"/>
            <a:ext cx="1469091" cy="633716"/>
          </a:xfrm>
          <a:prstGeom prst="rect">
            <a:avLst/>
          </a:prstGeom>
          <a:noFill/>
          <a:ln>
            <a:noFill/>
          </a:ln>
        </p:spPr>
      </p:pic>
      <p:pic>
        <p:nvPicPr>
          <p:cNvPr id="2" name="Kuva 1">
            <a:extLst>
              <a:ext uri="{FF2B5EF4-FFF2-40B4-BE49-F238E27FC236}">
                <a16:creationId xmlns:a16="http://schemas.microsoft.com/office/drawing/2014/main" id="{9C226626-F8BB-B9CE-2F87-C6CFC38E1C90}"/>
              </a:ext>
            </a:extLst>
          </p:cNvPr>
          <p:cNvPicPr>
            <a:picLocks noChangeAspect="1"/>
          </p:cNvPicPr>
          <p:nvPr/>
        </p:nvPicPr>
        <p:blipFill>
          <a:blip r:embed="rId6"/>
          <a:srcRect t="58" b="58"/>
          <a:stretch/>
        </p:blipFill>
        <p:spPr>
          <a:xfrm>
            <a:off x="6436295" y="1800620"/>
            <a:ext cx="5168330" cy="2612885"/>
          </a:xfrm>
          <a:prstGeom prst="roundRect">
            <a:avLst>
              <a:gd name="adj" fmla="val 10024"/>
            </a:avLst>
          </a:prstGeom>
        </p:spPr>
      </p:pic>
    </p:spTree>
    <p:extLst>
      <p:ext uri="{BB962C8B-B14F-4D97-AF65-F5344CB8AC3E}">
        <p14:creationId xmlns:p14="http://schemas.microsoft.com/office/powerpoint/2010/main" val="34137842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Afrundet rektangel 5">
            <a:extLst>
              <a:ext uri="{FF2B5EF4-FFF2-40B4-BE49-F238E27FC236}">
                <a16:creationId xmlns:a16="http://schemas.microsoft.com/office/drawing/2014/main" id="{5E6BEBA8-94FA-982C-1294-C8547241A371}"/>
              </a:ext>
            </a:extLst>
          </p:cNvPr>
          <p:cNvSpPr/>
          <p:nvPr/>
        </p:nvSpPr>
        <p:spPr>
          <a:xfrm>
            <a:off x="587376" y="1800620"/>
            <a:ext cx="5397788" cy="4718933"/>
          </a:xfrm>
          <a:prstGeom prst="roundRect">
            <a:avLst>
              <a:gd name="adj" fmla="val 7687"/>
            </a:avLst>
          </a:prstGeom>
          <a:solidFill>
            <a:srgbClr val="0017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9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3" name="Titel 2">
            <a:extLst>
              <a:ext uri="{FF2B5EF4-FFF2-40B4-BE49-F238E27FC236}">
                <a16:creationId xmlns:a16="http://schemas.microsoft.com/office/drawing/2014/main" id="{7AFD0AEC-AA1B-DC29-FBCD-471B107A9375}"/>
              </a:ext>
            </a:extLst>
          </p:cNvPr>
          <p:cNvSpPr>
            <a:spLocks noGrp="1"/>
          </p:cNvSpPr>
          <p:nvPr>
            <p:ph type="title"/>
          </p:nvPr>
        </p:nvSpPr>
        <p:spPr>
          <a:xfrm>
            <a:off x="587375" y="476250"/>
            <a:ext cx="8877901" cy="641470"/>
          </a:xfrm>
        </p:spPr>
        <p:txBody>
          <a:bodyPr>
            <a:noAutofit/>
          </a:bodyPr>
          <a:lstStyle/>
          <a:p>
            <a:r>
              <a:rPr lang="da-DK">
                <a:solidFill>
                  <a:schemeClr val="tx1"/>
                </a:solidFill>
                <a:latin typeface="Bookman Old Style"/>
              </a:rPr>
              <a:t>Customer </a:t>
            </a:r>
            <a:r>
              <a:rPr lang="da-DK" err="1">
                <a:solidFill>
                  <a:schemeClr val="tx1"/>
                </a:solidFill>
                <a:latin typeface="Bookman Old Style"/>
              </a:rPr>
              <a:t>success</a:t>
            </a:r>
            <a:r>
              <a:rPr lang="da-DK">
                <a:solidFill>
                  <a:schemeClr val="tx1"/>
                </a:solidFill>
                <a:latin typeface="Bookman Old Style"/>
              </a:rPr>
              <a:t> </a:t>
            </a:r>
            <a:r>
              <a:rPr lang="da-DK" err="1">
                <a:solidFill>
                  <a:schemeClr val="tx1"/>
                </a:solidFill>
                <a:latin typeface="Bookman Old Style"/>
              </a:rPr>
              <a:t>stories</a:t>
            </a:r>
            <a:r>
              <a:rPr lang="en-GB">
                <a:solidFill>
                  <a:schemeClr val="tx1"/>
                </a:solidFill>
                <a:latin typeface="Bookman Old Style"/>
              </a:rPr>
              <a:t>: </a:t>
            </a:r>
            <a:br>
              <a:rPr lang="en-GB">
                <a:solidFill>
                  <a:schemeClr val="tx1"/>
                </a:solidFill>
                <a:latin typeface="Bookman Old Style"/>
              </a:rPr>
            </a:br>
            <a:r>
              <a:rPr lang="da-DK" err="1">
                <a:latin typeface="Bookman Old Style"/>
              </a:rPr>
              <a:t>Fintraffic</a:t>
            </a:r>
            <a:endParaRPr lang="da-DK">
              <a:solidFill>
                <a:schemeClr val="tx1"/>
              </a:solidFill>
            </a:endParaRPr>
          </a:p>
        </p:txBody>
      </p:sp>
      <p:sp>
        <p:nvSpPr>
          <p:cNvPr id="44" name="Sisällön paikkamerkki 43">
            <a:extLst>
              <a:ext uri="{FF2B5EF4-FFF2-40B4-BE49-F238E27FC236}">
                <a16:creationId xmlns:a16="http://schemas.microsoft.com/office/drawing/2014/main" id="{AA810D96-0C40-8E3C-EB18-1EDDB24821F6}"/>
              </a:ext>
            </a:extLst>
          </p:cNvPr>
          <p:cNvSpPr>
            <a:spLocks noGrp="1"/>
          </p:cNvSpPr>
          <p:nvPr>
            <p:ph sz="quarter" idx="10"/>
          </p:nvPr>
        </p:nvSpPr>
        <p:spPr>
          <a:xfrm>
            <a:off x="1260387" y="2133868"/>
            <a:ext cx="4475395" cy="4247881"/>
          </a:xfrm>
        </p:spPr>
        <p:txBody>
          <a:bodyPr vert="horz" lIns="0" tIns="0" rIns="0" bIns="0" rtlCol="0" anchor="t">
            <a:noAutofit/>
          </a:bodyPr>
          <a:lstStyle/>
          <a:p>
            <a:r>
              <a:rPr lang="en-GB" err="1">
                <a:solidFill>
                  <a:schemeClr val="bg1"/>
                </a:solidFill>
                <a:latin typeface="Franklin Gothic Book"/>
                <a:ea typeface="Yu Gothic Light"/>
              </a:rPr>
              <a:t>Fintraffic</a:t>
            </a:r>
            <a:r>
              <a:rPr lang="en-GB">
                <a:solidFill>
                  <a:schemeClr val="bg1"/>
                </a:solidFill>
                <a:latin typeface="Franklin Gothic Book"/>
                <a:ea typeface="Yu Gothic Light"/>
              </a:rPr>
              <a:t> controls traffic on land, at sea and in the air and helps people and goods arrive safe and smoothly. Intelligent traffic control services, digital services and up-to-date traffic information are at the core of </a:t>
            </a:r>
            <a:r>
              <a:rPr lang="en-GB" err="1">
                <a:solidFill>
                  <a:schemeClr val="bg1"/>
                </a:solidFill>
                <a:latin typeface="Franklin Gothic Book"/>
                <a:ea typeface="Yu Gothic Light"/>
              </a:rPr>
              <a:t>Fintraffic’s</a:t>
            </a:r>
            <a:r>
              <a:rPr lang="en-GB">
                <a:solidFill>
                  <a:schemeClr val="bg1"/>
                </a:solidFill>
                <a:latin typeface="Franklin Gothic Book"/>
                <a:ea typeface="Yu Gothic Light"/>
              </a:rPr>
              <a:t> work. </a:t>
            </a:r>
          </a:p>
          <a:p>
            <a:r>
              <a:rPr lang="en-GB">
                <a:solidFill>
                  <a:schemeClr val="bg1"/>
                </a:solidFill>
                <a:latin typeface="Franklin Gothic Book"/>
                <a:ea typeface="Yu Gothic Light"/>
              </a:rPr>
              <a:t> </a:t>
            </a:r>
          </a:p>
          <a:p>
            <a:r>
              <a:rPr lang="en-GB">
                <a:solidFill>
                  <a:schemeClr val="bg1"/>
                </a:solidFill>
                <a:latin typeface="Franklin Gothic Book"/>
                <a:ea typeface="Yu Gothic Light"/>
              </a:rPr>
              <a:t>Together with </a:t>
            </a:r>
            <a:r>
              <a:rPr lang="en-GB" err="1">
                <a:solidFill>
                  <a:schemeClr val="bg1"/>
                </a:solidFill>
                <a:latin typeface="Franklin Gothic Book"/>
                <a:ea typeface="Yu Gothic Light"/>
              </a:rPr>
              <a:t>Fintraffic</a:t>
            </a:r>
            <a:r>
              <a:rPr lang="en-GB">
                <a:solidFill>
                  <a:schemeClr val="bg1"/>
                </a:solidFill>
                <a:latin typeface="Franklin Gothic Book"/>
                <a:ea typeface="Yu Gothic Light"/>
              </a:rPr>
              <a:t>, we developed the new </a:t>
            </a:r>
            <a:r>
              <a:rPr lang="en-GB" err="1">
                <a:solidFill>
                  <a:schemeClr val="bg1"/>
                </a:solidFill>
                <a:latin typeface="Franklin Gothic Book"/>
                <a:ea typeface="Yu Gothic Light"/>
              </a:rPr>
              <a:t>Fintraffic</a:t>
            </a:r>
            <a:r>
              <a:rPr lang="en-GB">
                <a:solidFill>
                  <a:schemeClr val="bg1"/>
                </a:solidFill>
                <a:latin typeface="Franklin Gothic Book"/>
                <a:ea typeface="Yu Gothic Light"/>
              </a:rPr>
              <a:t> Mobile application, which aims to make traffic even smoother and safer.</a:t>
            </a:r>
          </a:p>
          <a:p>
            <a:r>
              <a:rPr lang="en-GB">
                <a:solidFill>
                  <a:schemeClr val="bg1"/>
                </a:solidFill>
                <a:latin typeface="Franklin Gothic Book"/>
                <a:ea typeface="Yu Gothic Light"/>
              </a:rPr>
              <a:t> </a:t>
            </a:r>
          </a:p>
          <a:p>
            <a:r>
              <a:rPr lang="en-GB">
                <a:solidFill>
                  <a:schemeClr val="bg1"/>
                </a:solidFill>
                <a:latin typeface="Franklin Gothic Book"/>
                <a:ea typeface="Yu Gothic Light"/>
              </a:rPr>
              <a:t>The application provides real-time information on Finnish roads and rail traffic, as well as a feedback channel. </a:t>
            </a:r>
            <a:r>
              <a:rPr lang="en-US">
                <a:solidFill>
                  <a:schemeClr val="bg1"/>
                </a:solidFill>
                <a:latin typeface="Franklin Gothic Book"/>
                <a:ea typeface="Yu Gothic Light"/>
              </a:rPr>
              <a:t>Location-based push notifications inform the user immediately when something abnormal happens nearby on roads or a preferred rail route.  </a:t>
            </a:r>
            <a:endParaRPr lang="fi-FI">
              <a:solidFill>
                <a:schemeClr val="bg1"/>
              </a:solidFill>
              <a:latin typeface="Franklin Gothic Book"/>
              <a:ea typeface="Yu Gothic Light"/>
            </a:endParaRPr>
          </a:p>
          <a:p>
            <a:endParaRPr lang="en-GB">
              <a:solidFill>
                <a:schemeClr val="bg1"/>
              </a:solidFill>
              <a:latin typeface="Franklin Gothic Book"/>
              <a:ea typeface="Yu Gothic Light"/>
            </a:endParaRPr>
          </a:p>
        </p:txBody>
      </p:sp>
      <p:sp>
        <p:nvSpPr>
          <p:cNvPr id="58" name="Tekstiruutu 57">
            <a:extLst>
              <a:ext uri="{FF2B5EF4-FFF2-40B4-BE49-F238E27FC236}">
                <a16:creationId xmlns:a16="http://schemas.microsoft.com/office/drawing/2014/main" id="{59818923-A14E-D635-6132-701B6EF3A19C}"/>
              </a:ext>
            </a:extLst>
          </p:cNvPr>
          <p:cNvSpPr txBox="1"/>
          <p:nvPr/>
        </p:nvSpPr>
        <p:spPr>
          <a:xfrm>
            <a:off x="6436294" y="4602938"/>
            <a:ext cx="3728983" cy="1938992"/>
          </a:xfrm>
          <a:prstGeom prst="rect">
            <a:avLst/>
          </a:prstGeom>
          <a:noFill/>
        </p:spPr>
        <p:txBody>
          <a:bodyPr wrap="square" lIns="91440" tIns="45720" rIns="91440" bIns="45720" anchor="t">
            <a:spAutoFit/>
          </a:bodyPr>
          <a:lstStyle/>
          <a:p>
            <a:pPr>
              <a:spcBef>
                <a:spcPts val="1200"/>
              </a:spcBef>
              <a:defRPr/>
            </a:pPr>
            <a:r>
              <a:rPr lang="en-GB" sz="1500">
                <a:latin typeface="Bookman Old Style" panose="02050604050505020204" pitchFamily="18" charset="0"/>
                <a:ea typeface="+mn-lt"/>
                <a:cs typeface="+mn-lt"/>
              </a:rPr>
              <a:t>"</a:t>
            </a:r>
            <a:r>
              <a:rPr lang="en-US" sz="1500">
                <a:effectLst/>
                <a:latin typeface="Bookman Old Style" panose="02050604050505020204" pitchFamily="18" charset="0"/>
                <a:ea typeface="Calibri" panose="020F0502020204030204" pitchFamily="34" charset="0"/>
                <a:cs typeface="Times New Roman" panose="02020603050405020304" pitchFamily="18" charset="0"/>
              </a:rPr>
              <a:t>The work has been very expert and </a:t>
            </a:r>
            <a:r>
              <a:rPr lang="en-US" sz="1500" i="1" err="1">
                <a:effectLst/>
                <a:latin typeface="Bookman Old Style" panose="02050604050505020204" pitchFamily="18" charset="0"/>
                <a:ea typeface="Calibri" panose="020F0502020204030204" pitchFamily="34" charset="0"/>
                <a:cs typeface="Times New Roman" panose="02020603050405020304" pitchFamily="18" charset="0"/>
              </a:rPr>
              <a:t>t</a:t>
            </a:r>
            <a:r>
              <a:rPr lang="en-US" sz="1500" err="1">
                <a:effectLst/>
                <a:latin typeface="Bookman Old Style" panose="02050604050505020204" pitchFamily="18" charset="0"/>
                <a:ea typeface="Calibri" panose="020F0502020204030204" pitchFamily="34" charset="0"/>
                <a:cs typeface="Times New Roman" panose="02020603050405020304" pitchFamily="18" charset="0"/>
              </a:rPr>
              <a:t>woday</a:t>
            </a:r>
            <a:r>
              <a:rPr lang="en-US" sz="1500">
                <a:effectLst/>
                <a:latin typeface="Bookman Old Style" panose="02050604050505020204" pitchFamily="18" charset="0"/>
                <a:ea typeface="Calibri" panose="020F0502020204030204" pitchFamily="34" charset="0"/>
                <a:cs typeface="Times New Roman" panose="02020603050405020304" pitchFamily="18" charset="0"/>
              </a:rPr>
              <a:t> has been a good partner. Even though sometimes it’s about quite complicated things and, for example, traffic data and its processing can be new thing for developers too, it’s been handled well and got a great application done.</a:t>
            </a:r>
            <a:r>
              <a:rPr lang="en-GB" sz="1500">
                <a:latin typeface="Bookman Old Style" panose="02050604050505020204" pitchFamily="18" charset="0"/>
                <a:ea typeface="+mn-lt"/>
                <a:cs typeface="+mn-lt"/>
              </a:rPr>
              <a:t>"</a:t>
            </a:r>
            <a:endParaRPr kumimoji="0" lang="en-GB" sz="1500" b="0" i="0" u="none" strike="noStrike" kern="1200" cap="none" spc="0" normalizeH="0" baseline="0" noProof="0">
              <a:ln>
                <a:noFill/>
              </a:ln>
              <a:effectLst/>
              <a:uLnTx/>
              <a:uFillTx/>
              <a:latin typeface="Bookman Old Style" panose="02050604050505020204" pitchFamily="18" charset="0"/>
            </a:endParaRPr>
          </a:p>
        </p:txBody>
      </p:sp>
      <p:pic>
        <p:nvPicPr>
          <p:cNvPr id="70" name="Grafik 59">
            <a:extLst>
              <a:ext uri="{FF2B5EF4-FFF2-40B4-BE49-F238E27FC236}">
                <a16:creationId xmlns:a16="http://schemas.microsoft.com/office/drawing/2014/main" id="{E0758F97-05A5-7051-0194-E12737906F44}"/>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25728" y="2117392"/>
            <a:ext cx="293397" cy="293397"/>
          </a:xfrm>
          <a:prstGeom prst="rect">
            <a:avLst/>
          </a:prstGeom>
        </p:spPr>
      </p:pic>
      <p:sp>
        <p:nvSpPr>
          <p:cNvPr id="5" name="Tekstiruutu 4">
            <a:extLst>
              <a:ext uri="{FF2B5EF4-FFF2-40B4-BE49-F238E27FC236}">
                <a16:creationId xmlns:a16="http://schemas.microsoft.com/office/drawing/2014/main" id="{CE070D5A-0972-8767-451B-B08600F83952}"/>
              </a:ext>
            </a:extLst>
          </p:cNvPr>
          <p:cNvSpPr txBox="1"/>
          <p:nvPr/>
        </p:nvSpPr>
        <p:spPr>
          <a:xfrm>
            <a:off x="10332892" y="5283305"/>
            <a:ext cx="1330379" cy="553998"/>
          </a:xfrm>
          <a:prstGeom prst="rect">
            <a:avLst/>
          </a:prstGeom>
          <a:noFill/>
        </p:spPr>
        <p:txBody>
          <a:bodyPr wrap="square" lIns="91440" tIns="45720" rIns="91440" bIns="45720" anchor="t">
            <a:spAutoFit/>
          </a:bodyPr>
          <a:lstStyle/>
          <a:p>
            <a:pPr>
              <a:defRPr/>
            </a:pPr>
            <a:r>
              <a:rPr lang="fi-FI" sz="1000">
                <a:solidFill>
                  <a:srgbClr val="1D1C1D"/>
                </a:solidFill>
                <a:latin typeface="Franklin Gothic Book"/>
              </a:rPr>
              <a:t>Antti Haarala</a:t>
            </a:r>
            <a:endParaRPr lang="en-US"/>
          </a:p>
          <a:p>
            <a:pPr>
              <a:defRPr/>
            </a:pPr>
            <a:r>
              <a:rPr lang="fi-FI" sz="1000" err="1">
                <a:solidFill>
                  <a:srgbClr val="1D1C1D"/>
                </a:solidFill>
                <a:latin typeface="Franklin Gothic Book"/>
              </a:rPr>
              <a:t>Head</a:t>
            </a:r>
            <a:r>
              <a:rPr lang="fi-FI" sz="1000">
                <a:solidFill>
                  <a:srgbClr val="1D1C1D"/>
                </a:solidFill>
                <a:latin typeface="Franklin Gothic Book"/>
              </a:rPr>
              <a:t> of Digital</a:t>
            </a:r>
            <a:r>
              <a:rPr kumimoji="0" lang="fi-FI" sz="1000" b="0" i="0" u="none" strike="noStrike" kern="1200" cap="none" spc="0" normalizeH="0" baseline="0" noProof="0">
                <a:ln>
                  <a:noFill/>
                </a:ln>
                <a:solidFill>
                  <a:srgbClr val="1D1C1D"/>
                </a:solidFill>
                <a:effectLst/>
                <a:uLnTx/>
                <a:uFillTx/>
                <a:latin typeface="Franklin Gothic Book"/>
                <a:ea typeface="+mn-ea"/>
                <a:cs typeface="+mn-cs"/>
              </a:rPr>
              <a:t>,</a:t>
            </a:r>
            <a:r>
              <a:rPr lang="fi-FI" sz="1000">
                <a:solidFill>
                  <a:srgbClr val="1D1C1D"/>
                </a:solidFill>
                <a:latin typeface="Franklin Gothic Book"/>
              </a:rPr>
              <a:t> </a:t>
            </a:r>
            <a:endParaRPr lang="fi-FI" sz="1000" b="0" i="0" u="none" strike="noStrike" kern="1200" cap="none" spc="0" normalizeH="0" baseline="0" noProof="0">
              <a:ln>
                <a:noFill/>
              </a:ln>
              <a:solidFill>
                <a:srgbClr val="1D1C1D"/>
              </a:solidFill>
              <a:effectLst/>
              <a:uLnTx/>
              <a:uFillTx/>
              <a:latin typeface="Franklin Gothic Book"/>
            </a:endParaRPr>
          </a:p>
          <a:p>
            <a:pPr marL="0" marR="0" lvl="0" indent="0" algn="l" defTabSz="914400">
              <a:lnSpc>
                <a:spcPct val="100000"/>
              </a:lnSpc>
              <a:spcBef>
                <a:spcPts val="0"/>
              </a:spcBef>
              <a:spcAft>
                <a:spcPts val="0"/>
              </a:spcAft>
              <a:buNone/>
              <a:tabLst/>
              <a:defRPr/>
            </a:pPr>
            <a:r>
              <a:rPr lang="fi-FI" sz="1000" err="1">
                <a:solidFill>
                  <a:srgbClr val="1D1C1D"/>
                </a:solidFill>
                <a:latin typeface="Franklin Gothic Book"/>
              </a:rPr>
              <a:t>Fintraffic</a:t>
            </a:r>
            <a:endParaRPr lang="fi-FI"/>
          </a:p>
        </p:txBody>
      </p:sp>
      <p:pic>
        <p:nvPicPr>
          <p:cNvPr id="6" name="Kuva 5">
            <a:extLst>
              <a:ext uri="{FF2B5EF4-FFF2-40B4-BE49-F238E27FC236}">
                <a16:creationId xmlns:a16="http://schemas.microsoft.com/office/drawing/2014/main" id="{96F133C0-9A35-F094-BC9C-F927492AF436}"/>
              </a:ext>
            </a:extLst>
          </p:cNvPr>
          <p:cNvPicPr>
            <a:picLocks noChangeAspect="1"/>
          </p:cNvPicPr>
          <p:nvPr/>
        </p:nvPicPr>
        <p:blipFill>
          <a:blip r:embed="rId4"/>
          <a:srcRect/>
          <a:stretch/>
        </p:blipFill>
        <p:spPr>
          <a:xfrm>
            <a:off x="10630788" y="476248"/>
            <a:ext cx="965142" cy="969164"/>
          </a:xfrm>
          <a:prstGeom prst="rect">
            <a:avLst/>
          </a:prstGeom>
        </p:spPr>
      </p:pic>
      <p:pic>
        <p:nvPicPr>
          <p:cNvPr id="2" name="Kuva 1">
            <a:extLst>
              <a:ext uri="{FF2B5EF4-FFF2-40B4-BE49-F238E27FC236}">
                <a16:creationId xmlns:a16="http://schemas.microsoft.com/office/drawing/2014/main" id="{9C226626-F8BB-B9CE-2F87-C6CFC38E1C90}"/>
              </a:ext>
            </a:extLst>
          </p:cNvPr>
          <p:cNvPicPr>
            <a:picLocks noChangeAspect="1"/>
          </p:cNvPicPr>
          <p:nvPr/>
        </p:nvPicPr>
        <p:blipFill>
          <a:blip r:embed="rId5"/>
          <a:srcRect t="5062" b="5062"/>
          <a:stretch/>
        </p:blipFill>
        <p:spPr>
          <a:xfrm>
            <a:off x="6436295" y="1800620"/>
            <a:ext cx="5168330" cy="2612885"/>
          </a:xfrm>
          <a:prstGeom prst="roundRect">
            <a:avLst>
              <a:gd name="adj" fmla="val 10024"/>
            </a:avLst>
          </a:prstGeom>
        </p:spPr>
      </p:pic>
      <p:pic>
        <p:nvPicPr>
          <p:cNvPr id="8" name="Kuva 7" descr="Kuva, joka sisältää kohteen Fontti, Grafiikka, kuvakaappaus, logo&#10;&#10;Kuvaus luotu automaattisesti">
            <a:extLst>
              <a:ext uri="{FF2B5EF4-FFF2-40B4-BE49-F238E27FC236}">
                <a16:creationId xmlns:a16="http://schemas.microsoft.com/office/drawing/2014/main" id="{8D4216E6-E97B-DF34-6518-04615DA99707}"/>
              </a:ext>
            </a:extLst>
          </p:cNvPr>
          <p:cNvPicPr>
            <a:picLocks noChangeAspect="1"/>
          </p:cNvPicPr>
          <p:nvPr/>
        </p:nvPicPr>
        <p:blipFill>
          <a:blip r:embed="rId6"/>
          <a:stretch>
            <a:fillRect/>
          </a:stretch>
        </p:blipFill>
        <p:spPr>
          <a:xfrm>
            <a:off x="10414659" y="4602937"/>
            <a:ext cx="913035" cy="680368"/>
          </a:xfrm>
          <a:prstGeom prst="rect">
            <a:avLst/>
          </a:prstGeom>
        </p:spPr>
      </p:pic>
    </p:spTree>
    <p:extLst>
      <p:ext uri="{BB962C8B-B14F-4D97-AF65-F5344CB8AC3E}">
        <p14:creationId xmlns:p14="http://schemas.microsoft.com/office/powerpoint/2010/main" val="9750590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Afrundet rektangel 5">
            <a:extLst>
              <a:ext uri="{FF2B5EF4-FFF2-40B4-BE49-F238E27FC236}">
                <a16:creationId xmlns:a16="http://schemas.microsoft.com/office/drawing/2014/main" id="{5E6BEBA8-94FA-982C-1294-C8547241A371}"/>
              </a:ext>
            </a:extLst>
          </p:cNvPr>
          <p:cNvSpPr/>
          <p:nvPr/>
        </p:nvSpPr>
        <p:spPr>
          <a:xfrm>
            <a:off x="587375" y="1800620"/>
            <a:ext cx="5400675" cy="4373041"/>
          </a:xfrm>
          <a:prstGeom prst="roundRect">
            <a:avLst>
              <a:gd name="adj" fmla="val 7687"/>
            </a:avLst>
          </a:prstGeom>
          <a:solidFill>
            <a:srgbClr val="0017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9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3" name="Titel 2">
            <a:extLst>
              <a:ext uri="{FF2B5EF4-FFF2-40B4-BE49-F238E27FC236}">
                <a16:creationId xmlns:a16="http://schemas.microsoft.com/office/drawing/2014/main" id="{7AFD0AEC-AA1B-DC29-FBCD-471B107A9375}"/>
              </a:ext>
            </a:extLst>
          </p:cNvPr>
          <p:cNvSpPr>
            <a:spLocks noGrp="1"/>
          </p:cNvSpPr>
          <p:nvPr>
            <p:ph type="title"/>
          </p:nvPr>
        </p:nvSpPr>
        <p:spPr>
          <a:xfrm>
            <a:off x="587375" y="476250"/>
            <a:ext cx="8877901" cy="641470"/>
          </a:xfrm>
        </p:spPr>
        <p:txBody>
          <a:bodyPr/>
          <a:lstStyle/>
          <a:p>
            <a:r>
              <a:rPr lang="da-DK">
                <a:solidFill>
                  <a:schemeClr val="tx1"/>
                </a:solidFill>
                <a:latin typeface="Bookman Old Style"/>
              </a:rPr>
              <a:t>Customer </a:t>
            </a:r>
            <a:r>
              <a:rPr lang="da-DK" err="1">
                <a:solidFill>
                  <a:schemeClr val="tx1"/>
                </a:solidFill>
                <a:latin typeface="Bookman Old Style"/>
              </a:rPr>
              <a:t>success</a:t>
            </a:r>
            <a:r>
              <a:rPr lang="da-DK">
                <a:solidFill>
                  <a:schemeClr val="tx1"/>
                </a:solidFill>
                <a:latin typeface="Bookman Old Style"/>
              </a:rPr>
              <a:t> </a:t>
            </a:r>
            <a:r>
              <a:rPr lang="da-DK" err="1">
                <a:solidFill>
                  <a:schemeClr val="tx1"/>
                </a:solidFill>
                <a:latin typeface="Bookman Old Style"/>
              </a:rPr>
              <a:t>stories</a:t>
            </a:r>
            <a:r>
              <a:rPr lang="en-GB">
                <a:solidFill>
                  <a:schemeClr val="tx1"/>
                </a:solidFill>
                <a:latin typeface="Bookman Old Style"/>
              </a:rPr>
              <a:t>: </a:t>
            </a:r>
            <a:br>
              <a:rPr lang="en-GB">
                <a:solidFill>
                  <a:schemeClr val="tx1"/>
                </a:solidFill>
                <a:latin typeface="Bookman Old Style"/>
              </a:rPr>
            </a:br>
            <a:r>
              <a:rPr lang="da-DK" err="1">
                <a:solidFill>
                  <a:schemeClr val="tx1"/>
                </a:solidFill>
                <a:latin typeface="+mj-lt"/>
              </a:rPr>
              <a:t>Istekki</a:t>
            </a:r>
            <a:r>
              <a:rPr lang="da-DK">
                <a:solidFill>
                  <a:schemeClr val="tx1"/>
                </a:solidFill>
                <a:latin typeface="+mj-lt"/>
              </a:rPr>
              <a:t> </a:t>
            </a:r>
            <a:r>
              <a:rPr lang="da-DK" err="1">
                <a:solidFill>
                  <a:schemeClr val="tx1"/>
                </a:solidFill>
                <a:latin typeface="+mj-lt"/>
              </a:rPr>
              <a:t>Oy</a:t>
            </a:r>
            <a:endParaRPr lang="da-DK">
              <a:solidFill>
                <a:schemeClr val="tx1"/>
              </a:solidFill>
            </a:endParaRPr>
          </a:p>
        </p:txBody>
      </p:sp>
      <p:sp>
        <p:nvSpPr>
          <p:cNvPr id="44" name="Sisällön paikkamerkki 43">
            <a:extLst>
              <a:ext uri="{FF2B5EF4-FFF2-40B4-BE49-F238E27FC236}">
                <a16:creationId xmlns:a16="http://schemas.microsoft.com/office/drawing/2014/main" id="{AA810D96-0C40-8E3C-EB18-1EDDB24821F6}"/>
              </a:ext>
            </a:extLst>
          </p:cNvPr>
          <p:cNvSpPr>
            <a:spLocks noGrp="1"/>
          </p:cNvSpPr>
          <p:nvPr>
            <p:ph sz="quarter" idx="10"/>
          </p:nvPr>
        </p:nvSpPr>
        <p:spPr>
          <a:xfrm>
            <a:off x="1260388" y="2133868"/>
            <a:ext cx="4408513" cy="3750337"/>
          </a:xfrm>
        </p:spPr>
        <p:txBody>
          <a:bodyPr vert="horz" lIns="0" tIns="0" rIns="0" bIns="0" rtlCol="0" anchor="t">
            <a:noAutofit/>
          </a:bodyPr>
          <a:lstStyle/>
          <a:p>
            <a:r>
              <a:rPr lang="en-GB" err="1">
                <a:solidFill>
                  <a:schemeClr val="bg1"/>
                </a:solidFill>
                <a:latin typeface="Franklin Gothic Book"/>
                <a:ea typeface="Yu Gothic Light"/>
              </a:rPr>
              <a:t>Istekki</a:t>
            </a:r>
            <a:r>
              <a:rPr lang="en-GB">
                <a:solidFill>
                  <a:schemeClr val="bg1"/>
                </a:solidFill>
                <a:latin typeface="Franklin Gothic Book"/>
                <a:ea typeface="Yu Gothic Light"/>
              </a:rPr>
              <a:t> Oy is an in-house company providing services for 16 wellbeing services counties serving more than 4 million citizens.</a:t>
            </a:r>
            <a:endParaRPr lang="en-GB">
              <a:solidFill>
                <a:schemeClr val="bg1"/>
              </a:solidFill>
            </a:endParaRPr>
          </a:p>
          <a:p>
            <a:endParaRPr lang="en-GB">
              <a:solidFill>
                <a:schemeClr val="bg1"/>
              </a:solidFill>
            </a:endParaRPr>
          </a:p>
          <a:p>
            <a:r>
              <a:rPr lang="en-GB">
                <a:solidFill>
                  <a:schemeClr val="bg1"/>
                </a:solidFill>
                <a:latin typeface="Franklin Gothic Book"/>
                <a:ea typeface="Yu Gothic Light"/>
              </a:rPr>
              <a:t>We provide professional software development teams, tools and processes to enable wellbeing services counties digital transformation through web and mobile e-Services. End users – any of us – can now use health services through a single service point for each county. </a:t>
            </a:r>
            <a:endParaRPr lang="en-GB">
              <a:solidFill>
                <a:schemeClr val="bg1"/>
              </a:solidFill>
            </a:endParaRPr>
          </a:p>
          <a:p>
            <a:endParaRPr lang="en-GB">
              <a:solidFill>
                <a:schemeClr val="bg1"/>
              </a:solidFill>
            </a:endParaRPr>
          </a:p>
          <a:p>
            <a:r>
              <a:rPr lang="en-GB">
                <a:solidFill>
                  <a:schemeClr val="bg1"/>
                </a:solidFill>
                <a:latin typeface="Franklin Gothic Book"/>
                <a:ea typeface="Yu Gothic Light"/>
              </a:rPr>
              <a:t>Currently, we have more than 40 software developers working for these services in several teams.</a:t>
            </a:r>
          </a:p>
          <a:p>
            <a:endParaRPr lang="da-DK" sz="1400" i="1">
              <a:solidFill>
                <a:schemeClr val="bg1"/>
              </a:solidFill>
            </a:endParaRPr>
          </a:p>
          <a:p>
            <a:endParaRPr lang="fi-FI" sz="1400">
              <a:solidFill>
                <a:schemeClr val="bg1"/>
              </a:solidFill>
            </a:endParaRPr>
          </a:p>
        </p:txBody>
      </p:sp>
      <p:sp>
        <p:nvSpPr>
          <p:cNvPr id="58" name="Tekstiruutu 57">
            <a:extLst>
              <a:ext uri="{FF2B5EF4-FFF2-40B4-BE49-F238E27FC236}">
                <a16:creationId xmlns:a16="http://schemas.microsoft.com/office/drawing/2014/main" id="{59818923-A14E-D635-6132-701B6EF3A19C}"/>
              </a:ext>
            </a:extLst>
          </p:cNvPr>
          <p:cNvSpPr txBox="1"/>
          <p:nvPr/>
        </p:nvSpPr>
        <p:spPr>
          <a:xfrm>
            <a:off x="6436295" y="4683877"/>
            <a:ext cx="3680146" cy="830997"/>
          </a:xfrm>
          <a:prstGeom prst="rect">
            <a:avLst/>
          </a:prstGeom>
          <a:noFill/>
        </p:spPr>
        <p:txBody>
          <a:bodyPr wrap="square" lIns="91440" tIns="45720" rIns="91440" bIns="45720" anchor="t">
            <a:spAutoFit/>
          </a:bodyPr>
          <a:lstStyle/>
          <a:p>
            <a:pPr>
              <a:spcBef>
                <a:spcPts val="1200"/>
              </a:spcBef>
              <a:defRPr/>
            </a:pPr>
            <a:r>
              <a:rPr kumimoji="0" lang="en-GB" sz="1600" b="0" i="0" u="none" strike="noStrike" kern="1200" cap="none" spc="0" normalizeH="0" baseline="0" noProof="0">
                <a:ln>
                  <a:noFill/>
                </a:ln>
                <a:solidFill>
                  <a:srgbClr val="171717"/>
                </a:solidFill>
                <a:effectLst/>
                <a:uLnTx/>
                <a:uFillTx/>
                <a:latin typeface="Bookman Old Style"/>
                <a:ea typeface="+mn-ea"/>
                <a:cs typeface="+mn-cs"/>
              </a:rPr>
              <a:t>“</a:t>
            </a:r>
            <a:r>
              <a:rPr kumimoji="0" lang="en-GB" sz="1600" i="1" u="none" strike="noStrike" kern="1200" cap="none" spc="0" normalizeH="0" baseline="0" noProof="0">
                <a:ln>
                  <a:noFill/>
                </a:ln>
                <a:solidFill>
                  <a:srgbClr val="171717"/>
                </a:solidFill>
                <a:effectLst/>
                <a:uLnTx/>
                <a:uFillTx/>
                <a:latin typeface="Bookman Old Style"/>
                <a:ea typeface="+mn-ea"/>
                <a:cs typeface="+mn-cs"/>
              </a:rPr>
              <a:t>t</a:t>
            </a:r>
            <a:r>
              <a:rPr kumimoji="0" lang="en-GB" sz="1600" b="0" i="0" u="none" strike="noStrike" kern="1200" cap="none" spc="0" normalizeH="0" baseline="0" noProof="0">
                <a:ln>
                  <a:noFill/>
                </a:ln>
                <a:solidFill>
                  <a:srgbClr val="171717"/>
                </a:solidFill>
                <a:effectLst/>
                <a:uLnTx/>
                <a:uFillTx/>
                <a:latin typeface="Bookman Old Style"/>
                <a:ea typeface="+mn-ea"/>
                <a:cs typeface="+mn-cs"/>
              </a:rPr>
              <a:t>woday has been an excellent partner</a:t>
            </a:r>
            <a:r>
              <a:rPr lang="en-GB" sz="1600">
                <a:solidFill>
                  <a:srgbClr val="171717"/>
                </a:solidFill>
                <a:latin typeface="Bookman Old Style"/>
              </a:rPr>
              <a:t> in our customers' digital transformation processes.” </a:t>
            </a:r>
            <a:endParaRPr kumimoji="0" lang="en-GB" sz="1600" b="0" i="0" u="none" strike="noStrike" kern="1200" cap="none" spc="0" normalizeH="0" baseline="0" noProof="0">
              <a:ln>
                <a:noFill/>
              </a:ln>
              <a:solidFill>
                <a:srgbClr val="171717"/>
              </a:solidFill>
              <a:effectLst/>
              <a:uLnTx/>
              <a:uFillTx/>
              <a:latin typeface="Bookman Old Style"/>
              <a:ea typeface="+mn-ea"/>
              <a:cs typeface="+mn-cs"/>
            </a:endParaRPr>
          </a:p>
        </p:txBody>
      </p:sp>
      <p:pic>
        <p:nvPicPr>
          <p:cNvPr id="70" name="Grafik 59">
            <a:extLst>
              <a:ext uri="{FF2B5EF4-FFF2-40B4-BE49-F238E27FC236}">
                <a16:creationId xmlns:a16="http://schemas.microsoft.com/office/drawing/2014/main" id="{E0758F97-05A5-7051-0194-E12737906F44}"/>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25728" y="2117392"/>
            <a:ext cx="293397" cy="293397"/>
          </a:xfrm>
          <a:prstGeom prst="rect">
            <a:avLst/>
          </a:prstGeom>
        </p:spPr>
      </p:pic>
      <p:sp>
        <p:nvSpPr>
          <p:cNvPr id="5" name="Tekstiruutu 4">
            <a:extLst>
              <a:ext uri="{FF2B5EF4-FFF2-40B4-BE49-F238E27FC236}">
                <a16:creationId xmlns:a16="http://schemas.microsoft.com/office/drawing/2014/main" id="{CE070D5A-0972-8767-451B-B08600F83952}"/>
              </a:ext>
            </a:extLst>
          </p:cNvPr>
          <p:cNvSpPr txBox="1"/>
          <p:nvPr/>
        </p:nvSpPr>
        <p:spPr>
          <a:xfrm>
            <a:off x="10310453" y="5266377"/>
            <a:ext cx="1662219" cy="553998"/>
          </a:xfrm>
          <a:prstGeom prst="rect">
            <a:avLst/>
          </a:prstGeom>
          <a:noFill/>
        </p:spPr>
        <p:txBody>
          <a:bodyPr wrap="square" lIns="91440" tIns="45720" rIns="91440" bIns="45720" anchor="t">
            <a:spAutoFit/>
          </a:bodyPr>
          <a:lstStyle/>
          <a:p>
            <a:pPr>
              <a:defRPr/>
            </a:pPr>
            <a:r>
              <a:rPr lang="fi-FI" sz="1000">
                <a:solidFill>
                  <a:srgbClr val="1D1C1D"/>
                </a:solidFill>
                <a:latin typeface="Franklin Gothic Book"/>
              </a:rPr>
              <a:t>Sami Niskanen</a:t>
            </a:r>
            <a:endParaRPr lang="en-US">
              <a:ea typeface="+mn-ea"/>
              <a:cs typeface="+mn-cs"/>
            </a:endParaRPr>
          </a:p>
          <a:p>
            <a:pPr>
              <a:defRPr/>
            </a:pPr>
            <a:r>
              <a:rPr lang="fi-FI" sz="1000">
                <a:solidFill>
                  <a:srgbClr val="1D1C1D"/>
                </a:solidFill>
                <a:latin typeface="Franklin Gothic Book"/>
              </a:rPr>
              <a:t>Business </a:t>
            </a:r>
            <a:r>
              <a:rPr lang="fi-FI" sz="1000" err="1">
                <a:solidFill>
                  <a:srgbClr val="1D1C1D"/>
                </a:solidFill>
                <a:latin typeface="Franklin Gothic Book"/>
              </a:rPr>
              <a:t>Manager</a:t>
            </a:r>
            <a:r>
              <a:rPr lang="fi-FI" sz="1000">
                <a:solidFill>
                  <a:srgbClr val="1D1C1D"/>
                </a:solidFill>
                <a:latin typeface="Franklin Gothic Book"/>
              </a:rPr>
              <a:t>,</a:t>
            </a:r>
            <a:endParaRPr lang="fi-FI"/>
          </a:p>
          <a:p>
            <a:pPr>
              <a:defRPr/>
            </a:pPr>
            <a:r>
              <a:rPr lang="fi-FI" sz="1000" err="1">
                <a:solidFill>
                  <a:srgbClr val="1D1C1D"/>
                </a:solidFill>
                <a:latin typeface="Franklin Gothic Book"/>
              </a:rPr>
              <a:t>Istekki</a:t>
            </a:r>
            <a:r>
              <a:rPr lang="fi-FI" sz="1000">
                <a:solidFill>
                  <a:srgbClr val="1D1C1D"/>
                </a:solidFill>
                <a:latin typeface="Franklin Gothic Book"/>
              </a:rPr>
              <a:t> Oy</a:t>
            </a:r>
            <a:endParaRPr lang="fi-FI">
              <a:ea typeface="+mn-ea"/>
              <a:cs typeface="+mn-cs"/>
            </a:endParaRPr>
          </a:p>
        </p:txBody>
      </p:sp>
      <p:pic>
        <p:nvPicPr>
          <p:cNvPr id="6" name="Kuva 5">
            <a:extLst>
              <a:ext uri="{FF2B5EF4-FFF2-40B4-BE49-F238E27FC236}">
                <a16:creationId xmlns:a16="http://schemas.microsoft.com/office/drawing/2014/main" id="{96F133C0-9A35-F094-BC9C-F927492AF436}"/>
              </a:ext>
            </a:extLst>
          </p:cNvPr>
          <p:cNvPicPr>
            <a:picLocks noChangeAspect="1"/>
          </p:cNvPicPr>
          <p:nvPr/>
        </p:nvPicPr>
        <p:blipFill>
          <a:blip r:embed="rId4"/>
          <a:srcRect/>
          <a:stretch/>
        </p:blipFill>
        <p:spPr>
          <a:xfrm>
            <a:off x="10630788" y="476248"/>
            <a:ext cx="965142" cy="969164"/>
          </a:xfrm>
          <a:prstGeom prst="rect">
            <a:avLst/>
          </a:prstGeom>
        </p:spPr>
      </p:pic>
      <p:pic>
        <p:nvPicPr>
          <p:cNvPr id="7" name="Google Shape;765;p76" descr="A picture containing text, tableware, dishware&#10;&#10;Description automatically generated">
            <a:extLst>
              <a:ext uri="{FF2B5EF4-FFF2-40B4-BE49-F238E27FC236}">
                <a16:creationId xmlns:a16="http://schemas.microsoft.com/office/drawing/2014/main" id="{A6969C36-DCE3-2140-7CBD-275FE7BB539F}"/>
              </a:ext>
            </a:extLst>
          </p:cNvPr>
          <p:cNvPicPr preferRelativeResize="0"/>
          <p:nvPr/>
        </p:nvPicPr>
        <p:blipFill>
          <a:blip r:embed="rId5">
            <a:alphaModFix/>
          </a:blip>
          <a:stretch>
            <a:fillRect/>
          </a:stretch>
        </p:blipFill>
        <p:spPr>
          <a:xfrm>
            <a:off x="10302051" y="4693684"/>
            <a:ext cx="1223980" cy="597149"/>
          </a:xfrm>
          <a:prstGeom prst="rect">
            <a:avLst/>
          </a:prstGeom>
          <a:noFill/>
          <a:ln>
            <a:noFill/>
          </a:ln>
        </p:spPr>
      </p:pic>
      <p:pic>
        <p:nvPicPr>
          <p:cNvPr id="2" name="Kuva 1">
            <a:extLst>
              <a:ext uri="{FF2B5EF4-FFF2-40B4-BE49-F238E27FC236}">
                <a16:creationId xmlns:a16="http://schemas.microsoft.com/office/drawing/2014/main" id="{01EB1624-A61D-01B2-4453-85A652260FA5}"/>
              </a:ext>
            </a:extLst>
          </p:cNvPr>
          <p:cNvPicPr>
            <a:picLocks noChangeAspect="1"/>
          </p:cNvPicPr>
          <p:nvPr/>
        </p:nvPicPr>
        <p:blipFill>
          <a:blip r:embed="rId6"/>
          <a:srcRect t="58" b="58"/>
          <a:stretch/>
        </p:blipFill>
        <p:spPr>
          <a:xfrm>
            <a:off x="6436295" y="1800620"/>
            <a:ext cx="5168330" cy="2612885"/>
          </a:xfrm>
          <a:prstGeom prst="roundRect">
            <a:avLst>
              <a:gd name="adj" fmla="val 10024"/>
            </a:avLst>
          </a:prstGeom>
        </p:spPr>
      </p:pic>
    </p:spTree>
    <p:extLst>
      <p:ext uri="{BB962C8B-B14F-4D97-AF65-F5344CB8AC3E}">
        <p14:creationId xmlns:p14="http://schemas.microsoft.com/office/powerpoint/2010/main" val="19257045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55AD873C-80A7-169F-5937-4768BE5FBDEC}"/>
              </a:ext>
            </a:extLst>
          </p:cNvPr>
          <p:cNvSpPr>
            <a:spLocks noGrp="1"/>
          </p:cNvSpPr>
          <p:nvPr>
            <p:ph type="ctrTitle"/>
          </p:nvPr>
        </p:nvSpPr>
        <p:spPr>
          <a:xfrm>
            <a:off x="3435178" y="1619590"/>
            <a:ext cx="6623222" cy="3426157"/>
          </a:xfrm>
        </p:spPr>
        <p:txBody>
          <a:bodyPr/>
          <a:lstStyle/>
          <a:p>
            <a:pPr marL="0" lvl="0" indent="0" rtl="0">
              <a:lnSpc>
                <a:spcPct val="100000"/>
              </a:lnSpc>
              <a:spcBef>
                <a:spcPts val="0"/>
              </a:spcBef>
              <a:spcAft>
                <a:spcPts val="0"/>
              </a:spcAft>
            </a:pPr>
            <a:r>
              <a:rPr lang="en-GB">
                <a:solidFill>
                  <a:schemeClr val="bg1"/>
                </a:solidFill>
                <a:latin typeface="Bookman Old Style"/>
              </a:rPr>
              <a:t>Data &amp; analytics</a:t>
            </a:r>
            <a:br>
              <a:rPr lang="en-GB"/>
            </a:br>
            <a:br>
              <a:rPr lang="en-GB"/>
            </a:br>
            <a:r>
              <a:rPr lang="en-GB" sz="3600">
                <a:solidFill>
                  <a:schemeClr val="bg1"/>
                </a:solidFill>
                <a:latin typeface="Bookman Old Style"/>
              </a:rPr>
              <a:t>Drive your business </a:t>
            </a:r>
            <a:br>
              <a:rPr lang="en-GB" sz="3600"/>
            </a:br>
            <a:r>
              <a:rPr lang="en-GB" sz="3600">
                <a:solidFill>
                  <a:schemeClr val="bg1"/>
                </a:solidFill>
                <a:latin typeface="Bookman Old Style"/>
              </a:rPr>
              <a:t>with data strategically</a:t>
            </a:r>
          </a:p>
        </p:txBody>
      </p:sp>
      <p:pic>
        <p:nvPicPr>
          <p:cNvPr id="9" name="Kuva 8">
            <a:extLst>
              <a:ext uri="{FF2B5EF4-FFF2-40B4-BE49-F238E27FC236}">
                <a16:creationId xmlns:a16="http://schemas.microsoft.com/office/drawing/2014/main" id="{D4C8E36C-6FB4-BFF4-2500-36BB71B3567C}"/>
              </a:ext>
            </a:extLst>
          </p:cNvPr>
          <p:cNvPicPr>
            <a:picLocks noChangeAspect="1"/>
          </p:cNvPicPr>
          <p:nvPr/>
        </p:nvPicPr>
        <p:blipFill>
          <a:blip r:embed="rId3"/>
          <a:srcRect/>
          <a:stretch/>
        </p:blipFill>
        <p:spPr>
          <a:xfrm>
            <a:off x="1275193" y="1442707"/>
            <a:ext cx="1885529" cy="1885529"/>
          </a:xfrm>
          <a:prstGeom prst="rect">
            <a:avLst/>
          </a:prstGeom>
        </p:spPr>
      </p:pic>
    </p:spTree>
    <p:extLst>
      <p:ext uri="{BB962C8B-B14F-4D97-AF65-F5344CB8AC3E}">
        <p14:creationId xmlns:p14="http://schemas.microsoft.com/office/powerpoint/2010/main" val="16738063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5" name="Google Shape;566;p67">
            <a:extLst>
              <a:ext uri="{FF2B5EF4-FFF2-40B4-BE49-F238E27FC236}">
                <a16:creationId xmlns:a16="http://schemas.microsoft.com/office/drawing/2014/main" id="{0A67A07A-0E3A-7C16-2742-AF87B1B7C622}"/>
              </a:ext>
            </a:extLst>
          </p:cNvPr>
          <p:cNvSpPr/>
          <p:nvPr/>
        </p:nvSpPr>
        <p:spPr>
          <a:xfrm>
            <a:off x="3880702" y="2085695"/>
            <a:ext cx="3229500" cy="1914300"/>
          </a:xfrm>
          <a:prstGeom prst="roundRect">
            <a:avLst>
              <a:gd name="adj" fmla="val 14840"/>
            </a:avLst>
          </a:prstGeom>
          <a:solidFill>
            <a:schemeClr val="accent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6" name="Google Shape;567;p67">
            <a:extLst>
              <a:ext uri="{FF2B5EF4-FFF2-40B4-BE49-F238E27FC236}">
                <a16:creationId xmlns:a16="http://schemas.microsoft.com/office/drawing/2014/main" id="{A683C4C2-4229-BF36-550A-006CCC9E4925}"/>
              </a:ext>
            </a:extLst>
          </p:cNvPr>
          <p:cNvSpPr/>
          <p:nvPr/>
        </p:nvSpPr>
        <p:spPr>
          <a:xfrm>
            <a:off x="528306" y="2082091"/>
            <a:ext cx="3229500" cy="1914300"/>
          </a:xfrm>
          <a:prstGeom prst="roundRect">
            <a:avLst>
              <a:gd name="adj" fmla="val 14840"/>
            </a:avLst>
          </a:prstGeom>
          <a:solidFill>
            <a:schemeClr val="accent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7" name="Google Shape;568;p67">
            <a:extLst>
              <a:ext uri="{FF2B5EF4-FFF2-40B4-BE49-F238E27FC236}">
                <a16:creationId xmlns:a16="http://schemas.microsoft.com/office/drawing/2014/main" id="{EC415AC0-ECC4-8F99-75D3-57CBE4DF4933}"/>
              </a:ext>
            </a:extLst>
          </p:cNvPr>
          <p:cNvSpPr/>
          <p:nvPr/>
        </p:nvSpPr>
        <p:spPr>
          <a:xfrm>
            <a:off x="521610" y="4096110"/>
            <a:ext cx="3229500" cy="1914300"/>
          </a:xfrm>
          <a:prstGeom prst="roundRect">
            <a:avLst>
              <a:gd name="adj" fmla="val 14840"/>
            </a:avLst>
          </a:prstGeom>
          <a:solidFill>
            <a:schemeClr val="accent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8" name="Google Shape;569;p67">
            <a:extLst>
              <a:ext uri="{FF2B5EF4-FFF2-40B4-BE49-F238E27FC236}">
                <a16:creationId xmlns:a16="http://schemas.microsoft.com/office/drawing/2014/main" id="{E98E9EFE-070B-1F63-7069-19300D74B396}"/>
              </a:ext>
            </a:extLst>
          </p:cNvPr>
          <p:cNvSpPr/>
          <p:nvPr/>
        </p:nvSpPr>
        <p:spPr>
          <a:xfrm>
            <a:off x="3880702" y="4096110"/>
            <a:ext cx="3229500" cy="1914300"/>
          </a:xfrm>
          <a:prstGeom prst="roundRect">
            <a:avLst>
              <a:gd name="adj" fmla="val 14840"/>
            </a:avLst>
          </a:prstGeom>
          <a:solidFill>
            <a:schemeClr val="accent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6" name="Google Shape;611;p68">
            <a:extLst>
              <a:ext uri="{FF2B5EF4-FFF2-40B4-BE49-F238E27FC236}">
                <a16:creationId xmlns:a16="http://schemas.microsoft.com/office/drawing/2014/main" id="{7CCA7540-2A00-008E-5225-A362CA8E0083}"/>
              </a:ext>
            </a:extLst>
          </p:cNvPr>
          <p:cNvSpPr txBox="1">
            <a:spLocks noGrp="1"/>
          </p:cNvSpPr>
          <p:nvPr/>
        </p:nvSpPr>
        <p:spPr>
          <a:xfrm>
            <a:off x="3374054" y="701617"/>
            <a:ext cx="3912000" cy="87750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600"/>
              <a:buFont typeface="Bookman Old Style"/>
              <a:buNone/>
              <a:defRPr sz="3600" b="0" i="0" u="none" strike="noStrike" cap="none">
                <a:solidFill>
                  <a:schemeClr val="lt1"/>
                </a:solidFill>
                <a:latin typeface="Bookman Old Style"/>
                <a:ea typeface="Bookman Old Style"/>
                <a:cs typeface="Bookman Old Style"/>
                <a:sym typeface="Bookman Old Style"/>
              </a:defRPr>
            </a:lvl1pPr>
            <a:lvl2pPr marR="0" lvl="1" algn="l" rtl="0">
              <a:lnSpc>
                <a:spcPct val="100000"/>
              </a:lnSpc>
              <a:spcBef>
                <a:spcPts val="0"/>
              </a:spcBef>
              <a:spcAft>
                <a:spcPts val="0"/>
              </a:spcAft>
              <a:buClr>
                <a:srgbClr val="000000"/>
              </a:buClr>
              <a:buSzPts val="3600"/>
              <a:buFont typeface="Bookman Old Style"/>
              <a:buNone/>
              <a:defRPr sz="3600" b="0" i="0" u="none" strike="noStrike" cap="none">
                <a:solidFill>
                  <a:srgbClr val="000000"/>
                </a:solidFill>
                <a:latin typeface="Bookman Old Style"/>
                <a:ea typeface="Bookman Old Style"/>
                <a:cs typeface="Bookman Old Style"/>
                <a:sym typeface="Bookman Old Style"/>
              </a:defRPr>
            </a:lvl2pPr>
            <a:lvl3pPr marR="0" lvl="2" algn="l" rtl="0">
              <a:lnSpc>
                <a:spcPct val="100000"/>
              </a:lnSpc>
              <a:spcBef>
                <a:spcPts val="0"/>
              </a:spcBef>
              <a:spcAft>
                <a:spcPts val="0"/>
              </a:spcAft>
              <a:buClr>
                <a:srgbClr val="000000"/>
              </a:buClr>
              <a:buSzPts val="3600"/>
              <a:buFont typeface="Bookman Old Style"/>
              <a:buNone/>
              <a:defRPr sz="3600" b="0" i="0" u="none" strike="noStrike" cap="none">
                <a:solidFill>
                  <a:srgbClr val="000000"/>
                </a:solidFill>
                <a:latin typeface="Bookman Old Style"/>
                <a:ea typeface="Bookman Old Style"/>
                <a:cs typeface="Bookman Old Style"/>
                <a:sym typeface="Bookman Old Style"/>
              </a:defRPr>
            </a:lvl3pPr>
            <a:lvl4pPr marR="0" lvl="3" algn="l" rtl="0">
              <a:lnSpc>
                <a:spcPct val="100000"/>
              </a:lnSpc>
              <a:spcBef>
                <a:spcPts val="0"/>
              </a:spcBef>
              <a:spcAft>
                <a:spcPts val="0"/>
              </a:spcAft>
              <a:buClr>
                <a:srgbClr val="000000"/>
              </a:buClr>
              <a:buSzPts val="3600"/>
              <a:buFont typeface="Bookman Old Style"/>
              <a:buNone/>
              <a:defRPr sz="3600" b="0" i="0" u="none" strike="noStrike" cap="none">
                <a:solidFill>
                  <a:srgbClr val="000000"/>
                </a:solidFill>
                <a:latin typeface="Bookman Old Style"/>
                <a:ea typeface="Bookman Old Style"/>
                <a:cs typeface="Bookman Old Style"/>
                <a:sym typeface="Bookman Old Style"/>
              </a:defRPr>
            </a:lvl4pPr>
            <a:lvl5pPr marR="0" lvl="4" algn="l" rtl="0">
              <a:lnSpc>
                <a:spcPct val="100000"/>
              </a:lnSpc>
              <a:spcBef>
                <a:spcPts val="0"/>
              </a:spcBef>
              <a:spcAft>
                <a:spcPts val="0"/>
              </a:spcAft>
              <a:buClr>
                <a:srgbClr val="000000"/>
              </a:buClr>
              <a:buSzPts val="3600"/>
              <a:buFont typeface="Bookman Old Style"/>
              <a:buNone/>
              <a:defRPr sz="3600" b="0" i="0" u="none" strike="noStrike" cap="none">
                <a:solidFill>
                  <a:srgbClr val="000000"/>
                </a:solidFill>
                <a:latin typeface="Bookman Old Style"/>
                <a:ea typeface="Bookman Old Style"/>
                <a:cs typeface="Bookman Old Style"/>
                <a:sym typeface="Bookman Old Style"/>
              </a:defRPr>
            </a:lvl5pPr>
            <a:lvl6pPr marR="0" lvl="5" algn="l" rtl="0">
              <a:lnSpc>
                <a:spcPct val="100000"/>
              </a:lnSpc>
              <a:spcBef>
                <a:spcPts val="0"/>
              </a:spcBef>
              <a:spcAft>
                <a:spcPts val="0"/>
              </a:spcAft>
              <a:buClr>
                <a:srgbClr val="000000"/>
              </a:buClr>
              <a:buSzPts val="3600"/>
              <a:buFont typeface="Bookman Old Style"/>
              <a:buNone/>
              <a:defRPr sz="3600" b="0" i="0" u="none" strike="noStrike" cap="none">
                <a:solidFill>
                  <a:srgbClr val="000000"/>
                </a:solidFill>
                <a:latin typeface="Bookman Old Style"/>
                <a:ea typeface="Bookman Old Style"/>
                <a:cs typeface="Bookman Old Style"/>
                <a:sym typeface="Bookman Old Style"/>
              </a:defRPr>
            </a:lvl6pPr>
            <a:lvl7pPr marR="0" lvl="6" algn="l" rtl="0">
              <a:lnSpc>
                <a:spcPct val="100000"/>
              </a:lnSpc>
              <a:spcBef>
                <a:spcPts val="0"/>
              </a:spcBef>
              <a:spcAft>
                <a:spcPts val="0"/>
              </a:spcAft>
              <a:buClr>
                <a:srgbClr val="000000"/>
              </a:buClr>
              <a:buSzPts val="3600"/>
              <a:buFont typeface="Bookman Old Style"/>
              <a:buNone/>
              <a:defRPr sz="3600" b="0" i="0" u="none" strike="noStrike" cap="none">
                <a:solidFill>
                  <a:srgbClr val="000000"/>
                </a:solidFill>
                <a:latin typeface="Bookman Old Style"/>
                <a:ea typeface="Bookman Old Style"/>
                <a:cs typeface="Bookman Old Style"/>
                <a:sym typeface="Bookman Old Style"/>
              </a:defRPr>
            </a:lvl7pPr>
            <a:lvl8pPr marR="0" lvl="7" algn="l" rtl="0">
              <a:lnSpc>
                <a:spcPct val="100000"/>
              </a:lnSpc>
              <a:spcBef>
                <a:spcPts val="0"/>
              </a:spcBef>
              <a:spcAft>
                <a:spcPts val="0"/>
              </a:spcAft>
              <a:buClr>
                <a:srgbClr val="000000"/>
              </a:buClr>
              <a:buSzPts val="3600"/>
              <a:buFont typeface="Bookman Old Style"/>
              <a:buNone/>
              <a:defRPr sz="3600" b="0" i="0" u="none" strike="noStrike" cap="none">
                <a:solidFill>
                  <a:srgbClr val="000000"/>
                </a:solidFill>
                <a:latin typeface="Bookman Old Style"/>
                <a:ea typeface="Bookman Old Style"/>
                <a:cs typeface="Bookman Old Style"/>
                <a:sym typeface="Bookman Old Style"/>
              </a:defRPr>
            </a:lvl8pPr>
            <a:lvl9pPr marR="0" lvl="8" algn="l" rtl="0">
              <a:lnSpc>
                <a:spcPct val="100000"/>
              </a:lnSpc>
              <a:spcBef>
                <a:spcPts val="0"/>
              </a:spcBef>
              <a:spcAft>
                <a:spcPts val="0"/>
              </a:spcAft>
              <a:buClr>
                <a:srgbClr val="000000"/>
              </a:buClr>
              <a:buSzPts val="3600"/>
              <a:buFont typeface="Bookman Old Style"/>
              <a:buNone/>
              <a:defRPr sz="3600" b="0" i="0" u="none" strike="noStrike" cap="none">
                <a:solidFill>
                  <a:srgbClr val="000000"/>
                </a:solidFill>
                <a:latin typeface="Bookman Old Style"/>
                <a:ea typeface="Bookman Old Style"/>
                <a:cs typeface="Bookman Old Style"/>
                <a:sym typeface="Bookman Old Style"/>
              </a:defRPr>
            </a:lvl9pPr>
          </a:lstStyle>
          <a:p>
            <a:pPr marL="0" lvl="0" indent="0" algn="l" rtl="0">
              <a:spcBef>
                <a:spcPts val="0"/>
              </a:spcBef>
              <a:spcAft>
                <a:spcPts val="0"/>
              </a:spcAft>
              <a:buNone/>
            </a:pPr>
            <a:r>
              <a:rPr lang="da-DK" sz="5700"/>
              <a:t>Finland</a:t>
            </a:r>
            <a:endParaRPr sz="5700"/>
          </a:p>
        </p:txBody>
      </p:sp>
      <p:sp>
        <p:nvSpPr>
          <p:cNvPr id="7" name="Google Shape;612;p68">
            <a:extLst>
              <a:ext uri="{FF2B5EF4-FFF2-40B4-BE49-F238E27FC236}">
                <a16:creationId xmlns:a16="http://schemas.microsoft.com/office/drawing/2014/main" id="{38690CB8-F80A-63BA-2144-72EB35F1FED9}"/>
              </a:ext>
            </a:extLst>
          </p:cNvPr>
          <p:cNvSpPr txBox="1">
            <a:spLocks noGrp="1"/>
          </p:cNvSpPr>
          <p:nvPr/>
        </p:nvSpPr>
        <p:spPr>
          <a:xfrm>
            <a:off x="743310" y="2603278"/>
            <a:ext cx="2814300" cy="6204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71717"/>
              </a:buClr>
              <a:buSzPts val="3600"/>
              <a:buFont typeface="Bookman Old Style"/>
              <a:buNone/>
              <a:defRPr sz="3600" b="0" i="0" u="none" strike="noStrike" cap="none">
                <a:solidFill>
                  <a:srgbClr val="171717"/>
                </a:solidFill>
                <a:latin typeface="Bookman Old Style"/>
                <a:ea typeface="Bookman Old Style"/>
                <a:cs typeface="Bookman Old Style"/>
                <a:sym typeface="Bookman Old Style"/>
              </a:defRPr>
            </a:lvl1pPr>
            <a:lvl2pPr marR="0" lvl="1" algn="l" rtl="0">
              <a:lnSpc>
                <a:spcPct val="100000"/>
              </a:lnSpc>
              <a:spcBef>
                <a:spcPts val="0"/>
              </a:spcBef>
              <a:spcAft>
                <a:spcPts val="0"/>
              </a:spcAft>
              <a:buClr>
                <a:srgbClr val="000000"/>
              </a:buClr>
              <a:buSzPts val="3600"/>
              <a:buFont typeface="Bookman Old Style"/>
              <a:buNone/>
              <a:defRPr sz="3600" b="0" i="0" u="none" strike="noStrike" cap="none">
                <a:solidFill>
                  <a:srgbClr val="000000"/>
                </a:solidFill>
                <a:latin typeface="Bookman Old Style"/>
                <a:ea typeface="Bookman Old Style"/>
                <a:cs typeface="Bookman Old Style"/>
                <a:sym typeface="Bookman Old Style"/>
              </a:defRPr>
            </a:lvl2pPr>
            <a:lvl3pPr marR="0" lvl="2" algn="l" rtl="0">
              <a:lnSpc>
                <a:spcPct val="100000"/>
              </a:lnSpc>
              <a:spcBef>
                <a:spcPts val="0"/>
              </a:spcBef>
              <a:spcAft>
                <a:spcPts val="0"/>
              </a:spcAft>
              <a:buClr>
                <a:srgbClr val="000000"/>
              </a:buClr>
              <a:buSzPts val="3600"/>
              <a:buFont typeface="Bookman Old Style"/>
              <a:buNone/>
              <a:defRPr sz="3600" b="0" i="0" u="none" strike="noStrike" cap="none">
                <a:solidFill>
                  <a:srgbClr val="000000"/>
                </a:solidFill>
                <a:latin typeface="Bookman Old Style"/>
                <a:ea typeface="Bookman Old Style"/>
                <a:cs typeface="Bookman Old Style"/>
                <a:sym typeface="Bookman Old Style"/>
              </a:defRPr>
            </a:lvl3pPr>
            <a:lvl4pPr marR="0" lvl="3" algn="l" rtl="0">
              <a:lnSpc>
                <a:spcPct val="100000"/>
              </a:lnSpc>
              <a:spcBef>
                <a:spcPts val="0"/>
              </a:spcBef>
              <a:spcAft>
                <a:spcPts val="0"/>
              </a:spcAft>
              <a:buClr>
                <a:srgbClr val="000000"/>
              </a:buClr>
              <a:buSzPts val="3600"/>
              <a:buFont typeface="Bookman Old Style"/>
              <a:buNone/>
              <a:defRPr sz="3600" b="0" i="0" u="none" strike="noStrike" cap="none">
                <a:solidFill>
                  <a:srgbClr val="000000"/>
                </a:solidFill>
                <a:latin typeface="Bookman Old Style"/>
                <a:ea typeface="Bookman Old Style"/>
                <a:cs typeface="Bookman Old Style"/>
                <a:sym typeface="Bookman Old Style"/>
              </a:defRPr>
            </a:lvl4pPr>
            <a:lvl5pPr marR="0" lvl="4" algn="l" rtl="0">
              <a:lnSpc>
                <a:spcPct val="100000"/>
              </a:lnSpc>
              <a:spcBef>
                <a:spcPts val="0"/>
              </a:spcBef>
              <a:spcAft>
                <a:spcPts val="0"/>
              </a:spcAft>
              <a:buClr>
                <a:srgbClr val="000000"/>
              </a:buClr>
              <a:buSzPts val="3600"/>
              <a:buFont typeface="Bookman Old Style"/>
              <a:buNone/>
              <a:defRPr sz="3600" b="0" i="0" u="none" strike="noStrike" cap="none">
                <a:solidFill>
                  <a:srgbClr val="000000"/>
                </a:solidFill>
                <a:latin typeface="Bookman Old Style"/>
                <a:ea typeface="Bookman Old Style"/>
                <a:cs typeface="Bookman Old Style"/>
                <a:sym typeface="Bookman Old Style"/>
              </a:defRPr>
            </a:lvl5pPr>
            <a:lvl6pPr marR="0" lvl="5" algn="l" rtl="0">
              <a:lnSpc>
                <a:spcPct val="100000"/>
              </a:lnSpc>
              <a:spcBef>
                <a:spcPts val="0"/>
              </a:spcBef>
              <a:spcAft>
                <a:spcPts val="0"/>
              </a:spcAft>
              <a:buClr>
                <a:srgbClr val="000000"/>
              </a:buClr>
              <a:buSzPts val="3600"/>
              <a:buFont typeface="Bookman Old Style"/>
              <a:buNone/>
              <a:defRPr sz="3600" b="0" i="0" u="none" strike="noStrike" cap="none">
                <a:solidFill>
                  <a:srgbClr val="000000"/>
                </a:solidFill>
                <a:latin typeface="Bookman Old Style"/>
                <a:ea typeface="Bookman Old Style"/>
                <a:cs typeface="Bookman Old Style"/>
                <a:sym typeface="Bookman Old Style"/>
              </a:defRPr>
            </a:lvl6pPr>
            <a:lvl7pPr marR="0" lvl="6" algn="l" rtl="0">
              <a:lnSpc>
                <a:spcPct val="100000"/>
              </a:lnSpc>
              <a:spcBef>
                <a:spcPts val="0"/>
              </a:spcBef>
              <a:spcAft>
                <a:spcPts val="0"/>
              </a:spcAft>
              <a:buClr>
                <a:srgbClr val="000000"/>
              </a:buClr>
              <a:buSzPts val="3600"/>
              <a:buFont typeface="Bookman Old Style"/>
              <a:buNone/>
              <a:defRPr sz="3600" b="0" i="0" u="none" strike="noStrike" cap="none">
                <a:solidFill>
                  <a:srgbClr val="000000"/>
                </a:solidFill>
                <a:latin typeface="Bookman Old Style"/>
                <a:ea typeface="Bookman Old Style"/>
                <a:cs typeface="Bookman Old Style"/>
                <a:sym typeface="Bookman Old Style"/>
              </a:defRPr>
            </a:lvl7pPr>
            <a:lvl8pPr marR="0" lvl="7" algn="l" rtl="0">
              <a:lnSpc>
                <a:spcPct val="100000"/>
              </a:lnSpc>
              <a:spcBef>
                <a:spcPts val="0"/>
              </a:spcBef>
              <a:spcAft>
                <a:spcPts val="0"/>
              </a:spcAft>
              <a:buClr>
                <a:srgbClr val="000000"/>
              </a:buClr>
              <a:buSzPts val="3600"/>
              <a:buFont typeface="Bookman Old Style"/>
              <a:buNone/>
              <a:defRPr sz="3600" b="0" i="0" u="none" strike="noStrike" cap="none">
                <a:solidFill>
                  <a:srgbClr val="000000"/>
                </a:solidFill>
                <a:latin typeface="Bookman Old Style"/>
                <a:ea typeface="Bookman Old Style"/>
                <a:cs typeface="Bookman Old Style"/>
                <a:sym typeface="Bookman Old Style"/>
              </a:defRPr>
            </a:lvl8pPr>
            <a:lvl9pPr marR="0" lvl="8" algn="l" rtl="0">
              <a:lnSpc>
                <a:spcPct val="100000"/>
              </a:lnSpc>
              <a:spcBef>
                <a:spcPts val="0"/>
              </a:spcBef>
              <a:spcAft>
                <a:spcPts val="0"/>
              </a:spcAft>
              <a:buClr>
                <a:srgbClr val="000000"/>
              </a:buClr>
              <a:buSzPts val="3600"/>
              <a:buFont typeface="Bookman Old Style"/>
              <a:buNone/>
              <a:defRPr sz="3600" b="0" i="0" u="none" strike="noStrike" cap="none">
                <a:solidFill>
                  <a:srgbClr val="000000"/>
                </a:solidFill>
                <a:latin typeface="Bookman Old Style"/>
                <a:ea typeface="Bookman Old Style"/>
                <a:cs typeface="Bookman Old Style"/>
                <a:sym typeface="Bookman Old Style"/>
              </a:defRPr>
            </a:lvl9pPr>
          </a:lstStyle>
          <a:p>
            <a:pPr marL="0" lvl="0" indent="0" algn="ctr" rtl="0">
              <a:spcBef>
                <a:spcPts val="0"/>
              </a:spcBef>
              <a:spcAft>
                <a:spcPts val="0"/>
              </a:spcAft>
              <a:buNone/>
            </a:pPr>
            <a:r>
              <a:rPr lang="da-DK" sz="4200">
                <a:latin typeface="Franklin Gothic Demi" panose="020B0603020102020204" pitchFamily="34" charset="0"/>
                <a:ea typeface="Libre Franklin"/>
                <a:cs typeface="Libre Franklin"/>
                <a:sym typeface="Libre Franklin"/>
              </a:rPr>
              <a:t>700+</a:t>
            </a:r>
            <a:endParaRPr sz="4200">
              <a:latin typeface="Franklin Gothic Demi" panose="020B0603020102020204" pitchFamily="34" charset="0"/>
              <a:ea typeface="Libre Franklin"/>
              <a:cs typeface="Libre Franklin"/>
              <a:sym typeface="Libre Franklin"/>
            </a:endParaRPr>
          </a:p>
        </p:txBody>
      </p:sp>
      <p:sp>
        <p:nvSpPr>
          <p:cNvPr id="8" name="Google Shape;613;p68">
            <a:extLst>
              <a:ext uri="{FF2B5EF4-FFF2-40B4-BE49-F238E27FC236}">
                <a16:creationId xmlns:a16="http://schemas.microsoft.com/office/drawing/2014/main" id="{6453390C-99F3-7893-4E70-0A91CC5CC87F}"/>
              </a:ext>
            </a:extLst>
          </p:cNvPr>
          <p:cNvSpPr txBox="1">
            <a:spLocks noGrp="1"/>
          </p:cNvSpPr>
          <p:nvPr/>
        </p:nvSpPr>
        <p:spPr>
          <a:xfrm>
            <a:off x="554160" y="4560374"/>
            <a:ext cx="3192600" cy="5442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71717"/>
              </a:buClr>
              <a:buSzPts val="3600"/>
              <a:buFont typeface="Bookman Old Style"/>
              <a:buNone/>
              <a:defRPr sz="3600" b="0" i="0" u="none" strike="noStrike" cap="none">
                <a:solidFill>
                  <a:srgbClr val="171717"/>
                </a:solidFill>
                <a:latin typeface="Bookman Old Style"/>
                <a:ea typeface="Bookman Old Style"/>
                <a:cs typeface="Bookman Old Style"/>
                <a:sym typeface="Bookman Old Style"/>
              </a:defRPr>
            </a:lvl1pPr>
            <a:lvl2pPr marR="0" lvl="1" algn="l" rtl="0">
              <a:lnSpc>
                <a:spcPct val="100000"/>
              </a:lnSpc>
              <a:spcBef>
                <a:spcPts val="0"/>
              </a:spcBef>
              <a:spcAft>
                <a:spcPts val="0"/>
              </a:spcAft>
              <a:buClr>
                <a:srgbClr val="000000"/>
              </a:buClr>
              <a:buSzPts val="3600"/>
              <a:buFont typeface="Bookman Old Style"/>
              <a:buNone/>
              <a:defRPr sz="3600" b="0" i="0" u="none" strike="noStrike" cap="none">
                <a:solidFill>
                  <a:srgbClr val="000000"/>
                </a:solidFill>
                <a:latin typeface="Bookman Old Style"/>
                <a:ea typeface="Bookman Old Style"/>
                <a:cs typeface="Bookman Old Style"/>
                <a:sym typeface="Bookman Old Style"/>
              </a:defRPr>
            </a:lvl2pPr>
            <a:lvl3pPr marR="0" lvl="2" algn="l" rtl="0">
              <a:lnSpc>
                <a:spcPct val="100000"/>
              </a:lnSpc>
              <a:spcBef>
                <a:spcPts val="0"/>
              </a:spcBef>
              <a:spcAft>
                <a:spcPts val="0"/>
              </a:spcAft>
              <a:buClr>
                <a:srgbClr val="000000"/>
              </a:buClr>
              <a:buSzPts val="3600"/>
              <a:buFont typeface="Bookman Old Style"/>
              <a:buNone/>
              <a:defRPr sz="3600" b="0" i="0" u="none" strike="noStrike" cap="none">
                <a:solidFill>
                  <a:srgbClr val="000000"/>
                </a:solidFill>
                <a:latin typeface="Bookman Old Style"/>
                <a:ea typeface="Bookman Old Style"/>
                <a:cs typeface="Bookman Old Style"/>
                <a:sym typeface="Bookman Old Style"/>
              </a:defRPr>
            </a:lvl3pPr>
            <a:lvl4pPr marR="0" lvl="3" algn="l" rtl="0">
              <a:lnSpc>
                <a:spcPct val="100000"/>
              </a:lnSpc>
              <a:spcBef>
                <a:spcPts val="0"/>
              </a:spcBef>
              <a:spcAft>
                <a:spcPts val="0"/>
              </a:spcAft>
              <a:buClr>
                <a:srgbClr val="000000"/>
              </a:buClr>
              <a:buSzPts val="3600"/>
              <a:buFont typeface="Bookman Old Style"/>
              <a:buNone/>
              <a:defRPr sz="3600" b="0" i="0" u="none" strike="noStrike" cap="none">
                <a:solidFill>
                  <a:srgbClr val="000000"/>
                </a:solidFill>
                <a:latin typeface="Bookman Old Style"/>
                <a:ea typeface="Bookman Old Style"/>
                <a:cs typeface="Bookman Old Style"/>
                <a:sym typeface="Bookman Old Style"/>
              </a:defRPr>
            </a:lvl4pPr>
            <a:lvl5pPr marR="0" lvl="4" algn="l" rtl="0">
              <a:lnSpc>
                <a:spcPct val="100000"/>
              </a:lnSpc>
              <a:spcBef>
                <a:spcPts val="0"/>
              </a:spcBef>
              <a:spcAft>
                <a:spcPts val="0"/>
              </a:spcAft>
              <a:buClr>
                <a:srgbClr val="000000"/>
              </a:buClr>
              <a:buSzPts val="3600"/>
              <a:buFont typeface="Bookman Old Style"/>
              <a:buNone/>
              <a:defRPr sz="3600" b="0" i="0" u="none" strike="noStrike" cap="none">
                <a:solidFill>
                  <a:srgbClr val="000000"/>
                </a:solidFill>
                <a:latin typeface="Bookman Old Style"/>
                <a:ea typeface="Bookman Old Style"/>
                <a:cs typeface="Bookman Old Style"/>
                <a:sym typeface="Bookman Old Style"/>
              </a:defRPr>
            </a:lvl5pPr>
            <a:lvl6pPr marR="0" lvl="5" algn="l" rtl="0">
              <a:lnSpc>
                <a:spcPct val="100000"/>
              </a:lnSpc>
              <a:spcBef>
                <a:spcPts val="0"/>
              </a:spcBef>
              <a:spcAft>
                <a:spcPts val="0"/>
              </a:spcAft>
              <a:buClr>
                <a:srgbClr val="000000"/>
              </a:buClr>
              <a:buSzPts val="3600"/>
              <a:buFont typeface="Bookman Old Style"/>
              <a:buNone/>
              <a:defRPr sz="3600" b="0" i="0" u="none" strike="noStrike" cap="none">
                <a:solidFill>
                  <a:srgbClr val="000000"/>
                </a:solidFill>
                <a:latin typeface="Bookman Old Style"/>
                <a:ea typeface="Bookman Old Style"/>
                <a:cs typeface="Bookman Old Style"/>
                <a:sym typeface="Bookman Old Style"/>
              </a:defRPr>
            </a:lvl6pPr>
            <a:lvl7pPr marR="0" lvl="6" algn="l" rtl="0">
              <a:lnSpc>
                <a:spcPct val="100000"/>
              </a:lnSpc>
              <a:spcBef>
                <a:spcPts val="0"/>
              </a:spcBef>
              <a:spcAft>
                <a:spcPts val="0"/>
              </a:spcAft>
              <a:buClr>
                <a:srgbClr val="000000"/>
              </a:buClr>
              <a:buSzPts val="3600"/>
              <a:buFont typeface="Bookman Old Style"/>
              <a:buNone/>
              <a:defRPr sz="3600" b="0" i="0" u="none" strike="noStrike" cap="none">
                <a:solidFill>
                  <a:srgbClr val="000000"/>
                </a:solidFill>
                <a:latin typeface="Bookman Old Style"/>
                <a:ea typeface="Bookman Old Style"/>
                <a:cs typeface="Bookman Old Style"/>
                <a:sym typeface="Bookman Old Style"/>
              </a:defRPr>
            </a:lvl7pPr>
            <a:lvl8pPr marR="0" lvl="7" algn="l" rtl="0">
              <a:lnSpc>
                <a:spcPct val="100000"/>
              </a:lnSpc>
              <a:spcBef>
                <a:spcPts val="0"/>
              </a:spcBef>
              <a:spcAft>
                <a:spcPts val="0"/>
              </a:spcAft>
              <a:buClr>
                <a:srgbClr val="000000"/>
              </a:buClr>
              <a:buSzPts val="3600"/>
              <a:buFont typeface="Bookman Old Style"/>
              <a:buNone/>
              <a:defRPr sz="3600" b="0" i="0" u="none" strike="noStrike" cap="none">
                <a:solidFill>
                  <a:srgbClr val="000000"/>
                </a:solidFill>
                <a:latin typeface="Bookman Old Style"/>
                <a:ea typeface="Bookman Old Style"/>
                <a:cs typeface="Bookman Old Style"/>
                <a:sym typeface="Bookman Old Style"/>
              </a:defRPr>
            </a:lvl8pPr>
            <a:lvl9pPr marR="0" lvl="8" algn="l" rtl="0">
              <a:lnSpc>
                <a:spcPct val="100000"/>
              </a:lnSpc>
              <a:spcBef>
                <a:spcPts val="0"/>
              </a:spcBef>
              <a:spcAft>
                <a:spcPts val="0"/>
              </a:spcAft>
              <a:buClr>
                <a:srgbClr val="000000"/>
              </a:buClr>
              <a:buSzPts val="3600"/>
              <a:buFont typeface="Bookman Old Style"/>
              <a:buNone/>
              <a:defRPr sz="3600" b="0" i="0" u="none" strike="noStrike" cap="none">
                <a:solidFill>
                  <a:srgbClr val="000000"/>
                </a:solidFill>
                <a:latin typeface="Bookman Old Style"/>
                <a:ea typeface="Bookman Old Style"/>
                <a:cs typeface="Bookman Old Style"/>
                <a:sym typeface="Bookman Old Style"/>
              </a:defRPr>
            </a:lvl9pPr>
          </a:lstStyle>
          <a:p>
            <a:pPr marL="0" lvl="0" indent="0" algn="ctr" rtl="0">
              <a:spcBef>
                <a:spcPts val="0"/>
              </a:spcBef>
              <a:spcAft>
                <a:spcPts val="0"/>
              </a:spcAft>
              <a:buNone/>
            </a:pPr>
            <a:r>
              <a:rPr lang="da-DK" sz="4200">
                <a:latin typeface="Franklin Gothic Demi" panose="020B0603020102020204" pitchFamily="34" charset="0"/>
                <a:ea typeface="Libre Franklin"/>
                <a:cs typeface="Libre Franklin"/>
                <a:sym typeface="Libre Franklin"/>
              </a:rPr>
              <a:t>5</a:t>
            </a:r>
            <a:endParaRPr>
              <a:latin typeface="Franklin Gothic Demi" panose="020B0603020102020204" pitchFamily="34" charset="0"/>
            </a:endParaRPr>
          </a:p>
        </p:txBody>
      </p:sp>
      <p:sp>
        <p:nvSpPr>
          <p:cNvPr id="9" name="Google Shape;614;p68">
            <a:extLst>
              <a:ext uri="{FF2B5EF4-FFF2-40B4-BE49-F238E27FC236}">
                <a16:creationId xmlns:a16="http://schemas.microsoft.com/office/drawing/2014/main" id="{ED3D97D7-5F41-C2EE-CE45-7A447C67D701}"/>
              </a:ext>
            </a:extLst>
          </p:cNvPr>
          <p:cNvSpPr txBox="1">
            <a:spLocks noGrp="1"/>
          </p:cNvSpPr>
          <p:nvPr/>
        </p:nvSpPr>
        <p:spPr>
          <a:xfrm>
            <a:off x="529299" y="5238762"/>
            <a:ext cx="3213556" cy="738633"/>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rgbClr val="000000"/>
              </a:buClr>
              <a:buSzPts val="1500"/>
              <a:buFont typeface="Libre Franklin"/>
              <a:buChar char="−"/>
              <a:defRPr sz="1500" b="0" i="0" u="none" strike="noStrike" cap="none">
                <a:solidFill>
                  <a:srgbClr val="000000"/>
                </a:solidFill>
                <a:latin typeface="Libre Franklin"/>
                <a:ea typeface="Libre Franklin"/>
                <a:cs typeface="Libre Franklin"/>
                <a:sym typeface="Libre Franklin"/>
              </a:defRPr>
            </a:lvl1pPr>
            <a:lvl2pPr marL="914400" marR="0" lvl="1" indent="-323850" algn="l" rtl="0">
              <a:lnSpc>
                <a:spcPct val="115000"/>
              </a:lnSpc>
              <a:spcBef>
                <a:spcPts val="1200"/>
              </a:spcBef>
              <a:spcAft>
                <a:spcPts val="0"/>
              </a:spcAft>
              <a:buClr>
                <a:srgbClr val="000000"/>
              </a:buClr>
              <a:buSzPts val="1500"/>
              <a:buFont typeface="Libre Franklin"/>
              <a:buChar char="−"/>
              <a:defRPr sz="1500" b="0" i="0" u="none" strike="noStrike" cap="none">
                <a:solidFill>
                  <a:srgbClr val="000000"/>
                </a:solidFill>
                <a:latin typeface="Libre Franklin"/>
                <a:ea typeface="Libre Franklin"/>
                <a:cs typeface="Libre Franklin"/>
                <a:sym typeface="Libre Franklin"/>
              </a:defRPr>
            </a:lvl2pPr>
            <a:lvl3pPr marL="1371600" marR="0" lvl="2" indent="-323850" algn="l" rtl="0">
              <a:lnSpc>
                <a:spcPct val="115000"/>
              </a:lnSpc>
              <a:spcBef>
                <a:spcPts val="1200"/>
              </a:spcBef>
              <a:spcAft>
                <a:spcPts val="0"/>
              </a:spcAft>
              <a:buClr>
                <a:srgbClr val="000000"/>
              </a:buClr>
              <a:buSzPts val="1500"/>
              <a:buFont typeface="Libre Franklin"/>
              <a:buChar char="−"/>
              <a:defRPr sz="1500" b="0" i="0" u="none" strike="noStrike" cap="none">
                <a:solidFill>
                  <a:srgbClr val="000000"/>
                </a:solidFill>
                <a:latin typeface="Libre Franklin"/>
                <a:ea typeface="Libre Franklin"/>
                <a:cs typeface="Libre Franklin"/>
                <a:sym typeface="Libre Franklin"/>
              </a:defRPr>
            </a:lvl3pPr>
            <a:lvl4pPr marL="1828800" marR="0" lvl="3" indent="-323850" algn="l" rtl="0">
              <a:lnSpc>
                <a:spcPct val="115000"/>
              </a:lnSpc>
              <a:spcBef>
                <a:spcPts val="1200"/>
              </a:spcBef>
              <a:spcAft>
                <a:spcPts val="0"/>
              </a:spcAft>
              <a:buClr>
                <a:srgbClr val="000000"/>
              </a:buClr>
              <a:buSzPts val="1500"/>
              <a:buFont typeface="Libre Franklin"/>
              <a:buChar char="−"/>
              <a:defRPr sz="1500" b="0" i="0" u="none" strike="noStrike" cap="none">
                <a:solidFill>
                  <a:srgbClr val="000000"/>
                </a:solidFill>
                <a:latin typeface="Libre Franklin"/>
                <a:ea typeface="Libre Franklin"/>
                <a:cs typeface="Libre Franklin"/>
                <a:sym typeface="Libre Franklin"/>
              </a:defRPr>
            </a:lvl4pPr>
            <a:lvl5pPr marL="2286000" marR="0" lvl="4" indent="-323850" algn="l" rtl="0">
              <a:lnSpc>
                <a:spcPct val="115000"/>
              </a:lnSpc>
              <a:spcBef>
                <a:spcPts val="1200"/>
              </a:spcBef>
              <a:spcAft>
                <a:spcPts val="0"/>
              </a:spcAft>
              <a:buClr>
                <a:srgbClr val="000000"/>
              </a:buClr>
              <a:buSzPts val="1500"/>
              <a:buFont typeface="Libre Franklin"/>
              <a:buChar char="−"/>
              <a:defRPr sz="1500" b="0" i="0" u="none" strike="noStrike" cap="none">
                <a:solidFill>
                  <a:srgbClr val="000000"/>
                </a:solidFill>
                <a:latin typeface="Libre Franklin"/>
                <a:ea typeface="Libre Franklin"/>
                <a:cs typeface="Libre Franklin"/>
                <a:sym typeface="Libre Franklin"/>
              </a:defRPr>
            </a:lvl5pPr>
            <a:lvl6pPr marL="2743200" marR="0" lvl="5" indent="-323850" algn="l" rtl="0">
              <a:lnSpc>
                <a:spcPct val="115000"/>
              </a:lnSpc>
              <a:spcBef>
                <a:spcPts val="1200"/>
              </a:spcBef>
              <a:spcAft>
                <a:spcPts val="0"/>
              </a:spcAft>
              <a:buClr>
                <a:srgbClr val="000000"/>
              </a:buClr>
              <a:buSzPts val="1500"/>
              <a:buFont typeface="Libre Franklin"/>
              <a:buChar char="−"/>
              <a:defRPr sz="1500" b="0" i="0" u="none" strike="noStrike" cap="none">
                <a:solidFill>
                  <a:srgbClr val="000000"/>
                </a:solidFill>
                <a:latin typeface="Libre Franklin"/>
                <a:ea typeface="Libre Franklin"/>
                <a:cs typeface="Libre Franklin"/>
                <a:sym typeface="Libre Franklin"/>
              </a:defRPr>
            </a:lvl6pPr>
            <a:lvl7pPr marL="3200400" marR="0" lvl="6" indent="-323850" algn="l" rtl="0">
              <a:lnSpc>
                <a:spcPct val="115000"/>
              </a:lnSpc>
              <a:spcBef>
                <a:spcPts val="1200"/>
              </a:spcBef>
              <a:spcAft>
                <a:spcPts val="0"/>
              </a:spcAft>
              <a:buClr>
                <a:srgbClr val="000000"/>
              </a:buClr>
              <a:buSzPts val="1500"/>
              <a:buFont typeface="Libre Franklin"/>
              <a:buChar char="−"/>
              <a:defRPr sz="1500" b="0" i="0" u="none" strike="noStrike" cap="none">
                <a:solidFill>
                  <a:srgbClr val="000000"/>
                </a:solidFill>
                <a:latin typeface="Libre Franklin"/>
                <a:ea typeface="Libre Franklin"/>
                <a:cs typeface="Libre Franklin"/>
                <a:sym typeface="Libre Franklin"/>
              </a:defRPr>
            </a:lvl7pPr>
            <a:lvl8pPr marL="3657600" marR="0" lvl="7" indent="-323850" algn="l" rtl="0">
              <a:lnSpc>
                <a:spcPct val="115000"/>
              </a:lnSpc>
              <a:spcBef>
                <a:spcPts val="1200"/>
              </a:spcBef>
              <a:spcAft>
                <a:spcPts val="0"/>
              </a:spcAft>
              <a:buClr>
                <a:srgbClr val="000000"/>
              </a:buClr>
              <a:buSzPts val="1500"/>
              <a:buFont typeface="Libre Franklin"/>
              <a:buChar char="−"/>
              <a:defRPr sz="1500" b="0" i="0" u="none" strike="noStrike" cap="none">
                <a:solidFill>
                  <a:srgbClr val="000000"/>
                </a:solidFill>
                <a:latin typeface="Libre Franklin"/>
                <a:ea typeface="Libre Franklin"/>
                <a:cs typeface="Libre Franklin"/>
                <a:sym typeface="Libre Franklin"/>
              </a:defRPr>
            </a:lvl8pPr>
            <a:lvl9pPr marL="4114800" marR="0" lvl="8" indent="-323850" algn="l" rtl="0">
              <a:lnSpc>
                <a:spcPct val="115000"/>
              </a:lnSpc>
              <a:spcBef>
                <a:spcPts val="1200"/>
              </a:spcBef>
              <a:spcAft>
                <a:spcPts val="1200"/>
              </a:spcAft>
              <a:buClr>
                <a:srgbClr val="000000"/>
              </a:buClr>
              <a:buSzPts val="1500"/>
              <a:buFont typeface="Libre Franklin"/>
              <a:buChar char="−"/>
              <a:defRPr sz="1500" b="0" i="0" u="none" strike="noStrike" cap="none">
                <a:solidFill>
                  <a:srgbClr val="000000"/>
                </a:solidFill>
                <a:latin typeface="Libre Franklin"/>
                <a:ea typeface="Libre Franklin"/>
                <a:cs typeface="Libre Franklin"/>
                <a:sym typeface="Libre Franklin"/>
              </a:defRPr>
            </a:lvl9pPr>
          </a:lstStyle>
          <a:p>
            <a:pPr marL="0" lvl="0" indent="0" algn="ctr" rtl="0">
              <a:lnSpc>
                <a:spcPct val="100000"/>
              </a:lnSpc>
              <a:spcBef>
                <a:spcPts val="0"/>
              </a:spcBef>
              <a:spcAft>
                <a:spcPts val="0"/>
              </a:spcAft>
              <a:buNone/>
            </a:pPr>
            <a:r>
              <a:rPr lang="da-DK" sz="1200" i="1" err="1">
                <a:latin typeface="+mn-lt"/>
              </a:rPr>
              <a:t>t</a:t>
            </a:r>
            <a:r>
              <a:rPr lang="da-DK" sz="1200" err="1">
                <a:latin typeface="+mn-lt"/>
              </a:rPr>
              <a:t>woday</a:t>
            </a:r>
            <a:r>
              <a:rPr lang="da-DK" sz="1200">
                <a:latin typeface="+mn-lt"/>
              </a:rPr>
              <a:t> </a:t>
            </a:r>
            <a:r>
              <a:rPr lang="da-DK" sz="1200" err="1">
                <a:latin typeface="+mn-lt"/>
              </a:rPr>
              <a:t>Oy</a:t>
            </a:r>
            <a:r>
              <a:rPr lang="da-DK" sz="1200">
                <a:latin typeface="+mn-lt"/>
              </a:rPr>
              <a:t>, </a:t>
            </a:r>
            <a:r>
              <a:rPr lang="da-DK" sz="1200" i="1" err="1">
                <a:latin typeface="+mn-lt"/>
              </a:rPr>
              <a:t>t</a:t>
            </a:r>
            <a:r>
              <a:rPr lang="da-DK" sz="1200" err="1">
                <a:latin typeface="+mn-lt"/>
              </a:rPr>
              <a:t>woday</a:t>
            </a:r>
            <a:r>
              <a:rPr lang="da-DK" sz="1200">
                <a:latin typeface="+mn-lt"/>
              </a:rPr>
              <a:t> AI Works </a:t>
            </a:r>
            <a:r>
              <a:rPr lang="da-DK" sz="1200" err="1">
                <a:latin typeface="+mn-lt"/>
              </a:rPr>
              <a:t>Oy</a:t>
            </a:r>
            <a:r>
              <a:rPr lang="da-DK" sz="1200">
                <a:latin typeface="+mn-lt"/>
              </a:rPr>
              <a:t>,</a:t>
            </a:r>
            <a:br>
              <a:rPr lang="da-DK" sz="1200">
                <a:latin typeface="+mn-lt"/>
              </a:rPr>
            </a:br>
            <a:r>
              <a:rPr lang="da-DK" sz="1200" i="1" err="1">
                <a:latin typeface="+mn-lt"/>
              </a:rPr>
              <a:t>t</a:t>
            </a:r>
            <a:r>
              <a:rPr lang="da-DK" sz="1200" err="1">
                <a:latin typeface="+mn-lt"/>
              </a:rPr>
              <a:t>woday</a:t>
            </a:r>
            <a:r>
              <a:rPr lang="da-DK" sz="1200">
                <a:latin typeface="+mn-lt"/>
              </a:rPr>
              <a:t> Business </a:t>
            </a:r>
            <a:r>
              <a:rPr lang="da-DK" sz="1200" err="1">
                <a:latin typeface="+mn-lt"/>
              </a:rPr>
              <a:t>applications</a:t>
            </a:r>
            <a:r>
              <a:rPr lang="da-DK" sz="1200">
                <a:latin typeface="+mn-lt"/>
              </a:rPr>
              <a:t> </a:t>
            </a:r>
            <a:r>
              <a:rPr lang="da-DK" sz="1200" err="1">
                <a:latin typeface="+mn-lt"/>
              </a:rPr>
              <a:t>Oy</a:t>
            </a:r>
            <a:r>
              <a:rPr lang="da-DK" sz="1200">
                <a:latin typeface="+mn-lt"/>
              </a:rPr>
              <a:t>, </a:t>
            </a:r>
            <a:br>
              <a:rPr lang="da-DK" sz="1200">
                <a:latin typeface="+mn-lt"/>
              </a:rPr>
            </a:br>
            <a:r>
              <a:rPr lang="da-DK" sz="1200" i="1" err="1">
                <a:latin typeface="+mn-lt"/>
              </a:rPr>
              <a:t>t</a:t>
            </a:r>
            <a:r>
              <a:rPr lang="da-DK" sz="1200" err="1">
                <a:latin typeface="+mn-lt"/>
              </a:rPr>
              <a:t>woday</a:t>
            </a:r>
            <a:r>
              <a:rPr lang="da-DK" sz="1200">
                <a:latin typeface="+mn-lt"/>
              </a:rPr>
              <a:t> </a:t>
            </a:r>
            <a:r>
              <a:rPr lang="da-DK" sz="1200" err="1">
                <a:latin typeface="+mn-lt"/>
              </a:rPr>
              <a:t>Biit</a:t>
            </a:r>
            <a:r>
              <a:rPr lang="da-DK" sz="1200">
                <a:latin typeface="+mn-lt"/>
              </a:rPr>
              <a:t> </a:t>
            </a:r>
            <a:r>
              <a:rPr lang="da-DK" sz="1200" err="1">
                <a:latin typeface="+mn-lt"/>
              </a:rPr>
              <a:t>Oy</a:t>
            </a:r>
            <a:r>
              <a:rPr lang="da-DK" sz="1200">
                <a:latin typeface="+mn-lt"/>
              </a:rPr>
              <a:t>, </a:t>
            </a:r>
            <a:r>
              <a:rPr lang="da-DK" sz="1200" err="1">
                <a:latin typeface="+mn-lt"/>
              </a:rPr>
              <a:t>BeanBakers</a:t>
            </a:r>
            <a:r>
              <a:rPr lang="da-DK" sz="1200">
                <a:latin typeface="+mn-lt"/>
              </a:rPr>
              <a:t> </a:t>
            </a:r>
            <a:r>
              <a:rPr lang="da-DK" sz="1200" err="1">
                <a:latin typeface="+mn-lt"/>
              </a:rPr>
              <a:t>Oy</a:t>
            </a:r>
            <a:endParaRPr sz="1200">
              <a:latin typeface="+mn-lt"/>
            </a:endParaRPr>
          </a:p>
        </p:txBody>
      </p:sp>
      <p:sp>
        <p:nvSpPr>
          <p:cNvPr id="10" name="Google Shape;615;p68">
            <a:extLst>
              <a:ext uri="{FF2B5EF4-FFF2-40B4-BE49-F238E27FC236}">
                <a16:creationId xmlns:a16="http://schemas.microsoft.com/office/drawing/2014/main" id="{CFFDD0F3-C7B8-9CF5-0379-767E771DE129}"/>
              </a:ext>
            </a:extLst>
          </p:cNvPr>
          <p:cNvSpPr txBox="1">
            <a:spLocks noGrp="1"/>
          </p:cNvSpPr>
          <p:nvPr/>
        </p:nvSpPr>
        <p:spPr>
          <a:xfrm>
            <a:off x="4148439" y="4579747"/>
            <a:ext cx="2814300" cy="5442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71717"/>
              </a:buClr>
              <a:buSzPts val="3600"/>
              <a:buFont typeface="Bookman Old Style"/>
              <a:buNone/>
              <a:defRPr sz="3600" b="0" i="0" u="none" strike="noStrike" cap="none">
                <a:solidFill>
                  <a:srgbClr val="171717"/>
                </a:solidFill>
                <a:latin typeface="Bookman Old Style"/>
                <a:ea typeface="Bookman Old Style"/>
                <a:cs typeface="Bookman Old Style"/>
                <a:sym typeface="Bookman Old Style"/>
              </a:defRPr>
            </a:lvl1pPr>
            <a:lvl2pPr marR="0" lvl="1" algn="l" rtl="0">
              <a:lnSpc>
                <a:spcPct val="100000"/>
              </a:lnSpc>
              <a:spcBef>
                <a:spcPts val="0"/>
              </a:spcBef>
              <a:spcAft>
                <a:spcPts val="0"/>
              </a:spcAft>
              <a:buClr>
                <a:srgbClr val="000000"/>
              </a:buClr>
              <a:buSzPts val="3600"/>
              <a:buFont typeface="Bookman Old Style"/>
              <a:buNone/>
              <a:defRPr sz="3600" b="0" i="0" u="none" strike="noStrike" cap="none">
                <a:solidFill>
                  <a:srgbClr val="000000"/>
                </a:solidFill>
                <a:latin typeface="Bookman Old Style"/>
                <a:ea typeface="Bookman Old Style"/>
                <a:cs typeface="Bookman Old Style"/>
                <a:sym typeface="Bookman Old Style"/>
              </a:defRPr>
            </a:lvl2pPr>
            <a:lvl3pPr marR="0" lvl="2" algn="l" rtl="0">
              <a:lnSpc>
                <a:spcPct val="100000"/>
              </a:lnSpc>
              <a:spcBef>
                <a:spcPts val="0"/>
              </a:spcBef>
              <a:spcAft>
                <a:spcPts val="0"/>
              </a:spcAft>
              <a:buClr>
                <a:srgbClr val="000000"/>
              </a:buClr>
              <a:buSzPts val="3600"/>
              <a:buFont typeface="Bookman Old Style"/>
              <a:buNone/>
              <a:defRPr sz="3600" b="0" i="0" u="none" strike="noStrike" cap="none">
                <a:solidFill>
                  <a:srgbClr val="000000"/>
                </a:solidFill>
                <a:latin typeface="Bookman Old Style"/>
                <a:ea typeface="Bookman Old Style"/>
                <a:cs typeface="Bookman Old Style"/>
                <a:sym typeface="Bookman Old Style"/>
              </a:defRPr>
            </a:lvl3pPr>
            <a:lvl4pPr marR="0" lvl="3" algn="l" rtl="0">
              <a:lnSpc>
                <a:spcPct val="100000"/>
              </a:lnSpc>
              <a:spcBef>
                <a:spcPts val="0"/>
              </a:spcBef>
              <a:spcAft>
                <a:spcPts val="0"/>
              </a:spcAft>
              <a:buClr>
                <a:srgbClr val="000000"/>
              </a:buClr>
              <a:buSzPts val="3600"/>
              <a:buFont typeface="Bookman Old Style"/>
              <a:buNone/>
              <a:defRPr sz="3600" b="0" i="0" u="none" strike="noStrike" cap="none">
                <a:solidFill>
                  <a:srgbClr val="000000"/>
                </a:solidFill>
                <a:latin typeface="Bookman Old Style"/>
                <a:ea typeface="Bookman Old Style"/>
                <a:cs typeface="Bookman Old Style"/>
                <a:sym typeface="Bookman Old Style"/>
              </a:defRPr>
            </a:lvl4pPr>
            <a:lvl5pPr marR="0" lvl="4" algn="l" rtl="0">
              <a:lnSpc>
                <a:spcPct val="100000"/>
              </a:lnSpc>
              <a:spcBef>
                <a:spcPts val="0"/>
              </a:spcBef>
              <a:spcAft>
                <a:spcPts val="0"/>
              </a:spcAft>
              <a:buClr>
                <a:srgbClr val="000000"/>
              </a:buClr>
              <a:buSzPts val="3600"/>
              <a:buFont typeface="Bookman Old Style"/>
              <a:buNone/>
              <a:defRPr sz="3600" b="0" i="0" u="none" strike="noStrike" cap="none">
                <a:solidFill>
                  <a:srgbClr val="000000"/>
                </a:solidFill>
                <a:latin typeface="Bookman Old Style"/>
                <a:ea typeface="Bookman Old Style"/>
                <a:cs typeface="Bookman Old Style"/>
                <a:sym typeface="Bookman Old Style"/>
              </a:defRPr>
            </a:lvl5pPr>
            <a:lvl6pPr marR="0" lvl="5" algn="l" rtl="0">
              <a:lnSpc>
                <a:spcPct val="100000"/>
              </a:lnSpc>
              <a:spcBef>
                <a:spcPts val="0"/>
              </a:spcBef>
              <a:spcAft>
                <a:spcPts val="0"/>
              </a:spcAft>
              <a:buClr>
                <a:srgbClr val="000000"/>
              </a:buClr>
              <a:buSzPts val="3600"/>
              <a:buFont typeface="Bookman Old Style"/>
              <a:buNone/>
              <a:defRPr sz="3600" b="0" i="0" u="none" strike="noStrike" cap="none">
                <a:solidFill>
                  <a:srgbClr val="000000"/>
                </a:solidFill>
                <a:latin typeface="Bookman Old Style"/>
                <a:ea typeface="Bookman Old Style"/>
                <a:cs typeface="Bookman Old Style"/>
                <a:sym typeface="Bookman Old Style"/>
              </a:defRPr>
            </a:lvl6pPr>
            <a:lvl7pPr marR="0" lvl="6" algn="l" rtl="0">
              <a:lnSpc>
                <a:spcPct val="100000"/>
              </a:lnSpc>
              <a:spcBef>
                <a:spcPts val="0"/>
              </a:spcBef>
              <a:spcAft>
                <a:spcPts val="0"/>
              </a:spcAft>
              <a:buClr>
                <a:srgbClr val="000000"/>
              </a:buClr>
              <a:buSzPts val="3600"/>
              <a:buFont typeface="Bookman Old Style"/>
              <a:buNone/>
              <a:defRPr sz="3600" b="0" i="0" u="none" strike="noStrike" cap="none">
                <a:solidFill>
                  <a:srgbClr val="000000"/>
                </a:solidFill>
                <a:latin typeface="Bookman Old Style"/>
                <a:ea typeface="Bookman Old Style"/>
                <a:cs typeface="Bookman Old Style"/>
                <a:sym typeface="Bookman Old Style"/>
              </a:defRPr>
            </a:lvl7pPr>
            <a:lvl8pPr marR="0" lvl="7" algn="l" rtl="0">
              <a:lnSpc>
                <a:spcPct val="100000"/>
              </a:lnSpc>
              <a:spcBef>
                <a:spcPts val="0"/>
              </a:spcBef>
              <a:spcAft>
                <a:spcPts val="0"/>
              </a:spcAft>
              <a:buClr>
                <a:srgbClr val="000000"/>
              </a:buClr>
              <a:buSzPts val="3600"/>
              <a:buFont typeface="Bookman Old Style"/>
              <a:buNone/>
              <a:defRPr sz="3600" b="0" i="0" u="none" strike="noStrike" cap="none">
                <a:solidFill>
                  <a:srgbClr val="000000"/>
                </a:solidFill>
                <a:latin typeface="Bookman Old Style"/>
                <a:ea typeface="Bookman Old Style"/>
                <a:cs typeface="Bookman Old Style"/>
                <a:sym typeface="Bookman Old Style"/>
              </a:defRPr>
            </a:lvl8pPr>
            <a:lvl9pPr marR="0" lvl="8" algn="l" rtl="0">
              <a:lnSpc>
                <a:spcPct val="100000"/>
              </a:lnSpc>
              <a:spcBef>
                <a:spcPts val="0"/>
              </a:spcBef>
              <a:spcAft>
                <a:spcPts val="0"/>
              </a:spcAft>
              <a:buClr>
                <a:srgbClr val="000000"/>
              </a:buClr>
              <a:buSzPts val="3600"/>
              <a:buFont typeface="Bookman Old Style"/>
              <a:buNone/>
              <a:defRPr sz="3600" b="0" i="0" u="none" strike="noStrike" cap="none">
                <a:solidFill>
                  <a:srgbClr val="000000"/>
                </a:solidFill>
                <a:latin typeface="Bookman Old Style"/>
                <a:ea typeface="Bookman Old Style"/>
                <a:cs typeface="Bookman Old Style"/>
                <a:sym typeface="Bookman Old Style"/>
              </a:defRPr>
            </a:lvl9pPr>
          </a:lstStyle>
          <a:p>
            <a:pPr marL="0" lvl="0" indent="0" algn="ctr" rtl="0">
              <a:spcBef>
                <a:spcPts val="0"/>
              </a:spcBef>
              <a:spcAft>
                <a:spcPts val="0"/>
              </a:spcAft>
              <a:buNone/>
            </a:pPr>
            <a:r>
              <a:rPr lang="da-DK" sz="4200">
                <a:latin typeface="Franklin Gothic Demi" panose="020B0603020102020204" pitchFamily="34" charset="0"/>
                <a:ea typeface="Libre Franklin"/>
                <a:cs typeface="Libre Franklin"/>
                <a:sym typeface="Libre Franklin"/>
              </a:rPr>
              <a:t>63/60</a:t>
            </a:r>
            <a:endParaRPr sz="4200">
              <a:latin typeface="Franklin Gothic Demi" panose="020B0603020102020204" pitchFamily="34" charset="0"/>
              <a:ea typeface="Libre Franklin"/>
              <a:cs typeface="Libre Franklin"/>
              <a:sym typeface="Libre Franklin"/>
            </a:endParaRPr>
          </a:p>
        </p:txBody>
      </p:sp>
      <p:sp>
        <p:nvSpPr>
          <p:cNvPr id="11" name="Google Shape;616;p68">
            <a:extLst>
              <a:ext uri="{FF2B5EF4-FFF2-40B4-BE49-F238E27FC236}">
                <a16:creationId xmlns:a16="http://schemas.microsoft.com/office/drawing/2014/main" id="{EF55FF1E-1378-2859-4EFA-662340850158}"/>
              </a:ext>
            </a:extLst>
          </p:cNvPr>
          <p:cNvSpPr txBox="1">
            <a:spLocks noGrp="1"/>
          </p:cNvSpPr>
          <p:nvPr/>
        </p:nvSpPr>
        <p:spPr>
          <a:xfrm>
            <a:off x="3875618" y="5235415"/>
            <a:ext cx="3239901" cy="63324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rgbClr val="000000"/>
              </a:buClr>
              <a:buSzPts val="1500"/>
              <a:buFont typeface="Libre Franklin"/>
              <a:buChar char="−"/>
              <a:defRPr sz="1500" b="0" i="0" u="none" strike="noStrike" cap="none">
                <a:solidFill>
                  <a:srgbClr val="000000"/>
                </a:solidFill>
                <a:latin typeface="Libre Franklin"/>
                <a:ea typeface="Libre Franklin"/>
                <a:cs typeface="Libre Franklin"/>
                <a:sym typeface="Libre Franklin"/>
              </a:defRPr>
            </a:lvl1pPr>
            <a:lvl2pPr marL="914400" marR="0" lvl="1" indent="-323850" algn="l" rtl="0">
              <a:lnSpc>
                <a:spcPct val="115000"/>
              </a:lnSpc>
              <a:spcBef>
                <a:spcPts val="1200"/>
              </a:spcBef>
              <a:spcAft>
                <a:spcPts val="0"/>
              </a:spcAft>
              <a:buClr>
                <a:srgbClr val="000000"/>
              </a:buClr>
              <a:buSzPts val="1500"/>
              <a:buFont typeface="Libre Franklin"/>
              <a:buChar char="−"/>
              <a:defRPr sz="1500" b="0" i="0" u="none" strike="noStrike" cap="none">
                <a:solidFill>
                  <a:srgbClr val="000000"/>
                </a:solidFill>
                <a:latin typeface="Libre Franklin"/>
                <a:ea typeface="Libre Franklin"/>
                <a:cs typeface="Libre Franklin"/>
                <a:sym typeface="Libre Franklin"/>
              </a:defRPr>
            </a:lvl2pPr>
            <a:lvl3pPr marL="1371600" marR="0" lvl="2" indent="-323850" algn="l" rtl="0">
              <a:lnSpc>
                <a:spcPct val="115000"/>
              </a:lnSpc>
              <a:spcBef>
                <a:spcPts val="1200"/>
              </a:spcBef>
              <a:spcAft>
                <a:spcPts val="0"/>
              </a:spcAft>
              <a:buClr>
                <a:srgbClr val="000000"/>
              </a:buClr>
              <a:buSzPts val="1500"/>
              <a:buFont typeface="Libre Franklin"/>
              <a:buChar char="−"/>
              <a:defRPr sz="1500" b="0" i="0" u="none" strike="noStrike" cap="none">
                <a:solidFill>
                  <a:srgbClr val="000000"/>
                </a:solidFill>
                <a:latin typeface="Libre Franklin"/>
                <a:ea typeface="Libre Franklin"/>
                <a:cs typeface="Libre Franklin"/>
                <a:sym typeface="Libre Franklin"/>
              </a:defRPr>
            </a:lvl3pPr>
            <a:lvl4pPr marL="1828800" marR="0" lvl="3" indent="-323850" algn="l" rtl="0">
              <a:lnSpc>
                <a:spcPct val="115000"/>
              </a:lnSpc>
              <a:spcBef>
                <a:spcPts val="1200"/>
              </a:spcBef>
              <a:spcAft>
                <a:spcPts val="0"/>
              </a:spcAft>
              <a:buClr>
                <a:srgbClr val="000000"/>
              </a:buClr>
              <a:buSzPts val="1500"/>
              <a:buFont typeface="Libre Franklin"/>
              <a:buChar char="−"/>
              <a:defRPr sz="1500" b="0" i="0" u="none" strike="noStrike" cap="none">
                <a:solidFill>
                  <a:srgbClr val="000000"/>
                </a:solidFill>
                <a:latin typeface="Libre Franklin"/>
                <a:ea typeface="Libre Franklin"/>
                <a:cs typeface="Libre Franklin"/>
                <a:sym typeface="Libre Franklin"/>
              </a:defRPr>
            </a:lvl4pPr>
            <a:lvl5pPr marL="2286000" marR="0" lvl="4" indent="-323850" algn="l" rtl="0">
              <a:lnSpc>
                <a:spcPct val="115000"/>
              </a:lnSpc>
              <a:spcBef>
                <a:spcPts val="1200"/>
              </a:spcBef>
              <a:spcAft>
                <a:spcPts val="0"/>
              </a:spcAft>
              <a:buClr>
                <a:srgbClr val="000000"/>
              </a:buClr>
              <a:buSzPts val="1500"/>
              <a:buFont typeface="Libre Franklin"/>
              <a:buChar char="−"/>
              <a:defRPr sz="1500" b="0" i="0" u="none" strike="noStrike" cap="none">
                <a:solidFill>
                  <a:srgbClr val="000000"/>
                </a:solidFill>
                <a:latin typeface="Libre Franklin"/>
                <a:ea typeface="Libre Franklin"/>
                <a:cs typeface="Libre Franklin"/>
                <a:sym typeface="Libre Franklin"/>
              </a:defRPr>
            </a:lvl5pPr>
            <a:lvl6pPr marL="2743200" marR="0" lvl="5" indent="-323850" algn="l" rtl="0">
              <a:lnSpc>
                <a:spcPct val="115000"/>
              </a:lnSpc>
              <a:spcBef>
                <a:spcPts val="1200"/>
              </a:spcBef>
              <a:spcAft>
                <a:spcPts val="0"/>
              </a:spcAft>
              <a:buClr>
                <a:srgbClr val="000000"/>
              </a:buClr>
              <a:buSzPts val="1500"/>
              <a:buFont typeface="Libre Franklin"/>
              <a:buChar char="−"/>
              <a:defRPr sz="1500" b="0" i="0" u="none" strike="noStrike" cap="none">
                <a:solidFill>
                  <a:srgbClr val="000000"/>
                </a:solidFill>
                <a:latin typeface="Libre Franklin"/>
                <a:ea typeface="Libre Franklin"/>
                <a:cs typeface="Libre Franklin"/>
                <a:sym typeface="Libre Franklin"/>
              </a:defRPr>
            </a:lvl6pPr>
            <a:lvl7pPr marL="3200400" marR="0" lvl="6" indent="-323850" algn="l" rtl="0">
              <a:lnSpc>
                <a:spcPct val="115000"/>
              </a:lnSpc>
              <a:spcBef>
                <a:spcPts val="1200"/>
              </a:spcBef>
              <a:spcAft>
                <a:spcPts val="0"/>
              </a:spcAft>
              <a:buClr>
                <a:srgbClr val="000000"/>
              </a:buClr>
              <a:buSzPts val="1500"/>
              <a:buFont typeface="Libre Franklin"/>
              <a:buChar char="−"/>
              <a:defRPr sz="1500" b="0" i="0" u="none" strike="noStrike" cap="none">
                <a:solidFill>
                  <a:srgbClr val="000000"/>
                </a:solidFill>
                <a:latin typeface="Libre Franklin"/>
                <a:ea typeface="Libre Franklin"/>
                <a:cs typeface="Libre Franklin"/>
                <a:sym typeface="Libre Franklin"/>
              </a:defRPr>
            </a:lvl7pPr>
            <a:lvl8pPr marL="3657600" marR="0" lvl="7" indent="-323850" algn="l" rtl="0">
              <a:lnSpc>
                <a:spcPct val="115000"/>
              </a:lnSpc>
              <a:spcBef>
                <a:spcPts val="1200"/>
              </a:spcBef>
              <a:spcAft>
                <a:spcPts val="0"/>
              </a:spcAft>
              <a:buClr>
                <a:srgbClr val="000000"/>
              </a:buClr>
              <a:buSzPts val="1500"/>
              <a:buFont typeface="Libre Franklin"/>
              <a:buChar char="−"/>
              <a:defRPr sz="1500" b="0" i="0" u="none" strike="noStrike" cap="none">
                <a:solidFill>
                  <a:srgbClr val="000000"/>
                </a:solidFill>
                <a:latin typeface="Libre Franklin"/>
                <a:ea typeface="Libre Franklin"/>
                <a:cs typeface="Libre Franklin"/>
                <a:sym typeface="Libre Franklin"/>
              </a:defRPr>
            </a:lvl8pPr>
            <a:lvl9pPr marL="4114800" marR="0" lvl="8" indent="-323850" algn="l" rtl="0">
              <a:lnSpc>
                <a:spcPct val="115000"/>
              </a:lnSpc>
              <a:spcBef>
                <a:spcPts val="1200"/>
              </a:spcBef>
              <a:spcAft>
                <a:spcPts val="1200"/>
              </a:spcAft>
              <a:buClr>
                <a:srgbClr val="000000"/>
              </a:buClr>
              <a:buSzPts val="1500"/>
              <a:buFont typeface="Libre Franklin"/>
              <a:buChar char="−"/>
              <a:defRPr sz="1500" b="0" i="0" u="none" strike="noStrike" cap="none">
                <a:solidFill>
                  <a:srgbClr val="000000"/>
                </a:solidFill>
                <a:latin typeface="Libre Franklin"/>
                <a:ea typeface="Libre Franklin"/>
                <a:cs typeface="Libre Franklin"/>
                <a:sym typeface="Libre Franklin"/>
              </a:defRPr>
            </a:lvl9pPr>
          </a:lstStyle>
          <a:p>
            <a:pPr marL="0" lvl="0" indent="0" algn="ctr" rtl="0">
              <a:spcBef>
                <a:spcPts val="0"/>
              </a:spcBef>
              <a:spcAft>
                <a:spcPts val="1200"/>
              </a:spcAft>
              <a:buNone/>
            </a:pPr>
            <a:r>
              <a:rPr lang="da-DK" sz="1400">
                <a:latin typeface="Franklin Gothic Demi" panose="020B0603020102020204" pitchFamily="34" charset="0"/>
              </a:rPr>
              <a:t>NPS / </a:t>
            </a:r>
            <a:r>
              <a:rPr lang="da-DK" sz="1400" err="1">
                <a:latin typeface="Franklin Gothic Demi" panose="020B0603020102020204" pitchFamily="34" charset="0"/>
              </a:rPr>
              <a:t>eNPS</a:t>
            </a:r>
            <a:endParaRPr sz="1400">
              <a:latin typeface="Franklin Gothic Demi" panose="020B0603020102020204" pitchFamily="34" charset="0"/>
            </a:endParaRPr>
          </a:p>
        </p:txBody>
      </p:sp>
      <p:sp>
        <p:nvSpPr>
          <p:cNvPr id="12" name="Google Shape;617;p68">
            <a:extLst>
              <a:ext uri="{FF2B5EF4-FFF2-40B4-BE49-F238E27FC236}">
                <a16:creationId xmlns:a16="http://schemas.microsoft.com/office/drawing/2014/main" id="{D8C9F0F9-B36F-CCE1-4AE5-84CA990629DE}"/>
              </a:ext>
            </a:extLst>
          </p:cNvPr>
          <p:cNvSpPr txBox="1">
            <a:spLocks noGrp="1"/>
          </p:cNvSpPr>
          <p:nvPr/>
        </p:nvSpPr>
        <p:spPr>
          <a:xfrm>
            <a:off x="3952832" y="2603278"/>
            <a:ext cx="3192600" cy="6204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71717"/>
              </a:buClr>
              <a:buSzPts val="3600"/>
              <a:buFont typeface="Bookman Old Style"/>
              <a:buNone/>
              <a:defRPr sz="3600" b="0" i="0" u="none" strike="noStrike" cap="none">
                <a:solidFill>
                  <a:srgbClr val="171717"/>
                </a:solidFill>
                <a:latin typeface="Bookman Old Style"/>
                <a:ea typeface="Bookman Old Style"/>
                <a:cs typeface="Bookman Old Style"/>
                <a:sym typeface="Bookman Old Style"/>
              </a:defRPr>
            </a:lvl1pPr>
            <a:lvl2pPr marR="0" lvl="1" algn="l" rtl="0">
              <a:lnSpc>
                <a:spcPct val="100000"/>
              </a:lnSpc>
              <a:spcBef>
                <a:spcPts val="0"/>
              </a:spcBef>
              <a:spcAft>
                <a:spcPts val="0"/>
              </a:spcAft>
              <a:buClr>
                <a:srgbClr val="000000"/>
              </a:buClr>
              <a:buSzPts val="3600"/>
              <a:buFont typeface="Bookman Old Style"/>
              <a:buNone/>
              <a:defRPr sz="3600" b="0" i="0" u="none" strike="noStrike" cap="none">
                <a:solidFill>
                  <a:srgbClr val="000000"/>
                </a:solidFill>
                <a:latin typeface="Bookman Old Style"/>
                <a:ea typeface="Bookman Old Style"/>
                <a:cs typeface="Bookman Old Style"/>
                <a:sym typeface="Bookman Old Style"/>
              </a:defRPr>
            </a:lvl2pPr>
            <a:lvl3pPr marR="0" lvl="2" algn="l" rtl="0">
              <a:lnSpc>
                <a:spcPct val="100000"/>
              </a:lnSpc>
              <a:spcBef>
                <a:spcPts val="0"/>
              </a:spcBef>
              <a:spcAft>
                <a:spcPts val="0"/>
              </a:spcAft>
              <a:buClr>
                <a:srgbClr val="000000"/>
              </a:buClr>
              <a:buSzPts val="3600"/>
              <a:buFont typeface="Bookman Old Style"/>
              <a:buNone/>
              <a:defRPr sz="3600" b="0" i="0" u="none" strike="noStrike" cap="none">
                <a:solidFill>
                  <a:srgbClr val="000000"/>
                </a:solidFill>
                <a:latin typeface="Bookman Old Style"/>
                <a:ea typeface="Bookman Old Style"/>
                <a:cs typeface="Bookman Old Style"/>
                <a:sym typeface="Bookman Old Style"/>
              </a:defRPr>
            </a:lvl3pPr>
            <a:lvl4pPr marR="0" lvl="3" algn="l" rtl="0">
              <a:lnSpc>
                <a:spcPct val="100000"/>
              </a:lnSpc>
              <a:spcBef>
                <a:spcPts val="0"/>
              </a:spcBef>
              <a:spcAft>
                <a:spcPts val="0"/>
              </a:spcAft>
              <a:buClr>
                <a:srgbClr val="000000"/>
              </a:buClr>
              <a:buSzPts val="3600"/>
              <a:buFont typeface="Bookman Old Style"/>
              <a:buNone/>
              <a:defRPr sz="3600" b="0" i="0" u="none" strike="noStrike" cap="none">
                <a:solidFill>
                  <a:srgbClr val="000000"/>
                </a:solidFill>
                <a:latin typeface="Bookman Old Style"/>
                <a:ea typeface="Bookman Old Style"/>
                <a:cs typeface="Bookman Old Style"/>
                <a:sym typeface="Bookman Old Style"/>
              </a:defRPr>
            </a:lvl4pPr>
            <a:lvl5pPr marR="0" lvl="4" algn="l" rtl="0">
              <a:lnSpc>
                <a:spcPct val="100000"/>
              </a:lnSpc>
              <a:spcBef>
                <a:spcPts val="0"/>
              </a:spcBef>
              <a:spcAft>
                <a:spcPts val="0"/>
              </a:spcAft>
              <a:buClr>
                <a:srgbClr val="000000"/>
              </a:buClr>
              <a:buSzPts val="3600"/>
              <a:buFont typeface="Bookman Old Style"/>
              <a:buNone/>
              <a:defRPr sz="3600" b="0" i="0" u="none" strike="noStrike" cap="none">
                <a:solidFill>
                  <a:srgbClr val="000000"/>
                </a:solidFill>
                <a:latin typeface="Bookman Old Style"/>
                <a:ea typeface="Bookman Old Style"/>
                <a:cs typeface="Bookman Old Style"/>
                <a:sym typeface="Bookman Old Style"/>
              </a:defRPr>
            </a:lvl5pPr>
            <a:lvl6pPr marR="0" lvl="5" algn="l" rtl="0">
              <a:lnSpc>
                <a:spcPct val="100000"/>
              </a:lnSpc>
              <a:spcBef>
                <a:spcPts val="0"/>
              </a:spcBef>
              <a:spcAft>
                <a:spcPts val="0"/>
              </a:spcAft>
              <a:buClr>
                <a:srgbClr val="000000"/>
              </a:buClr>
              <a:buSzPts val="3600"/>
              <a:buFont typeface="Bookman Old Style"/>
              <a:buNone/>
              <a:defRPr sz="3600" b="0" i="0" u="none" strike="noStrike" cap="none">
                <a:solidFill>
                  <a:srgbClr val="000000"/>
                </a:solidFill>
                <a:latin typeface="Bookman Old Style"/>
                <a:ea typeface="Bookman Old Style"/>
                <a:cs typeface="Bookman Old Style"/>
                <a:sym typeface="Bookman Old Style"/>
              </a:defRPr>
            </a:lvl6pPr>
            <a:lvl7pPr marR="0" lvl="6" algn="l" rtl="0">
              <a:lnSpc>
                <a:spcPct val="100000"/>
              </a:lnSpc>
              <a:spcBef>
                <a:spcPts val="0"/>
              </a:spcBef>
              <a:spcAft>
                <a:spcPts val="0"/>
              </a:spcAft>
              <a:buClr>
                <a:srgbClr val="000000"/>
              </a:buClr>
              <a:buSzPts val="3600"/>
              <a:buFont typeface="Bookman Old Style"/>
              <a:buNone/>
              <a:defRPr sz="3600" b="0" i="0" u="none" strike="noStrike" cap="none">
                <a:solidFill>
                  <a:srgbClr val="000000"/>
                </a:solidFill>
                <a:latin typeface="Bookman Old Style"/>
                <a:ea typeface="Bookman Old Style"/>
                <a:cs typeface="Bookman Old Style"/>
                <a:sym typeface="Bookman Old Style"/>
              </a:defRPr>
            </a:lvl7pPr>
            <a:lvl8pPr marR="0" lvl="7" algn="l" rtl="0">
              <a:lnSpc>
                <a:spcPct val="100000"/>
              </a:lnSpc>
              <a:spcBef>
                <a:spcPts val="0"/>
              </a:spcBef>
              <a:spcAft>
                <a:spcPts val="0"/>
              </a:spcAft>
              <a:buClr>
                <a:srgbClr val="000000"/>
              </a:buClr>
              <a:buSzPts val="3600"/>
              <a:buFont typeface="Bookman Old Style"/>
              <a:buNone/>
              <a:defRPr sz="3600" b="0" i="0" u="none" strike="noStrike" cap="none">
                <a:solidFill>
                  <a:srgbClr val="000000"/>
                </a:solidFill>
                <a:latin typeface="Bookman Old Style"/>
                <a:ea typeface="Bookman Old Style"/>
                <a:cs typeface="Bookman Old Style"/>
                <a:sym typeface="Bookman Old Style"/>
              </a:defRPr>
            </a:lvl8pPr>
            <a:lvl9pPr marR="0" lvl="8" algn="l" rtl="0">
              <a:lnSpc>
                <a:spcPct val="100000"/>
              </a:lnSpc>
              <a:spcBef>
                <a:spcPts val="0"/>
              </a:spcBef>
              <a:spcAft>
                <a:spcPts val="0"/>
              </a:spcAft>
              <a:buClr>
                <a:srgbClr val="000000"/>
              </a:buClr>
              <a:buSzPts val="3600"/>
              <a:buFont typeface="Bookman Old Style"/>
              <a:buNone/>
              <a:defRPr sz="3600" b="0" i="0" u="none" strike="noStrike" cap="none">
                <a:solidFill>
                  <a:srgbClr val="000000"/>
                </a:solidFill>
                <a:latin typeface="Bookman Old Style"/>
                <a:ea typeface="Bookman Old Style"/>
                <a:cs typeface="Bookman Old Style"/>
                <a:sym typeface="Bookman Old Style"/>
              </a:defRPr>
            </a:lvl9pPr>
          </a:lstStyle>
          <a:p>
            <a:pPr marL="0" lvl="0" indent="0" algn="ctr" rtl="0">
              <a:spcBef>
                <a:spcPts val="0"/>
              </a:spcBef>
              <a:spcAft>
                <a:spcPts val="0"/>
              </a:spcAft>
              <a:buNone/>
            </a:pPr>
            <a:r>
              <a:rPr lang="da-DK" sz="4200">
                <a:latin typeface="Franklin Gothic Demi" panose="020B0603020102020204" pitchFamily="34" charset="0"/>
                <a:ea typeface="Libre Franklin"/>
                <a:cs typeface="Libre Franklin"/>
                <a:sym typeface="Libre Franklin"/>
              </a:rPr>
              <a:t>500+</a:t>
            </a:r>
            <a:endParaRPr sz="4200">
              <a:latin typeface="Franklin Gothic Demi" panose="020B0603020102020204" pitchFamily="34" charset="0"/>
              <a:ea typeface="Libre Franklin"/>
              <a:cs typeface="Libre Franklin"/>
              <a:sym typeface="Libre Franklin"/>
            </a:endParaRPr>
          </a:p>
        </p:txBody>
      </p:sp>
      <p:sp>
        <p:nvSpPr>
          <p:cNvPr id="14" name="Google Shape;619;p68">
            <a:extLst>
              <a:ext uri="{FF2B5EF4-FFF2-40B4-BE49-F238E27FC236}">
                <a16:creationId xmlns:a16="http://schemas.microsoft.com/office/drawing/2014/main" id="{C65FD31E-1260-7578-A7BF-40FD142EED43}"/>
              </a:ext>
            </a:extLst>
          </p:cNvPr>
          <p:cNvSpPr txBox="1">
            <a:spLocks noGrp="1"/>
          </p:cNvSpPr>
          <p:nvPr/>
        </p:nvSpPr>
        <p:spPr>
          <a:xfrm>
            <a:off x="638310" y="3097311"/>
            <a:ext cx="3024300" cy="400200"/>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rgbClr val="000000"/>
              </a:buClr>
              <a:buSzPts val="1500"/>
              <a:buFont typeface="Libre Franklin"/>
              <a:buChar char="−"/>
              <a:defRPr sz="1500" b="0" i="0" u="none" strike="noStrike" cap="none">
                <a:solidFill>
                  <a:srgbClr val="000000"/>
                </a:solidFill>
                <a:latin typeface="Libre Franklin"/>
                <a:ea typeface="Libre Franklin"/>
                <a:cs typeface="Libre Franklin"/>
                <a:sym typeface="Libre Franklin"/>
              </a:defRPr>
            </a:lvl1pPr>
            <a:lvl2pPr marL="914400" marR="0" lvl="1" indent="-323850" algn="l" rtl="0">
              <a:lnSpc>
                <a:spcPct val="115000"/>
              </a:lnSpc>
              <a:spcBef>
                <a:spcPts val="1200"/>
              </a:spcBef>
              <a:spcAft>
                <a:spcPts val="0"/>
              </a:spcAft>
              <a:buClr>
                <a:srgbClr val="000000"/>
              </a:buClr>
              <a:buSzPts val="1500"/>
              <a:buFont typeface="Libre Franklin"/>
              <a:buChar char="−"/>
              <a:defRPr sz="1500" b="0" i="0" u="none" strike="noStrike" cap="none">
                <a:solidFill>
                  <a:srgbClr val="000000"/>
                </a:solidFill>
                <a:latin typeface="Libre Franklin"/>
                <a:ea typeface="Libre Franklin"/>
                <a:cs typeface="Libre Franklin"/>
                <a:sym typeface="Libre Franklin"/>
              </a:defRPr>
            </a:lvl2pPr>
            <a:lvl3pPr marL="1371600" marR="0" lvl="2" indent="-323850" algn="l" rtl="0">
              <a:lnSpc>
                <a:spcPct val="115000"/>
              </a:lnSpc>
              <a:spcBef>
                <a:spcPts val="1200"/>
              </a:spcBef>
              <a:spcAft>
                <a:spcPts val="0"/>
              </a:spcAft>
              <a:buClr>
                <a:srgbClr val="000000"/>
              </a:buClr>
              <a:buSzPts val="1500"/>
              <a:buFont typeface="Libre Franklin"/>
              <a:buChar char="−"/>
              <a:defRPr sz="1500" b="0" i="0" u="none" strike="noStrike" cap="none">
                <a:solidFill>
                  <a:srgbClr val="000000"/>
                </a:solidFill>
                <a:latin typeface="Libre Franklin"/>
                <a:ea typeface="Libre Franklin"/>
                <a:cs typeface="Libre Franklin"/>
                <a:sym typeface="Libre Franklin"/>
              </a:defRPr>
            </a:lvl3pPr>
            <a:lvl4pPr marL="1828800" marR="0" lvl="3" indent="-323850" algn="l" rtl="0">
              <a:lnSpc>
                <a:spcPct val="115000"/>
              </a:lnSpc>
              <a:spcBef>
                <a:spcPts val="1200"/>
              </a:spcBef>
              <a:spcAft>
                <a:spcPts val="0"/>
              </a:spcAft>
              <a:buClr>
                <a:srgbClr val="000000"/>
              </a:buClr>
              <a:buSzPts val="1500"/>
              <a:buFont typeface="Libre Franklin"/>
              <a:buChar char="−"/>
              <a:defRPr sz="1500" b="0" i="0" u="none" strike="noStrike" cap="none">
                <a:solidFill>
                  <a:srgbClr val="000000"/>
                </a:solidFill>
                <a:latin typeface="Libre Franklin"/>
                <a:ea typeface="Libre Franklin"/>
                <a:cs typeface="Libre Franklin"/>
                <a:sym typeface="Libre Franklin"/>
              </a:defRPr>
            </a:lvl4pPr>
            <a:lvl5pPr marL="2286000" marR="0" lvl="4" indent="-323850" algn="l" rtl="0">
              <a:lnSpc>
                <a:spcPct val="115000"/>
              </a:lnSpc>
              <a:spcBef>
                <a:spcPts val="1200"/>
              </a:spcBef>
              <a:spcAft>
                <a:spcPts val="0"/>
              </a:spcAft>
              <a:buClr>
                <a:srgbClr val="000000"/>
              </a:buClr>
              <a:buSzPts val="1500"/>
              <a:buFont typeface="Libre Franklin"/>
              <a:buChar char="−"/>
              <a:defRPr sz="1500" b="0" i="0" u="none" strike="noStrike" cap="none">
                <a:solidFill>
                  <a:srgbClr val="000000"/>
                </a:solidFill>
                <a:latin typeface="Libre Franklin"/>
                <a:ea typeface="Libre Franklin"/>
                <a:cs typeface="Libre Franklin"/>
                <a:sym typeface="Libre Franklin"/>
              </a:defRPr>
            </a:lvl5pPr>
            <a:lvl6pPr marL="2743200" marR="0" lvl="5" indent="-323850" algn="l" rtl="0">
              <a:lnSpc>
                <a:spcPct val="115000"/>
              </a:lnSpc>
              <a:spcBef>
                <a:spcPts val="1200"/>
              </a:spcBef>
              <a:spcAft>
                <a:spcPts val="0"/>
              </a:spcAft>
              <a:buClr>
                <a:srgbClr val="000000"/>
              </a:buClr>
              <a:buSzPts val="1500"/>
              <a:buFont typeface="Libre Franklin"/>
              <a:buChar char="−"/>
              <a:defRPr sz="1500" b="0" i="0" u="none" strike="noStrike" cap="none">
                <a:solidFill>
                  <a:srgbClr val="000000"/>
                </a:solidFill>
                <a:latin typeface="Libre Franklin"/>
                <a:ea typeface="Libre Franklin"/>
                <a:cs typeface="Libre Franklin"/>
                <a:sym typeface="Libre Franklin"/>
              </a:defRPr>
            </a:lvl6pPr>
            <a:lvl7pPr marL="3200400" marR="0" lvl="6" indent="-323850" algn="l" rtl="0">
              <a:lnSpc>
                <a:spcPct val="115000"/>
              </a:lnSpc>
              <a:spcBef>
                <a:spcPts val="1200"/>
              </a:spcBef>
              <a:spcAft>
                <a:spcPts val="0"/>
              </a:spcAft>
              <a:buClr>
                <a:srgbClr val="000000"/>
              </a:buClr>
              <a:buSzPts val="1500"/>
              <a:buFont typeface="Libre Franklin"/>
              <a:buChar char="−"/>
              <a:defRPr sz="1500" b="0" i="0" u="none" strike="noStrike" cap="none">
                <a:solidFill>
                  <a:srgbClr val="000000"/>
                </a:solidFill>
                <a:latin typeface="Libre Franklin"/>
                <a:ea typeface="Libre Franklin"/>
                <a:cs typeface="Libre Franklin"/>
                <a:sym typeface="Libre Franklin"/>
              </a:defRPr>
            </a:lvl7pPr>
            <a:lvl8pPr marL="3657600" marR="0" lvl="7" indent="-323850" algn="l" rtl="0">
              <a:lnSpc>
                <a:spcPct val="115000"/>
              </a:lnSpc>
              <a:spcBef>
                <a:spcPts val="1200"/>
              </a:spcBef>
              <a:spcAft>
                <a:spcPts val="0"/>
              </a:spcAft>
              <a:buClr>
                <a:srgbClr val="000000"/>
              </a:buClr>
              <a:buSzPts val="1500"/>
              <a:buFont typeface="Libre Franklin"/>
              <a:buChar char="−"/>
              <a:defRPr sz="1500" b="0" i="0" u="none" strike="noStrike" cap="none">
                <a:solidFill>
                  <a:srgbClr val="000000"/>
                </a:solidFill>
                <a:latin typeface="Libre Franklin"/>
                <a:ea typeface="Libre Franklin"/>
                <a:cs typeface="Libre Franklin"/>
                <a:sym typeface="Libre Franklin"/>
              </a:defRPr>
            </a:lvl8pPr>
            <a:lvl9pPr marL="4114800" marR="0" lvl="8" indent="-323850" algn="l" rtl="0">
              <a:lnSpc>
                <a:spcPct val="115000"/>
              </a:lnSpc>
              <a:spcBef>
                <a:spcPts val="1200"/>
              </a:spcBef>
              <a:spcAft>
                <a:spcPts val="1200"/>
              </a:spcAft>
              <a:buClr>
                <a:srgbClr val="000000"/>
              </a:buClr>
              <a:buSzPts val="1500"/>
              <a:buFont typeface="Libre Franklin"/>
              <a:buChar char="−"/>
              <a:defRPr sz="1500" b="0" i="0" u="none" strike="noStrike" cap="none">
                <a:solidFill>
                  <a:srgbClr val="000000"/>
                </a:solidFill>
                <a:latin typeface="Libre Franklin"/>
                <a:ea typeface="Libre Franklin"/>
                <a:cs typeface="Libre Franklin"/>
                <a:sym typeface="Libre Franklin"/>
              </a:defRPr>
            </a:lvl9pPr>
          </a:lstStyle>
          <a:p>
            <a:pPr marL="0" lvl="0" indent="0" algn="ctr" rtl="0">
              <a:lnSpc>
                <a:spcPct val="100000"/>
              </a:lnSpc>
              <a:spcBef>
                <a:spcPts val="0"/>
              </a:spcBef>
              <a:spcAft>
                <a:spcPts val="0"/>
              </a:spcAft>
              <a:buNone/>
            </a:pPr>
            <a:r>
              <a:rPr lang="da-DK" sz="1400" err="1">
                <a:latin typeface="Franklin Gothic Demi" panose="020B0603020102020204" pitchFamily="34" charset="0"/>
              </a:rPr>
              <a:t>Employees</a:t>
            </a:r>
            <a:endParaRPr sz="1150">
              <a:latin typeface="Franklin Gothic Demi" panose="020B0603020102020204" pitchFamily="34" charset="0"/>
              <a:ea typeface="Libre Franklin Light"/>
              <a:cs typeface="Libre Franklin Light"/>
              <a:sym typeface="Libre Franklin Light"/>
            </a:endParaRPr>
          </a:p>
        </p:txBody>
      </p:sp>
      <p:pic>
        <p:nvPicPr>
          <p:cNvPr id="15" name="Google Shape;620;p68">
            <a:extLst>
              <a:ext uri="{FF2B5EF4-FFF2-40B4-BE49-F238E27FC236}">
                <a16:creationId xmlns:a16="http://schemas.microsoft.com/office/drawing/2014/main" id="{0BE2023E-FA5A-2AAA-3BCC-87A55C4A8D1A}"/>
              </a:ext>
            </a:extLst>
          </p:cNvPr>
          <p:cNvPicPr preferRelativeResize="0"/>
          <p:nvPr/>
        </p:nvPicPr>
        <p:blipFill rotWithShape="1">
          <a:blip r:embed="rId4">
            <a:alphaModFix/>
          </a:blip>
          <a:srcRect/>
          <a:stretch/>
        </p:blipFill>
        <p:spPr>
          <a:xfrm>
            <a:off x="5338789" y="2274060"/>
            <a:ext cx="313325" cy="313325"/>
          </a:xfrm>
          <a:prstGeom prst="rect">
            <a:avLst/>
          </a:prstGeom>
          <a:noFill/>
          <a:ln>
            <a:noFill/>
          </a:ln>
        </p:spPr>
      </p:pic>
      <p:sp>
        <p:nvSpPr>
          <p:cNvPr id="16" name="Google Shape;621;p68">
            <a:extLst>
              <a:ext uri="{FF2B5EF4-FFF2-40B4-BE49-F238E27FC236}">
                <a16:creationId xmlns:a16="http://schemas.microsoft.com/office/drawing/2014/main" id="{8195A2B3-D7E0-D5D5-CDF3-178E2F68D9CC}"/>
              </a:ext>
            </a:extLst>
          </p:cNvPr>
          <p:cNvSpPr txBox="1">
            <a:spLocks noGrp="1"/>
          </p:cNvSpPr>
          <p:nvPr/>
        </p:nvSpPr>
        <p:spPr>
          <a:xfrm>
            <a:off x="4292882" y="3097320"/>
            <a:ext cx="2512500" cy="432396"/>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rgbClr val="000000"/>
              </a:buClr>
              <a:buSzPts val="1500"/>
              <a:buFont typeface="Libre Franklin"/>
              <a:buChar char="−"/>
              <a:defRPr sz="1500" b="0" i="0" u="none" strike="noStrike" cap="none">
                <a:solidFill>
                  <a:srgbClr val="000000"/>
                </a:solidFill>
                <a:latin typeface="Libre Franklin"/>
                <a:ea typeface="Libre Franklin"/>
                <a:cs typeface="Libre Franklin"/>
                <a:sym typeface="Libre Franklin"/>
              </a:defRPr>
            </a:lvl1pPr>
            <a:lvl2pPr marL="914400" marR="0" lvl="1" indent="-323850" algn="l" rtl="0">
              <a:lnSpc>
                <a:spcPct val="115000"/>
              </a:lnSpc>
              <a:spcBef>
                <a:spcPts val="1200"/>
              </a:spcBef>
              <a:spcAft>
                <a:spcPts val="0"/>
              </a:spcAft>
              <a:buClr>
                <a:srgbClr val="000000"/>
              </a:buClr>
              <a:buSzPts val="1500"/>
              <a:buFont typeface="Libre Franklin"/>
              <a:buChar char="−"/>
              <a:defRPr sz="1500" b="0" i="0" u="none" strike="noStrike" cap="none">
                <a:solidFill>
                  <a:srgbClr val="000000"/>
                </a:solidFill>
                <a:latin typeface="Libre Franklin"/>
                <a:ea typeface="Libre Franklin"/>
                <a:cs typeface="Libre Franklin"/>
                <a:sym typeface="Libre Franklin"/>
              </a:defRPr>
            </a:lvl2pPr>
            <a:lvl3pPr marL="1371600" marR="0" lvl="2" indent="-323850" algn="l" rtl="0">
              <a:lnSpc>
                <a:spcPct val="115000"/>
              </a:lnSpc>
              <a:spcBef>
                <a:spcPts val="1200"/>
              </a:spcBef>
              <a:spcAft>
                <a:spcPts val="0"/>
              </a:spcAft>
              <a:buClr>
                <a:srgbClr val="000000"/>
              </a:buClr>
              <a:buSzPts val="1500"/>
              <a:buFont typeface="Libre Franklin"/>
              <a:buChar char="−"/>
              <a:defRPr sz="1500" b="0" i="0" u="none" strike="noStrike" cap="none">
                <a:solidFill>
                  <a:srgbClr val="000000"/>
                </a:solidFill>
                <a:latin typeface="Libre Franklin"/>
                <a:ea typeface="Libre Franklin"/>
                <a:cs typeface="Libre Franklin"/>
                <a:sym typeface="Libre Franklin"/>
              </a:defRPr>
            </a:lvl3pPr>
            <a:lvl4pPr marL="1828800" marR="0" lvl="3" indent="-323850" algn="l" rtl="0">
              <a:lnSpc>
                <a:spcPct val="115000"/>
              </a:lnSpc>
              <a:spcBef>
                <a:spcPts val="1200"/>
              </a:spcBef>
              <a:spcAft>
                <a:spcPts val="0"/>
              </a:spcAft>
              <a:buClr>
                <a:srgbClr val="000000"/>
              </a:buClr>
              <a:buSzPts val="1500"/>
              <a:buFont typeface="Libre Franklin"/>
              <a:buChar char="−"/>
              <a:defRPr sz="1500" b="0" i="0" u="none" strike="noStrike" cap="none">
                <a:solidFill>
                  <a:srgbClr val="000000"/>
                </a:solidFill>
                <a:latin typeface="Libre Franklin"/>
                <a:ea typeface="Libre Franklin"/>
                <a:cs typeface="Libre Franklin"/>
                <a:sym typeface="Libre Franklin"/>
              </a:defRPr>
            </a:lvl4pPr>
            <a:lvl5pPr marL="2286000" marR="0" lvl="4" indent="-323850" algn="l" rtl="0">
              <a:lnSpc>
                <a:spcPct val="115000"/>
              </a:lnSpc>
              <a:spcBef>
                <a:spcPts val="1200"/>
              </a:spcBef>
              <a:spcAft>
                <a:spcPts val="0"/>
              </a:spcAft>
              <a:buClr>
                <a:srgbClr val="000000"/>
              </a:buClr>
              <a:buSzPts val="1500"/>
              <a:buFont typeface="Libre Franklin"/>
              <a:buChar char="−"/>
              <a:defRPr sz="1500" b="0" i="0" u="none" strike="noStrike" cap="none">
                <a:solidFill>
                  <a:srgbClr val="000000"/>
                </a:solidFill>
                <a:latin typeface="Libre Franklin"/>
                <a:ea typeface="Libre Franklin"/>
                <a:cs typeface="Libre Franklin"/>
                <a:sym typeface="Libre Franklin"/>
              </a:defRPr>
            </a:lvl5pPr>
            <a:lvl6pPr marL="2743200" marR="0" lvl="5" indent="-323850" algn="l" rtl="0">
              <a:lnSpc>
                <a:spcPct val="115000"/>
              </a:lnSpc>
              <a:spcBef>
                <a:spcPts val="1200"/>
              </a:spcBef>
              <a:spcAft>
                <a:spcPts val="0"/>
              </a:spcAft>
              <a:buClr>
                <a:srgbClr val="000000"/>
              </a:buClr>
              <a:buSzPts val="1500"/>
              <a:buFont typeface="Libre Franklin"/>
              <a:buChar char="−"/>
              <a:defRPr sz="1500" b="0" i="0" u="none" strike="noStrike" cap="none">
                <a:solidFill>
                  <a:srgbClr val="000000"/>
                </a:solidFill>
                <a:latin typeface="Libre Franklin"/>
                <a:ea typeface="Libre Franklin"/>
                <a:cs typeface="Libre Franklin"/>
                <a:sym typeface="Libre Franklin"/>
              </a:defRPr>
            </a:lvl6pPr>
            <a:lvl7pPr marL="3200400" marR="0" lvl="6" indent="-323850" algn="l" rtl="0">
              <a:lnSpc>
                <a:spcPct val="115000"/>
              </a:lnSpc>
              <a:spcBef>
                <a:spcPts val="1200"/>
              </a:spcBef>
              <a:spcAft>
                <a:spcPts val="0"/>
              </a:spcAft>
              <a:buClr>
                <a:srgbClr val="000000"/>
              </a:buClr>
              <a:buSzPts val="1500"/>
              <a:buFont typeface="Libre Franklin"/>
              <a:buChar char="−"/>
              <a:defRPr sz="1500" b="0" i="0" u="none" strike="noStrike" cap="none">
                <a:solidFill>
                  <a:srgbClr val="000000"/>
                </a:solidFill>
                <a:latin typeface="Libre Franklin"/>
                <a:ea typeface="Libre Franklin"/>
                <a:cs typeface="Libre Franklin"/>
                <a:sym typeface="Libre Franklin"/>
              </a:defRPr>
            </a:lvl7pPr>
            <a:lvl8pPr marL="3657600" marR="0" lvl="7" indent="-323850" algn="l" rtl="0">
              <a:lnSpc>
                <a:spcPct val="115000"/>
              </a:lnSpc>
              <a:spcBef>
                <a:spcPts val="1200"/>
              </a:spcBef>
              <a:spcAft>
                <a:spcPts val="0"/>
              </a:spcAft>
              <a:buClr>
                <a:srgbClr val="000000"/>
              </a:buClr>
              <a:buSzPts val="1500"/>
              <a:buFont typeface="Libre Franklin"/>
              <a:buChar char="−"/>
              <a:defRPr sz="1500" b="0" i="0" u="none" strike="noStrike" cap="none">
                <a:solidFill>
                  <a:srgbClr val="000000"/>
                </a:solidFill>
                <a:latin typeface="Libre Franklin"/>
                <a:ea typeface="Libre Franklin"/>
                <a:cs typeface="Libre Franklin"/>
                <a:sym typeface="Libre Franklin"/>
              </a:defRPr>
            </a:lvl8pPr>
            <a:lvl9pPr marL="4114800" marR="0" lvl="8" indent="-323850" algn="l" rtl="0">
              <a:lnSpc>
                <a:spcPct val="115000"/>
              </a:lnSpc>
              <a:spcBef>
                <a:spcPts val="1200"/>
              </a:spcBef>
              <a:spcAft>
                <a:spcPts val="1200"/>
              </a:spcAft>
              <a:buClr>
                <a:srgbClr val="000000"/>
              </a:buClr>
              <a:buSzPts val="1500"/>
              <a:buFont typeface="Libre Franklin"/>
              <a:buChar char="−"/>
              <a:defRPr sz="1500" b="0" i="0" u="none" strike="noStrike" cap="none">
                <a:solidFill>
                  <a:srgbClr val="000000"/>
                </a:solidFill>
                <a:latin typeface="Libre Franklin"/>
                <a:ea typeface="Libre Franklin"/>
                <a:cs typeface="Libre Franklin"/>
                <a:sym typeface="Libre Franklin"/>
              </a:defRPr>
            </a:lvl9pPr>
          </a:lstStyle>
          <a:p>
            <a:pPr marL="0" lvl="0" indent="0" algn="ctr" rtl="0">
              <a:spcBef>
                <a:spcPts val="0"/>
              </a:spcBef>
              <a:spcAft>
                <a:spcPts val="0"/>
              </a:spcAft>
              <a:buNone/>
            </a:pPr>
            <a:r>
              <a:rPr lang="da-DK" sz="1400">
                <a:latin typeface="Franklin Gothic Demi" panose="020B0603020102020204" pitchFamily="34" charset="0"/>
              </a:rPr>
              <a:t>Customers</a:t>
            </a:r>
            <a:endParaRPr sz="1150">
              <a:latin typeface="Franklin Gothic Demi" panose="020B0603020102020204" pitchFamily="34" charset="0"/>
              <a:ea typeface="Libre Franklin Light"/>
              <a:cs typeface="Libre Franklin Light"/>
              <a:sym typeface="Libre Franklin Light"/>
            </a:endParaRPr>
          </a:p>
        </p:txBody>
      </p:sp>
      <p:sp>
        <p:nvSpPr>
          <p:cNvPr id="17" name="Google Shape;622;p68">
            <a:extLst>
              <a:ext uri="{FF2B5EF4-FFF2-40B4-BE49-F238E27FC236}">
                <a16:creationId xmlns:a16="http://schemas.microsoft.com/office/drawing/2014/main" id="{4A3C2557-D2FD-5F7C-3EC6-3A83B07EE9C1}"/>
              </a:ext>
            </a:extLst>
          </p:cNvPr>
          <p:cNvSpPr txBox="1">
            <a:spLocks noGrp="1"/>
          </p:cNvSpPr>
          <p:nvPr/>
        </p:nvSpPr>
        <p:spPr>
          <a:xfrm>
            <a:off x="894210" y="5019291"/>
            <a:ext cx="2512500" cy="432396"/>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rgbClr val="000000"/>
              </a:buClr>
              <a:buSzPts val="1500"/>
              <a:buFont typeface="Libre Franklin"/>
              <a:buChar char="−"/>
              <a:defRPr sz="1500" b="0" i="0" u="none" strike="noStrike" cap="none">
                <a:solidFill>
                  <a:srgbClr val="000000"/>
                </a:solidFill>
                <a:latin typeface="Libre Franklin"/>
                <a:ea typeface="Libre Franklin"/>
                <a:cs typeface="Libre Franklin"/>
                <a:sym typeface="Libre Franklin"/>
              </a:defRPr>
            </a:lvl1pPr>
            <a:lvl2pPr marL="914400" marR="0" lvl="1" indent="-323850" algn="l" rtl="0">
              <a:lnSpc>
                <a:spcPct val="115000"/>
              </a:lnSpc>
              <a:spcBef>
                <a:spcPts val="1200"/>
              </a:spcBef>
              <a:spcAft>
                <a:spcPts val="0"/>
              </a:spcAft>
              <a:buClr>
                <a:srgbClr val="000000"/>
              </a:buClr>
              <a:buSzPts val="1500"/>
              <a:buFont typeface="Libre Franklin"/>
              <a:buChar char="−"/>
              <a:defRPr sz="1500" b="0" i="0" u="none" strike="noStrike" cap="none">
                <a:solidFill>
                  <a:srgbClr val="000000"/>
                </a:solidFill>
                <a:latin typeface="Libre Franklin"/>
                <a:ea typeface="Libre Franklin"/>
                <a:cs typeface="Libre Franklin"/>
                <a:sym typeface="Libre Franklin"/>
              </a:defRPr>
            </a:lvl2pPr>
            <a:lvl3pPr marL="1371600" marR="0" lvl="2" indent="-323850" algn="l" rtl="0">
              <a:lnSpc>
                <a:spcPct val="115000"/>
              </a:lnSpc>
              <a:spcBef>
                <a:spcPts val="1200"/>
              </a:spcBef>
              <a:spcAft>
                <a:spcPts val="0"/>
              </a:spcAft>
              <a:buClr>
                <a:srgbClr val="000000"/>
              </a:buClr>
              <a:buSzPts val="1500"/>
              <a:buFont typeface="Libre Franklin"/>
              <a:buChar char="−"/>
              <a:defRPr sz="1500" b="0" i="0" u="none" strike="noStrike" cap="none">
                <a:solidFill>
                  <a:srgbClr val="000000"/>
                </a:solidFill>
                <a:latin typeface="Libre Franklin"/>
                <a:ea typeface="Libre Franklin"/>
                <a:cs typeface="Libre Franklin"/>
                <a:sym typeface="Libre Franklin"/>
              </a:defRPr>
            </a:lvl3pPr>
            <a:lvl4pPr marL="1828800" marR="0" lvl="3" indent="-323850" algn="l" rtl="0">
              <a:lnSpc>
                <a:spcPct val="115000"/>
              </a:lnSpc>
              <a:spcBef>
                <a:spcPts val="1200"/>
              </a:spcBef>
              <a:spcAft>
                <a:spcPts val="0"/>
              </a:spcAft>
              <a:buClr>
                <a:srgbClr val="000000"/>
              </a:buClr>
              <a:buSzPts val="1500"/>
              <a:buFont typeface="Libre Franklin"/>
              <a:buChar char="−"/>
              <a:defRPr sz="1500" b="0" i="0" u="none" strike="noStrike" cap="none">
                <a:solidFill>
                  <a:srgbClr val="000000"/>
                </a:solidFill>
                <a:latin typeface="Libre Franklin"/>
                <a:ea typeface="Libre Franklin"/>
                <a:cs typeface="Libre Franklin"/>
                <a:sym typeface="Libre Franklin"/>
              </a:defRPr>
            </a:lvl4pPr>
            <a:lvl5pPr marL="2286000" marR="0" lvl="4" indent="-323850" algn="l" rtl="0">
              <a:lnSpc>
                <a:spcPct val="115000"/>
              </a:lnSpc>
              <a:spcBef>
                <a:spcPts val="1200"/>
              </a:spcBef>
              <a:spcAft>
                <a:spcPts val="0"/>
              </a:spcAft>
              <a:buClr>
                <a:srgbClr val="000000"/>
              </a:buClr>
              <a:buSzPts val="1500"/>
              <a:buFont typeface="Libre Franklin"/>
              <a:buChar char="−"/>
              <a:defRPr sz="1500" b="0" i="0" u="none" strike="noStrike" cap="none">
                <a:solidFill>
                  <a:srgbClr val="000000"/>
                </a:solidFill>
                <a:latin typeface="Libre Franklin"/>
                <a:ea typeface="Libre Franklin"/>
                <a:cs typeface="Libre Franklin"/>
                <a:sym typeface="Libre Franklin"/>
              </a:defRPr>
            </a:lvl5pPr>
            <a:lvl6pPr marL="2743200" marR="0" lvl="5" indent="-323850" algn="l" rtl="0">
              <a:lnSpc>
                <a:spcPct val="115000"/>
              </a:lnSpc>
              <a:spcBef>
                <a:spcPts val="1200"/>
              </a:spcBef>
              <a:spcAft>
                <a:spcPts val="0"/>
              </a:spcAft>
              <a:buClr>
                <a:srgbClr val="000000"/>
              </a:buClr>
              <a:buSzPts val="1500"/>
              <a:buFont typeface="Libre Franklin"/>
              <a:buChar char="−"/>
              <a:defRPr sz="1500" b="0" i="0" u="none" strike="noStrike" cap="none">
                <a:solidFill>
                  <a:srgbClr val="000000"/>
                </a:solidFill>
                <a:latin typeface="Libre Franklin"/>
                <a:ea typeface="Libre Franklin"/>
                <a:cs typeface="Libre Franklin"/>
                <a:sym typeface="Libre Franklin"/>
              </a:defRPr>
            </a:lvl6pPr>
            <a:lvl7pPr marL="3200400" marR="0" lvl="6" indent="-323850" algn="l" rtl="0">
              <a:lnSpc>
                <a:spcPct val="115000"/>
              </a:lnSpc>
              <a:spcBef>
                <a:spcPts val="1200"/>
              </a:spcBef>
              <a:spcAft>
                <a:spcPts val="0"/>
              </a:spcAft>
              <a:buClr>
                <a:srgbClr val="000000"/>
              </a:buClr>
              <a:buSzPts val="1500"/>
              <a:buFont typeface="Libre Franklin"/>
              <a:buChar char="−"/>
              <a:defRPr sz="1500" b="0" i="0" u="none" strike="noStrike" cap="none">
                <a:solidFill>
                  <a:srgbClr val="000000"/>
                </a:solidFill>
                <a:latin typeface="Libre Franklin"/>
                <a:ea typeface="Libre Franklin"/>
                <a:cs typeface="Libre Franklin"/>
                <a:sym typeface="Libre Franklin"/>
              </a:defRPr>
            </a:lvl7pPr>
            <a:lvl8pPr marL="3657600" marR="0" lvl="7" indent="-323850" algn="l" rtl="0">
              <a:lnSpc>
                <a:spcPct val="115000"/>
              </a:lnSpc>
              <a:spcBef>
                <a:spcPts val="1200"/>
              </a:spcBef>
              <a:spcAft>
                <a:spcPts val="0"/>
              </a:spcAft>
              <a:buClr>
                <a:srgbClr val="000000"/>
              </a:buClr>
              <a:buSzPts val="1500"/>
              <a:buFont typeface="Libre Franklin"/>
              <a:buChar char="−"/>
              <a:defRPr sz="1500" b="0" i="0" u="none" strike="noStrike" cap="none">
                <a:solidFill>
                  <a:srgbClr val="000000"/>
                </a:solidFill>
                <a:latin typeface="Libre Franklin"/>
                <a:ea typeface="Libre Franklin"/>
                <a:cs typeface="Libre Franklin"/>
                <a:sym typeface="Libre Franklin"/>
              </a:defRPr>
            </a:lvl8pPr>
            <a:lvl9pPr marL="4114800" marR="0" lvl="8" indent="-323850" algn="l" rtl="0">
              <a:lnSpc>
                <a:spcPct val="115000"/>
              </a:lnSpc>
              <a:spcBef>
                <a:spcPts val="1200"/>
              </a:spcBef>
              <a:spcAft>
                <a:spcPts val="1200"/>
              </a:spcAft>
              <a:buClr>
                <a:srgbClr val="000000"/>
              </a:buClr>
              <a:buSzPts val="1500"/>
              <a:buFont typeface="Libre Franklin"/>
              <a:buChar char="−"/>
              <a:defRPr sz="1500" b="0" i="0" u="none" strike="noStrike" cap="none">
                <a:solidFill>
                  <a:srgbClr val="000000"/>
                </a:solidFill>
                <a:latin typeface="Libre Franklin"/>
                <a:ea typeface="Libre Franklin"/>
                <a:cs typeface="Libre Franklin"/>
                <a:sym typeface="Libre Franklin"/>
              </a:defRPr>
            </a:lvl9pPr>
          </a:lstStyle>
          <a:p>
            <a:pPr marL="0" lvl="0" indent="0" algn="ctr" rtl="0">
              <a:spcBef>
                <a:spcPts val="0"/>
              </a:spcBef>
              <a:spcAft>
                <a:spcPts val="0"/>
              </a:spcAft>
              <a:buNone/>
            </a:pPr>
            <a:r>
              <a:rPr lang="da-DK" sz="1400">
                <a:latin typeface="Franklin Gothic Demi" panose="020B0603020102020204" pitchFamily="34" charset="0"/>
              </a:rPr>
              <a:t>Companies</a:t>
            </a:r>
            <a:endParaRPr>
              <a:latin typeface="Franklin Gothic Demi" panose="020B0603020102020204" pitchFamily="34" charset="0"/>
            </a:endParaRPr>
          </a:p>
        </p:txBody>
      </p:sp>
      <p:pic>
        <p:nvPicPr>
          <p:cNvPr id="19" name="Google Shape;624;p68">
            <a:extLst>
              <a:ext uri="{FF2B5EF4-FFF2-40B4-BE49-F238E27FC236}">
                <a16:creationId xmlns:a16="http://schemas.microsoft.com/office/drawing/2014/main" id="{92CDC77D-ED8A-14D8-B3C6-12A35C71BA41}"/>
              </a:ext>
            </a:extLst>
          </p:cNvPr>
          <p:cNvPicPr preferRelativeResize="0"/>
          <p:nvPr/>
        </p:nvPicPr>
        <p:blipFill rotWithShape="1">
          <a:blip r:embed="rId5">
            <a:alphaModFix/>
          </a:blip>
          <a:srcRect/>
          <a:stretch/>
        </p:blipFill>
        <p:spPr>
          <a:xfrm>
            <a:off x="5398927" y="4276666"/>
            <a:ext cx="313325" cy="313325"/>
          </a:xfrm>
          <a:prstGeom prst="rect">
            <a:avLst/>
          </a:prstGeom>
          <a:noFill/>
          <a:ln>
            <a:noFill/>
          </a:ln>
        </p:spPr>
      </p:pic>
      <p:pic>
        <p:nvPicPr>
          <p:cNvPr id="20" name="Google Shape;625;p68">
            <a:extLst>
              <a:ext uri="{FF2B5EF4-FFF2-40B4-BE49-F238E27FC236}">
                <a16:creationId xmlns:a16="http://schemas.microsoft.com/office/drawing/2014/main" id="{4E8A16F8-AA2B-998C-4D89-BE009BD89154}"/>
              </a:ext>
            </a:extLst>
          </p:cNvPr>
          <p:cNvPicPr preferRelativeResize="0"/>
          <p:nvPr/>
        </p:nvPicPr>
        <p:blipFill rotWithShape="1">
          <a:blip r:embed="rId6">
            <a:alphaModFix/>
          </a:blip>
          <a:srcRect/>
          <a:stretch/>
        </p:blipFill>
        <p:spPr>
          <a:xfrm>
            <a:off x="1982610" y="2262873"/>
            <a:ext cx="335700" cy="335700"/>
          </a:xfrm>
          <a:prstGeom prst="rect">
            <a:avLst/>
          </a:prstGeom>
          <a:noFill/>
          <a:ln>
            <a:noFill/>
          </a:ln>
        </p:spPr>
      </p:pic>
      <p:pic>
        <p:nvPicPr>
          <p:cNvPr id="21" name="Google Shape;626;p68">
            <a:extLst>
              <a:ext uri="{FF2B5EF4-FFF2-40B4-BE49-F238E27FC236}">
                <a16:creationId xmlns:a16="http://schemas.microsoft.com/office/drawing/2014/main" id="{E699101D-B56E-6DE1-97B7-47BFAD3186DE}"/>
              </a:ext>
            </a:extLst>
          </p:cNvPr>
          <p:cNvPicPr preferRelativeResize="0"/>
          <p:nvPr/>
        </p:nvPicPr>
        <p:blipFill rotWithShape="1">
          <a:blip r:embed="rId7">
            <a:alphaModFix/>
          </a:blip>
          <a:srcRect/>
          <a:stretch/>
        </p:blipFill>
        <p:spPr>
          <a:xfrm>
            <a:off x="1982610" y="4251833"/>
            <a:ext cx="335700" cy="335700"/>
          </a:xfrm>
          <a:prstGeom prst="rect">
            <a:avLst/>
          </a:prstGeom>
          <a:noFill/>
          <a:ln>
            <a:noFill/>
          </a:ln>
        </p:spPr>
      </p:pic>
      <p:sp>
        <p:nvSpPr>
          <p:cNvPr id="22" name="Google Shape;627;p68">
            <a:extLst>
              <a:ext uri="{FF2B5EF4-FFF2-40B4-BE49-F238E27FC236}">
                <a16:creationId xmlns:a16="http://schemas.microsoft.com/office/drawing/2014/main" id="{23C686AF-A5A8-C082-B154-33BB23E4E002}"/>
              </a:ext>
            </a:extLst>
          </p:cNvPr>
          <p:cNvSpPr txBox="1"/>
          <p:nvPr/>
        </p:nvSpPr>
        <p:spPr>
          <a:xfrm>
            <a:off x="535716" y="3379439"/>
            <a:ext cx="3229500" cy="554100"/>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da-DK" sz="1200">
                <a:latin typeface="+mn-lt"/>
                <a:ea typeface="Libre Franklin"/>
                <a:cs typeface="Libre Franklin"/>
                <a:sym typeface="Libre Franklin"/>
              </a:rPr>
              <a:t>Offices in Helsinki, Tampere, </a:t>
            </a:r>
            <a:r>
              <a:rPr lang="da-DK" sz="1200" err="1">
                <a:latin typeface="+mn-lt"/>
                <a:ea typeface="Libre Franklin"/>
                <a:cs typeface="Libre Franklin"/>
                <a:sym typeface="Libre Franklin"/>
              </a:rPr>
              <a:t>Turku</a:t>
            </a:r>
            <a:r>
              <a:rPr lang="da-DK" sz="1200">
                <a:latin typeface="+mn-lt"/>
                <a:ea typeface="Libre Franklin"/>
                <a:cs typeface="Libre Franklin"/>
                <a:sym typeface="Libre Franklin"/>
              </a:rPr>
              <a:t>, </a:t>
            </a:r>
            <a:r>
              <a:rPr lang="da-DK" sz="1200" err="1">
                <a:latin typeface="+mn-lt"/>
                <a:ea typeface="Libre Franklin"/>
                <a:cs typeface="Libre Franklin"/>
                <a:sym typeface="Libre Franklin"/>
              </a:rPr>
              <a:t>Oulu</a:t>
            </a:r>
            <a:r>
              <a:rPr lang="da-DK" sz="1200">
                <a:latin typeface="+mn-lt"/>
                <a:ea typeface="Libre Franklin"/>
                <a:cs typeface="Libre Franklin"/>
                <a:sym typeface="Libre Franklin"/>
              </a:rPr>
              <a:t>, </a:t>
            </a:r>
            <a:r>
              <a:rPr lang="da-DK" sz="1200" err="1">
                <a:latin typeface="+mn-lt"/>
                <a:ea typeface="Libre Franklin"/>
                <a:cs typeface="Libre Franklin"/>
                <a:sym typeface="Libre Franklin"/>
              </a:rPr>
              <a:t>Lappeenranta</a:t>
            </a:r>
            <a:r>
              <a:rPr lang="da-DK" sz="1200">
                <a:latin typeface="+mn-lt"/>
                <a:ea typeface="Libre Franklin"/>
                <a:cs typeface="Libre Franklin"/>
                <a:sym typeface="Libre Franklin"/>
              </a:rPr>
              <a:t>, </a:t>
            </a:r>
            <a:r>
              <a:rPr lang="da-DK" sz="1200" err="1">
                <a:latin typeface="+mn-lt"/>
                <a:ea typeface="Libre Franklin"/>
                <a:cs typeface="Libre Franklin"/>
                <a:sym typeface="Libre Franklin"/>
              </a:rPr>
              <a:t>Jyväskylä</a:t>
            </a:r>
            <a:r>
              <a:rPr lang="da-DK" sz="1200">
                <a:latin typeface="+mn-lt"/>
                <a:ea typeface="Libre Franklin"/>
                <a:cs typeface="Libre Franklin"/>
                <a:sym typeface="Libre Franklin"/>
              </a:rPr>
              <a:t>, </a:t>
            </a:r>
            <a:r>
              <a:rPr lang="da-DK" sz="1200" err="1">
                <a:latin typeface="+mn-lt"/>
                <a:ea typeface="Libre Franklin"/>
                <a:cs typeface="Libre Franklin"/>
                <a:sym typeface="Libre Franklin"/>
              </a:rPr>
              <a:t>Espoo</a:t>
            </a:r>
            <a:r>
              <a:rPr lang="da-DK" sz="1200">
                <a:latin typeface="+mn-lt"/>
                <a:ea typeface="Libre Franklin"/>
                <a:cs typeface="Libre Franklin"/>
                <a:sym typeface="Libre Franklin"/>
              </a:rPr>
              <a:t>, </a:t>
            </a:r>
            <a:r>
              <a:rPr lang="da-DK" sz="1200" err="1">
                <a:latin typeface="+mn-lt"/>
                <a:ea typeface="Libre Franklin"/>
                <a:cs typeface="Libre Franklin"/>
                <a:sym typeface="Libre Franklin"/>
              </a:rPr>
              <a:t>Hyvinkää</a:t>
            </a:r>
            <a:endParaRPr sz="1200">
              <a:latin typeface="+mn-lt"/>
              <a:ea typeface="Libre Franklin"/>
              <a:cs typeface="Libre Franklin"/>
              <a:sym typeface="Libre Franklin"/>
            </a:endParaRPr>
          </a:p>
        </p:txBody>
      </p:sp>
      <p:sp>
        <p:nvSpPr>
          <p:cNvPr id="23" name="Google Shape;628;p68">
            <a:extLst>
              <a:ext uri="{FF2B5EF4-FFF2-40B4-BE49-F238E27FC236}">
                <a16:creationId xmlns:a16="http://schemas.microsoft.com/office/drawing/2014/main" id="{EBFCD3EA-43B5-0985-1E37-DCDC6A45BB8D}"/>
              </a:ext>
            </a:extLst>
          </p:cNvPr>
          <p:cNvSpPr txBox="1"/>
          <p:nvPr/>
        </p:nvSpPr>
        <p:spPr>
          <a:xfrm>
            <a:off x="3945540" y="3427632"/>
            <a:ext cx="3161794" cy="397001"/>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lnSpc>
                <a:spcPct val="115000"/>
              </a:lnSpc>
              <a:spcBef>
                <a:spcPts val="0"/>
              </a:spcBef>
              <a:spcAft>
                <a:spcPts val="0"/>
              </a:spcAft>
              <a:buNone/>
            </a:pPr>
            <a:r>
              <a:rPr lang="da-DK" sz="1200">
                <a:latin typeface="+mn-lt"/>
                <a:ea typeface="Libre Franklin"/>
                <a:cs typeface="Libre Franklin"/>
                <a:sym typeface="Libre Franklin"/>
              </a:rPr>
              <a:t>60% Private /  40% Public</a:t>
            </a:r>
            <a:endParaRPr sz="1200">
              <a:latin typeface="+mn-lt"/>
              <a:ea typeface="Libre Franklin"/>
              <a:cs typeface="Libre Franklin"/>
              <a:sym typeface="Libre Franklin"/>
            </a:endParaRPr>
          </a:p>
        </p:txBody>
      </p:sp>
      <p:pic>
        <p:nvPicPr>
          <p:cNvPr id="24" name="Google Shape;629;p68">
            <a:extLst>
              <a:ext uri="{FF2B5EF4-FFF2-40B4-BE49-F238E27FC236}">
                <a16:creationId xmlns:a16="http://schemas.microsoft.com/office/drawing/2014/main" id="{175ABDEB-64A1-58B8-CEF8-B80C1D4CFA31}"/>
              </a:ext>
            </a:extLst>
          </p:cNvPr>
          <p:cNvPicPr preferRelativeResize="0"/>
          <p:nvPr/>
        </p:nvPicPr>
        <p:blipFill rotWithShape="1">
          <a:blip r:embed="rId8">
            <a:alphaModFix/>
          </a:blip>
          <a:srcRect l="-613" t="-5351" r="-1573"/>
          <a:stretch/>
        </p:blipFill>
        <p:spPr>
          <a:xfrm>
            <a:off x="7364416" y="2225388"/>
            <a:ext cx="4329600" cy="3910899"/>
          </a:xfrm>
          <a:prstGeom prst="rect">
            <a:avLst/>
          </a:prstGeom>
          <a:noFill/>
          <a:ln>
            <a:noFill/>
          </a:ln>
        </p:spPr>
      </p:pic>
      <p:pic>
        <p:nvPicPr>
          <p:cNvPr id="30" name="Google Shape;582;p67">
            <a:extLst>
              <a:ext uri="{FF2B5EF4-FFF2-40B4-BE49-F238E27FC236}">
                <a16:creationId xmlns:a16="http://schemas.microsoft.com/office/drawing/2014/main" id="{1F234B63-5EEE-F272-59C5-7F07F38EC3C0}"/>
              </a:ext>
            </a:extLst>
          </p:cNvPr>
          <p:cNvPicPr preferRelativeResize="0"/>
          <p:nvPr/>
        </p:nvPicPr>
        <p:blipFill>
          <a:blip r:embed="rId9">
            <a:alphaModFix/>
          </a:blip>
          <a:stretch>
            <a:fillRect/>
          </a:stretch>
        </p:blipFill>
        <p:spPr>
          <a:xfrm>
            <a:off x="684132" y="800943"/>
            <a:ext cx="2450990" cy="703699"/>
          </a:xfrm>
          <a:prstGeom prst="rect">
            <a:avLst/>
          </a:prstGeom>
          <a:noFill/>
          <a:ln>
            <a:noFill/>
          </a:ln>
        </p:spPr>
      </p:pic>
    </p:spTree>
    <p:extLst>
      <p:ext uri="{BB962C8B-B14F-4D97-AF65-F5344CB8AC3E}">
        <p14:creationId xmlns:p14="http://schemas.microsoft.com/office/powerpoint/2010/main" val="35907633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5" name="Tekstiruutu 24">
            <a:extLst>
              <a:ext uri="{FF2B5EF4-FFF2-40B4-BE49-F238E27FC236}">
                <a16:creationId xmlns:a16="http://schemas.microsoft.com/office/drawing/2014/main" id="{A4A3EBD5-AEEE-2FDD-75CA-44E172C7FA1D}"/>
              </a:ext>
            </a:extLst>
          </p:cNvPr>
          <p:cNvSpPr txBox="1"/>
          <p:nvPr/>
        </p:nvSpPr>
        <p:spPr>
          <a:xfrm>
            <a:off x="496755" y="3876614"/>
            <a:ext cx="4142977" cy="2244204"/>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2400" b="0" i="0" u="none" strike="noStrike" kern="1200" cap="none" spc="0" normalizeH="0" baseline="0" noProof="0">
                <a:ln>
                  <a:noFill/>
                </a:ln>
                <a:solidFill>
                  <a:srgbClr val="171717"/>
                </a:solidFill>
                <a:effectLst/>
                <a:uLnTx/>
                <a:uFillTx/>
                <a:latin typeface="Bookman Old Style"/>
                <a:ea typeface="+mn-ea"/>
                <a:cs typeface="+mn-cs"/>
              </a:rPr>
              <a:t>Our competencies</a:t>
            </a:r>
          </a:p>
          <a:p>
            <a:pPr marL="480695" marR="0" lvl="1" indent="0" algn="l" defTabSz="914400" rtl="0" eaLnBrk="1" fontAlgn="auto" latinLnBrk="0" hangingPunct="1">
              <a:lnSpc>
                <a:spcPts val="1900"/>
              </a:lnSpc>
              <a:spcBef>
                <a:spcPts val="0"/>
              </a:spcBef>
              <a:spcAft>
                <a:spcPts val="0"/>
              </a:spcAft>
              <a:buClr>
                <a:srgbClr val="171717"/>
              </a:buClr>
              <a:buSzPts val="1500"/>
              <a:buFontTx/>
              <a:buNone/>
              <a:tabLst/>
              <a:defRPr/>
            </a:pPr>
            <a:r>
              <a:rPr kumimoji="0" lang="en-GB" sz="1600" b="0" i="0" u="none" strike="noStrike" kern="1200" cap="none" spc="0" normalizeH="0" baseline="0" noProof="0">
                <a:ln>
                  <a:noFill/>
                </a:ln>
                <a:solidFill>
                  <a:srgbClr val="171717"/>
                </a:solidFill>
                <a:effectLst/>
                <a:uLnTx/>
                <a:uFillTx/>
                <a:latin typeface="Franklin Gothic Book"/>
                <a:ea typeface="+mn-ea"/>
                <a:cs typeface="+mn-cs"/>
              </a:rPr>
              <a:t>Dashboard design &amp; development</a:t>
            </a:r>
          </a:p>
          <a:p>
            <a:pPr marL="480695" marR="0" lvl="1" indent="0" algn="l" defTabSz="914400" rtl="0" eaLnBrk="1" fontAlgn="auto" latinLnBrk="0" hangingPunct="1">
              <a:lnSpc>
                <a:spcPts val="1900"/>
              </a:lnSpc>
              <a:spcBef>
                <a:spcPts val="0"/>
              </a:spcBef>
              <a:spcAft>
                <a:spcPts val="0"/>
              </a:spcAft>
              <a:buClr>
                <a:srgbClr val="171717"/>
              </a:buClr>
              <a:buSzPts val="1500"/>
              <a:buFontTx/>
              <a:buNone/>
              <a:tabLst/>
              <a:defRPr/>
            </a:pPr>
            <a:r>
              <a:rPr kumimoji="0" lang="en-GB" sz="1600" b="0" i="0" u="none" strike="noStrike" kern="1200" cap="none" spc="0" normalizeH="0" baseline="0" noProof="0">
                <a:ln>
                  <a:noFill/>
                </a:ln>
                <a:solidFill>
                  <a:srgbClr val="171717"/>
                </a:solidFill>
                <a:effectLst/>
                <a:uLnTx/>
                <a:uFillTx/>
                <a:latin typeface="Franklin Gothic Book"/>
                <a:ea typeface="+mn-ea"/>
                <a:cs typeface="+mn-cs"/>
              </a:rPr>
              <a:t>Data platforms &amp; data warehousing</a:t>
            </a:r>
          </a:p>
          <a:p>
            <a:pPr marL="480695" marR="0" lvl="1" indent="0" algn="l" defTabSz="914400" rtl="0" eaLnBrk="1" fontAlgn="auto" latinLnBrk="0" hangingPunct="1">
              <a:lnSpc>
                <a:spcPts val="1900"/>
              </a:lnSpc>
              <a:spcBef>
                <a:spcPts val="0"/>
              </a:spcBef>
              <a:spcAft>
                <a:spcPts val="0"/>
              </a:spcAft>
              <a:buClr>
                <a:srgbClr val="171717"/>
              </a:buClr>
              <a:buSzPts val="1500"/>
              <a:buFontTx/>
              <a:buNone/>
              <a:tabLst/>
              <a:defRPr/>
            </a:pPr>
            <a:r>
              <a:rPr kumimoji="0" lang="en-GB" sz="1600" b="0" i="0" u="none" strike="noStrike" kern="1200" cap="none" spc="0" normalizeH="0" baseline="0" noProof="0">
                <a:ln>
                  <a:noFill/>
                </a:ln>
                <a:solidFill>
                  <a:srgbClr val="171717"/>
                </a:solidFill>
                <a:effectLst/>
                <a:uLnTx/>
                <a:uFillTx/>
                <a:latin typeface="Franklin Gothic Book"/>
                <a:ea typeface="+mn-ea"/>
                <a:cs typeface="+mn-cs"/>
              </a:rPr>
              <a:t>Business planning &amp; budgeting solutions</a:t>
            </a:r>
          </a:p>
          <a:p>
            <a:pPr marL="480695" marR="0" lvl="1" indent="0" algn="l" defTabSz="914400" rtl="0" eaLnBrk="1" fontAlgn="auto" latinLnBrk="0" hangingPunct="1">
              <a:lnSpc>
                <a:spcPts val="1900"/>
              </a:lnSpc>
              <a:spcBef>
                <a:spcPts val="0"/>
              </a:spcBef>
              <a:spcAft>
                <a:spcPts val="0"/>
              </a:spcAft>
              <a:buClr>
                <a:srgbClr val="171717"/>
              </a:buClr>
              <a:buSzPts val="1500"/>
              <a:buFontTx/>
              <a:buNone/>
              <a:tabLst/>
              <a:defRPr/>
            </a:pPr>
            <a:r>
              <a:rPr kumimoji="0" lang="en-GB" sz="1600" b="0" i="0" u="none" strike="noStrike" kern="1200" cap="none" spc="0" normalizeH="0" baseline="0" noProof="0">
                <a:ln>
                  <a:noFill/>
                </a:ln>
                <a:solidFill>
                  <a:srgbClr val="171717"/>
                </a:solidFill>
                <a:effectLst/>
                <a:uLnTx/>
                <a:uFillTx/>
                <a:latin typeface="Franklin Gothic Book"/>
                <a:ea typeface="+mn-ea"/>
                <a:cs typeface="+mn-cs"/>
              </a:rPr>
              <a:t>Data science &amp; optimisation</a:t>
            </a:r>
          </a:p>
          <a:p>
            <a:pPr marL="480695" marR="0" lvl="1" indent="0" algn="l" defTabSz="914400" rtl="0" eaLnBrk="1" fontAlgn="auto" latinLnBrk="0" hangingPunct="1">
              <a:lnSpc>
                <a:spcPts val="1900"/>
              </a:lnSpc>
              <a:spcBef>
                <a:spcPts val="0"/>
              </a:spcBef>
              <a:spcAft>
                <a:spcPts val="0"/>
              </a:spcAft>
              <a:buClr>
                <a:srgbClr val="171717"/>
              </a:buClr>
              <a:buSzPts val="1500"/>
              <a:buFontTx/>
              <a:buNone/>
              <a:tabLst/>
              <a:defRPr/>
            </a:pPr>
            <a:r>
              <a:rPr kumimoji="0" lang="en-GB" sz="1600" b="0" i="0" u="none" strike="noStrike" kern="1200" cap="none" spc="0" normalizeH="0" baseline="0" noProof="0">
                <a:ln>
                  <a:noFill/>
                </a:ln>
                <a:solidFill>
                  <a:srgbClr val="171717"/>
                </a:solidFill>
                <a:effectLst/>
                <a:uLnTx/>
                <a:uFillTx/>
                <a:latin typeface="Franklin Gothic Book"/>
                <a:ea typeface="+mn-ea"/>
                <a:cs typeface="+mn-cs"/>
              </a:rPr>
              <a:t>IoT data solutions</a:t>
            </a:r>
          </a:p>
          <a:p>
            <a:pPr marL="480695" marR="0" lvl="1" indent="0" algn="l" defTabSz="914400" rtl="0" eaLnBrk="1" fontAlgn="auto" latinLnBrk="0" hangingPunct="1">
              <a:lnSpc>
                <a:spcPts val="1900"/>
              </a:lnSpc>
              <a:spcBef>
                <a:spcPts val="0"/>
              </a:spcBef>
              <a:spcAft>
                <a:spcPts val="0"/>
              </a:spcAft>
              <a:buClr>
                <a:srgbClr val="171717"/>
              </a:buClr>
              <a:buSzPts val="1500"/>
              <a:buFontTx/>
              <a:buNone/>
              <a:tabLst/>
              <a:defRPr/>
            </a:pPr>
            <a:r>
              <a:rPr kumimoji="0" lang="en-GB" sz="1600" b="0" i="0" u="none" strike="noStrike" kern="1200" cap="none" spc="0" normalizeH="0" baseline="0" noProof="0">
                <a:ln>
                  <a:noFill/>
                </a:ln>
                <a:solidFill>
                  <a:srgbClr val="171717"/>
                </a:solidFill>
                <a:effectLst/>
                <a:uLnTx/>
                <a:uFillTx/>
                <a:latin typeface="Franklin Gothic Book"/>
                <a:ea typeface="+mn-ea"/>
                <a:cs typeface="+mn-cs"/>
              </a:rPr>
              <a:t>Financial consolidation &amp; profitability management solutions</a:t>
            </a:r>
          </a:p>
        </p:txBody>
      </p:sp>
      <p:pic>
        <p:nvPicPr>
          <p:cNvPr id="8" name="Pladsholder til billede 7">
            <a:extLst>
              <a:ext uri="{FF2B5EF4-FFF2-40B4-BE49-F238E27FC236}">
                <a16:creationId xmlns:a16="http://schemas.microsoft.com/office/drawing/2014/main" id="{5025D641-103C-A2E1-AE29-B686C9590517}"/>
              </a:ext>
            </a:extLst>
          </p:cNvPr>
          <p:cNvPicPr>
            <a:picLocks noGrp="1" noChangeAspect="1"/>
          </p:cNvPicPr>
          <p:nvPr>
            <p:ph type="pic" sz="quarter" idx="14"/>
          </p:nvPr>
        </p:nvPicPr>
        <p:blipFill>
          <a:blip r:embed="rId3"/>
          <a:srcRect/>
          <a:stretch/>
        </p:blipFill>
        <p:spPr>
          <a:xfrm>
            <a:off x="6924675" y="0"/>
            <a:ext cx="6325499" cy="6858000"/>
          </a:xfrm>
        </p:spPr>
      </p:pic>
      <p:sp>
        <p:nvSpPr>
          <p:cNvPr id="3" name="Titel 2">
            <a:extLst>
              <a:ext uri="{FF2B5EF4-FFF2-40B4-BE49-F238E27FC236}">
                <a16:creationId xmlns:a16="http://schemas.microsoft.com/office/drawing/2014/main" id="{7AFD0AEC-AA1B-DC29-FBCD-471B107A9375}"/>
              </a:ext>
            </a:extLst>
          </p:cNvPr>
          <p:cNvSpPr>
            <a:spLocks noGrp="1"/>
          </p:cNvSpPr>
          <p:nvPr>
            <p:ph type="title"/>
          </p:nvPr>
        </p:nvSpPr>
        <p:spPr/>
        <p:txBody>
          <a:bodyPr/>
          <a:lstStyle/>
          <a:p>
            <a:r>
              <a:rPr lang="da-DK">
                <a:solidFill>
                  <a:schemeClr val="tx1"/>
                </a:solidFill>
              </a:rPr>
              <a:t>How we can help</a:t>
            </a:r>
          </a:p>
        </p:txBody>
      </p:sp>
      <p:sp>
        <p:nvSpPr>
          <p:cNvPr id="4" name="Pladsholder til indhold 3">
            <a:extLst>
              <a:ext uri="{FF2B5EF4-FFF2-40B4-BE49-F238E27FC236}">
                <a16:creationId xmlns:a16="http://schemas.microsoft.com/office/drawing/2014/main" id="{B0F39623-991B-0F69-CAE5-03D49E86EBA7}"/>
              </a:ext>
            </a:extLst>
          </p:cNvPr>
          <p:cNvSpPr>
            <a:spLocks noGrp="1"/>
          </p:cNvSpPr>
          <p:nvPr>
            <p:ph type="body" sz="quarter" idx="13"/>
          </p:nvPr>
        </p:nvSpPr>
        <p:spPr>
          <a:xfrm>
            <a:off x="587374" y="1532239"/>
            <a:ext cx="4554343" cy="2180670"/>
          </a:xfrm>
        </p:spPr>
        <p:txBody>
          <a:bodyPr vert="horz" lIns="0" tIns="0" rIns="0" bIns="0" rtlCol="0" anchor="t">
            <a:noAutofit/>
          </a:bodyPr>
          <a:lstStyle/>
          <a:p>
            <a:pPr marL="0" lvl="0" indent="0" algn="l" rtl="0">
              <a:spcBef>
                <a:spcPts val="0"/>
              </a:spcBef>
              <a:spcAft>
                <a:spcPts val="0"/>
              </a:spcAft>
              <a:buNone/>
            </a:pPr>
            <a:r>
              <a:rPr lang="en-GB" b="0" i="0">
                <a:solidFill>
                  <a:srgbClr val="000000"/>
                </a:solidFill>
                <a:effectLst/>
                <a:latin typeface="+mn-lt"/>
                <a:ea typeface="Yu Gothic Light"/>
                <a:cs typeface="Open Sans"/>
              </a:rPr>
              <a:t>We are a </a:t>
            </a:r>
            <a:r>
              <a:rPr lang="en-GB" i="0">
                <a:solidFill>
                  <a:srgbClr val="000000"/>
                </a:solidFill>
                <a:effectLst/>
                <a:latin typeface="Franklin Gothic Demi"/>
                <a:ea typeface="Yu Gothic Light"/>
                <a:cs typeface="Open Sans"/>
              </a:rPr>
              <a:t>one-stop shop for advanced data and analytics solutions</a:t>
            </a:r>
            <a:r>
              <a:rPr lang="en-GB" i="0">
                <a:solidFill>
                  <a:srgbClr val="000000"/>
                </a:solidFill>
                <a:effectLst/>
                <a:latin typeface="+mn-lt"/>
                <a:ea typeface="Yu Gothic Light"/>
                <a:cs typeface="Open Sans"/>
              </a:rPr>
              <a:t>.</a:t>
            </a:r>
          </a:p>
          <a:p>
            <a:pPr marL="0" lvl="0" indent="0" algn="l" rtl="0">
              <a:spcBef>
                <a:spcPts val="0"/>
              </a:spcBef>
              <a:spcAft>
                <a:spcPts val="0"/>
              </a:spcAft>
              <a:buNone/>
            </a:pPr>
            <a:endParaRPr lang="en-GB">
              <a:solidFill>
                <a:srgbClr val="000000"/>
              </a:solidFill>
              <a:latin typeface="+mn-lt"/>
              <a:ea typeface="Yu Gothic Light"/>
              <a:cs typeface="Open Sans"/>
              <a:sym typeface="Arial"/>
            </a:endParaRPr>
          </a:p>
          <a:p>
            <a:pPr marL="0" lvl="0" indent="0" algn="l" rtl="0">
              <a:spcBef>
                <a:spcPts val="0"/>
              </a:spcBef>
              <a:spcAft>
                <a:spcPts val="0"/>
              </a:spcAft>
              <a:buNone/>
            </a:pPr>
            <a:r>
              <a:rPr lang="en-GB">
                <a:solidFill>
                  <a:srgbClr val="000000"/>
                </a:solidFill>
                <a:latin typeface="+mn-lt"/>
                <a:ea typeface="Arial"/>
                <a:cs typeface="Arial"/>
                <a:sym typeface="Arial"/>
              </a:rPr>
              <a:t>We help our customers see the potential of data in driving their business and operations and implement solutions ranging from data platforms to management dashboards and financial planning </a:t>
            </a:r>
            <a:endParaRPr lang="en-GB">
              <a:solidFill>
                <a:srgbClr val="171717"/>
              </a:solidFill>
              <a:latin typeface="+mn-lt"/>
              <a:ea typeface="Arial"/>
              <a:cs typeface="Arial"/>
              <a:sym typeface="Arial"/>
            </a:endParaRPr>
          </a:p>
          <a:p>
            <a:pPr marL="0" indent="0">
              <a:buNone/>
            </a:pPr>
            <a:r>
              <a:rPr lang="en-GB">
                <a:solidFill>
                  <a:srgbClr val="000000"/>
                </a:solidFill>
                <a:latin typeface="+mn-lt"/>
                <a:ea typeface="Arial"/>
                <a:cs typeface="Arial"/>
                <a:sym typeface="Arial"/>
              </a:rPr>
              <a:t>to advanced data driven optimisation algorithms.</a:t>
            </a:r>
            <a:endParaRPr lang="en-GB">
              <a:solidFill>
                <a:schemeClr val="tx1"/>
              </a:solidFill>
              <a:latin typeface="+mn-lt"/>
              <a:ea typeface="Arial"/>
              <a:cs typeface="Arial"/>
            </a:endParaRPr>
          </a:p>
        </p:txBody>
      </p:sp>
      <p:pic>
        <p:nvPicPr>
          <p:cNvPr id="15" name="Grafik 23">
            <a:extLst>
              <a:ext uri="{FF2B5EF4-FFF2-40B4-BE49-F238E27FC236}">
                <a16:creationId xmlns:a16="http://schemas.microsoft.com/office/drawing/2014/main" id="{87EE4C6A-6799-3A54-B2B6-2D5E8EA2D1AB}"/>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636801" y="4415481"/>
            <a:ext cx="178745" cy="178745"/>
          </a:xfrm>
          <a:prstGeom prst="rect">
            <a:avLst/>
          </a:prstGeom>
        </p:spPr>
      </p:pic>
      <p:pic>
        <p:nvPicPr>
          <p:cNvPr id="17" name="Grafik 23">
            <a:extLst>
              <a:ext uri="{FF2B5EF4-FFF2-40B4-BE49-F238E27FC236}">
                <a16:creationId xmlns:a16="http://schemas.microsoft.com/office/drawing/2014/main" id="{6E75EFE3-7256-C034-CDAB-6F39605ED4B7}"/>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636801" y="4645537"/>
            <a:ext cx="178745" cy="178745"/>
          </a:xfrm>
          <a:prstGeom prst="rect">
            <a:avLst/>
          </a:prstGeom>
        </p:spPr>
      </p:pic>
      <p:pic>
        <p:nvPicPr>
          <p:cNvPr id="18" name="Grafik 23">
            <a:extLst>
              <a:ext uri="{FF2B5EF4-FFF2-40B4-BE49-F238E27FC236}">
                <a16:creationId xmlns:a16="http://schemas.microsoft.com/office/drawing/2014/main" id="{E08FCEF3-F124-B607-DCAB-519E883BEB26}"/>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636801" y="4883831"/>
            <a:ext cx="178745" cy="178745"/>
          </a:xfrm>
          <a:prstGeom prst="rect">
            <a:avLst/>
          </a:prstGeom>
        </p:spPr>
      </p:pic>
      <p:pic>
        <p:nvPicPr>
          <p:cNvPr id="19" name="Grafik 23">
            <a:extLst>
              <a:ext uri="{FF2B5EF4-FFF2-40B4-BE49-F238E27FC236}">
                <a16:creationId xmlns:a16="http://schemas.microsoft.com/office/drawing/2014/main" id="{B5E323D6-A2A3-F1EE-D5DC-30F424D9E1E1}"/>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636801" y="5122125"/>
            <a:ext cx="178745" cy="178745"/>
          </a:xfrm>
          <a:prstGeom prst="rect">
            <a:avLst/>
          </a:prstGeom>
        </p:spPr>
      </p:pic>
      <p:pic>
        <p:nvPicPr>
          <p:cNvPr id="20" name="Grafik 23">
            <a:extLst>
              <a:ext uri="{FF2B5EF4-FFF2-40B4-BE49-F238E27FC236}">
                <a16:creationId xmlns:a16="http://schemas.microsoft.com/office/drawing/2014/main" id="{6AB0AFCD-E234-9ED6-E871-C9A61EF4FCCF}"/>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636801" y="5360419"/>
            <a:ext cx="178745" cy="178745"/>
          </a:xfrm>
          <a:prstGeom prst="rect">
            <a:avLst/>
          </a:prstGeom>
        </p:spPr>
      </p:pic>
      <p:pic>
        <p:nvPicPr>
          <p:cNvPr id="21" name="Grafik 23">
            <a:extLst>
              <a:ext uri="{FF2B5EF4-FFF2-40B4-BE49-F238E27FC236}">
                <a16:creationId xmlns:a16="http://schemas.microsoft.com/office/drawing/2014/main" id="{4735AFEF-C7A9-55CF-FB5F-E1ECA4B6218D}"/>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636801" y="5598713"/>
            <a:ext cx="178745" cy="178745"/>
          </a:xfrm>
          <a:prstGeom prst="rect">
            <a:avLst/>
          </a:prstGeom>
        </p:spPr>
      </p:pic>
      <p:sp>
        <p:nvSpPr>
          <p:cNvPr id="9" name="Google Shape;754;p75">
            <a:extLst>
              <a:ext uri="{FF2B5EF4-FFF2-40B4-BE49-F238E27FC236}">
                <a16:creationId xmlns:a16="http://schemas.microsoft.com/office/drawing/2014/main" id="{DBA2033E-05BB-0579-725D-0329A124D478}"/>
              </a:ext>
            </a:extLst>
          </p:cNvPr>
          <p:cNvSpPr/>
          <p:nvPr/>
        </p:nvSpPr>
        <p:spPr>
          <a:xfrm>
            <a:off x="5188906" y="2764367"/>
            <a:ext cx="5119703" cy="3200370"/>
          </a:xfrm>
          <a:prstGeom prst="roundRect">
            <a:avLst>
              <a:gd name="adj" fmla="val 16667"/>
            </a:avLst>
          </a:prstGeom>
          <a:solidFill>
            <a:srgbClr val="00173A"/>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ts val="2000"/>
              </a:lnSpc>
              <a:spcBef>
                <a:spcPts val="0"/>
              </a:spcBef>
              <a:spcAft>
                <a:spcPts val="600"/>
              </a:spcAft>
              <a:buClrTx/>
              <a:buSzTx/>
              <a:buFontTx/>
              <a:buNone/>
              <a:tabLst/>
              <a:defRPr/>
            </a:pPr>
            <a:r>
              <a:rPr kumimoji="0" lang="en-GB" sz="1800" b="0" i="0" u="none" strike="noStrike" kern="1200" cap="none" spc="0" normalizeH="0" baseline="0" noProof="0">
                <a:ln>
                  <a:noFill/>
                </a:ln>
                <a:solidFill>
                  <a:srgbClr val="FFFFFF"/>
                </a:solidFill>
                <a:effectLst/>
                <a:uLnTx/>
                <a:uFillTx/>
                <a:latin typeface="Bookman Old Style"/>
                <a:ea typeface="Libre Franklin"/>
                <a:cs typeface="Libre Franklin"/>
                <a:sym typeface="Libre Franklin"/>
              </a:rPr>
              <a:t>Typical customer challenges:</a:t>
            </a:r>
            <a:endParaRPr kumimoji="0" lang="en-GB" sz="1800" b="0" i="0" u="none" strike="noStrike" kern="1200" cap="none" spc="0" normalizeH="0" baseline="0" noProof="0">
              <a:ln>
                <a:noFill/>
              </a:ln>
              <a:solidFill>
                <a:srgbClr val="FFFFFF"/>
              </a:solidFill>
              <a:effectLst/>
              <a:uLnTx/>
              <a:uFillTx/>
              <a:latin typeface="Bookman Old Style"/>
              <a:ea typeface="Libre Franklin"/>
              <a:cs typeface="Libre Franklin"/>
            </a:endParaRPr>
          </a:p>
          <a:p>
            <a:pPr marL="285750" marR="0" lvl="0" indent="-285750" algn="l" defTabSz="914400" rtl="0" eaLnBrk="1" fontAlgn="auto" latinLnBrk="0" hangingPunct="1">
              <a:lnSpc>
                <a:spcPct val="110000"/>
              </a:lnSpc>
              <a:spcBef>
                <a:spcPts val="0"/>
              </a:spcBef>
              <a:spcAft>
                <a:spcPts val="600"/>
              </a:spcAft>
              <a:buClr>
                <a:srgbClr val="FFFFFF"/>
              </a:buClr>
              <a:buSzTx/>
              <a:buFont typeface="Franklin Gothic Book" panose="020B0503020102020204" pitchFamily="34" charset="0"/>
              <a:buChar char="–"/>
              <a:tabLst/>
              <a:defRPr/>
            </a:pPr>
            <a:r>
              <a:rPr kumimoji="0" lang="en-GB" sz="1600" b="0" i="0" u="none" strike="noStrike" kern="1200" cap="none" spc="0" normalizeH="0" baseline="0" noProof="0">
                <a:ln>
                  <a:noFill/>
                </a:ln>
                <a:solidFill>
                  <a:srgbClr val="FFFFFF"/>
                </a:solidFill>
                <a:effectLst/>
                <a:uLnTx/>
                <a:uFillTx/>
                <a:latin typeface="Franklin Gothic Book"/>
                <a:ea typeface="Yu Gothic Light"/>
                <a:cs typeface="Arial"/>
                <a:sym typeface="Libre Franklin"/>
              </a:rPr>
              <a:t>Seeing where business is succeeding and manage using accurate and up-to-date data</a:t>
            </a:r>
            <a:endParaRPr lang="en-GB" sz="1600" b="0" i="0" u="none" strike="noStrike" kern="1200" cap="none" spc="0" normalizeH="0" baseline="0" noProof="0">
              <a:ln>
                <a:noFill/>
              </a:ln>
              <a:solidFill>
                <a:srgbClr val="FFFFFF"/>
              </a:solidFill>
              <a:effectLst/>
              <a:uLnTx/>
              <a:uFillTx/>
              <a:latin typeface="Franklin Gothic Book"/>
              <a:ea typeface="Yu Gothic Light"/>
              <a:cs typeface="Arial"/>
            </a:endParaRPr>
          </a:p>
          <a:p>
            <a:pPr marL="285750" marR="0" lvl="0" indent="-285750" algn="l" defTabSz="914400" rtl="0" eaLnBrk="1" fontAlgn="auto" latinLnBrk="0" hangingPunct="1">
              <a:lnSpc>
                <a:spcPct val="110000"/>
              </a:lnSpc>
              <a:spcBef>
                <a:spcPts val="0"/>
              </a:spcBef>
              <a:spcAft>
                <a:spcPts val="600"/>
              </a:spcAft>
              <a:buClr>
                <a:srgbClr val="FFFFFF"/>
              </a:buClr>
              <a:buSzTx/>
              <a:buFont typeface="Franklin Gothic Book" panose="020B0503020102020204" pitchFamily="34" charset="0"/>
              <a:buChar char="–"/>
              <a:tabLst/>
              <a:defRPr/>
            </a:pPr>
            <a:r>
              <a:rPr kumimoji="0" lang="en-GB" sz="1600" b="0" i="0" u="none" strike="noStrike" kern="1200" cap="none" spc="0" normalizeH="0" baseline="0" noProof="0">
                <a:ln>
                  <a:noFill/>
                </a:ln>
                <a:solidFill>
                  <a:srgbClr val="FFFFFF"/>
                </a:solidFill>
                <a:effectLst/>
                <a:uLnTx/>
                <a:uFillTx/>
                <a:latin typeface="Franklin Gothic Book"/>
                <a:ea typeface="Yu Gothic Light"/>
                <a:cs typeface="Arial"/>
                <a:sym typeface="Libre Franklin"/>
              </a:rPr>
              <a:t>Forecasting and planning based on tangible business fundamentals</a:t>
            </a:r>
            <a:endParaRPr lang="en-GB" sz="1600" b="0" i="0" u="none" strike="noStrike" kern="1200" cap="none" spc="0" normalizeH="0" baseline="0" noProof="0">
              <a:ln>
                <a:noFill/>
              </a:ln>
              <a:solidFill>
                <a:srgbClr val="FFFFFF"/>
              </a:solidFill>
              <a:effectLst/>
              <a:uLnTx/>
              <a:uFillTx/>
              <a:latin typeface="Franklin Gothic Book"/>
              <a:ea typeface="Yu Gothic Light"/>
              <a:cs typeface="Arial"/>
            </a:endParaRPr>
          </a:p>
          <a:p>
            <a:pPr marL="285750" marR="0" lvl="0" indent="-285750" algn="l" defTabSz="914400" rtl="0" eaLnBrk="1" fontAlgn="auto" latinLnBrk="0" hangingPunct="1">
              <a:lnSpc>
                <a:spcPct val="110000"/>
              </a:lnSpc>
              <a:spcBef>
                <a:spcPts val="0"/>
              </a:spcBef>
              <a:spcAft>
                <a:spcPts val="600"/>
              </a:spcAft>
              <a:buClr>
                <a:srgbClr val="FFFFFF"/>
              </a:buClr>
              <a:buSzTx/>
              <a:buFont typeface="Franklin Gothic Book" panose="020B0503020102020204" pitchFamily="34" charset="0"/>
              <a:buChar char="–"/>
              <a:tabLst/>
              <a:defRPr/>
            </a:pPr>
            <a:r>
              <a:rPr kumimoji="0" lang="en-GB" sz="1600" b="0" i="0" u="none" strike="noStrike" kern="1200" cap="none" spc="0" normalizeH="0" baseline="0" noProof="0">
                <a:ln>
                  <a:noFill/>
                </a:ln>
                <a:solidFill>
                  <a:srgbClr val="FFFFFF"/>
                </a:solidFill>
                <a:effectLst/>
                <a:uLnTx/>
                <a:uFillTx/>
                <a:latin typeface="Franklin Gothic Book"/>
                <a:ea typeface="Yu Gothic Light"/>
                <a:cs typeface="Arial"/>
                <a:sym typeface="Libre Franklin"/>
              </a:rPr>
              <a:t>Storing and combining data from various sources for all use cases – also in real time</a:t>
            </a:r>
            <a:endParaRPr lang="en-GB" sz="1600" b="0" i="0" u="none" strike="noStrike" kern="1200" cap="none" spc="0" normalizeH="0" baseline="0" noProof="0">
              <a:ln>
                <a:noFill/>
              </a:ln>
              <a:solidFill>
                <a:srgbClr val="FFFFFF"/>
              </a:solidFill>
              <a:effectLst/>
              <a:uLnTx/>
              <a:uFillTx/>
              <a:latin typeface="Franklin Gothic Book"/>
              <a:ea typeface="Yu Gothic Light"/>
              <a:cs typeface="Arial"/>
            </a:endParaRPr>
          </a:p>
          <a:p>
            <a:pPr marL="285750" marR="0" lvl="0" indent="-285750" algn="l" defTabSz="914400" rtl="0" eaLnBrk="1" fontAlgn="auto" latinLnBrk="0" hangingPunct="1">
              <a:lnSpc>
                <a:spcPct val="110000"/>
              </a:lnSpc>
              <a:spcBef>
                <a:spcPts val="0"/>
              </a:spcBef>
              <a:spcAft>
                <a:spcPts val="600"/>
              </a:spcAft>
              <a:buClr>
                <a:srgbClr val="FFFFFF"/>
              </a:buClr>
              <a:buSzTx/>
              <a:buFont typeface="Franklin Gothic Book" panose="020B0503020102020204" pitchFamily="34" charset="0"/>
              <a:buChar char="–"/>
              <a:tabLst/>
              <a:defRPr/>
            </a:pPr>
            <a:r>
              <a:rPr kumimoji="0" lang="en-GB" sz="1600" b="0" i="0" u="none" strike="noStrike" kern="1200" cap="none" spc="0" normalizeH="0" baseline="0" noProof="0">
                <a:ln>
                  <a:noFill/>
                </a:ln>
                <a:solidFill>
                  <a:srgbClr val="FFFFFF"/>
                </a:solidFill>
                <a:effectLst/>
                <a:uLnTx/>
                <a:uFillTx/>
                <a:latin typeface="Franklin Gothic Book"/>
                <a:ea typeface="Yu Gothic Light"/>
                <a:cs typeface="Arial"/>
                <a:sym typeface="Libre Franklin"/>
              </a:rPr>
              <a:t>Using AI/ML/optimisation to enhance human decision making</a:t>
            </a:r>
            <a:endParaRPr kumimoji="0" lang="en-GB" sz="1600" b="0" i="0" u="none" strike="noStrike" kern="1200" cap="none" spc="0" normalizeH="0" baseline="0" noProof="0">
              <a:ln>
                <a:noFill/>
              </a:ln>
              <a:solidFill>
                <a:srgbClr val="FFFFFF"/>
              </a:solidFill>
              <a:effectLst/>
              <a:uLnTx/>
              <a:uFillTx/>
              <a:latin typeface="Franklin Gothic Book"/>
              <a:ea typeface="Yu Gothic Light"/>
              <a:cs typeface="Arial"/>
            </a:endParaRPr>
          </a:p>
        </p:txBody>
      </p:sp>
      <p:pic>
        <p:nvPicPr>
          <p:cNvPr id="10" name="Kuva 9">
            <a:extLst>
              <a:ext uri="{FF2B5EF4-FFF2-40B4-BE49-F238E27FC236}">
                <a16:creationId xmlns:a16="http://schemas.microsoft.com/office/drawing/2014/main" id="{75CD50B9-305E-F373-F599-6F29249F4208}"/>
              </a:ext>
            </a:extLst>
          </p:cNvPr>
          <p:cNvPicPr>
            <a:picLocks noChangeAspect="1"/>
          </p:cNvPicPr>
          <p:nvPr/>
        </p:nvPicPr>
        <p:blipFill>
          <a:blip r:embed="rId6"/>
          <a:srcRect/>
          <a:stretch/>
        </p:blipFill>
        <p:spPr>
          <a:xfrm>
            <a:off x="10628777" y="476248"/>
            <a:ext cx="969164" cy="969164"/>
          </a:xfrm>
          <a:prstGeom prst="rect">
            <a:avLst/>
          </a:prstGeom>
        </p:spPr>
      </p:pic>
    </p:spTree>
    <p:extLst>
      <p:ext uri="{BB962C8B-B14F-4D97-AF65-F5344CB8AC3E}">
        <p14:creationId xmlns:p14="http://schemas.microsoft.com/office/powerpoint/2010/main" val="33866787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054"/>
        <p:cNvGrpSpPr/>
        <p:nvPr/>
      </p:nvGrpSpPr>
      <p:grpSpPr>
        <a:xfrm>
          <a:off x="0" y="0"/>
          <a:ext cx="0" cy="0"/>
          <a:chOff x="0" y="0"/>
          <a:chExt cx="0" cy="0"/>
        </a:xfrm>
      </p:grpSpPr>
      <p:sp>
        <p:nvSpPr>
          <p:cNvPr id="2055" name="Google Shape;2055;p208"/>
          <p:cNvSpPr txBox="1">
            <a:spLocks noGrp="1"/>
          </p:cNvSpPr>
          <p:nvPr>
            <p:ph type="title"/>
          </p:nvPr>
        </p:nvSpPr>
        <p:spPr>
          <a:xfrm>
            <a:off x="587375" y="476251"/>
            <a:ext cx="11017200" cy="865200"/>
          </a:xfrm>
          <a:prstGeom prst="rect">
            <a:avLst/>
          </a:prstGeom>
        </p:spPr>
        <p:txBody>
          <a:bodyPr spcFirstLastPara="1" vert="horz" wrap="square" lIns="0" tIns="0" rIns="0" bIns="0" rtlCol="0" anchor="t" anchorCtr="0">
            <a:noAutofit/>
          </a:bodyPr>
          <a:lstStyle/>
          <a:p>
            <a:r>
              <a:rPr lang="fi"/>
              <a:t>Data &amp; Analytics in </a:t>
            </a:r>
            <a:r>
              <a:rPr lang="fi" i="1"/>
              <a:t>t</a:t>
            </a:r>
            <a:r>
              <a:rPr lang="fi"/>
              <a:t>woday Finland</a:t>
            </a:r>
            <a:endParaRPr/>
          </a:p>
          <a:p>
            <a:endParaRPr/>
          </a:p>
        </p:txBody>
      </p:sp>
      <p:sp>
        <p:nvSpPr>
          <p:cNvPr id="2056" name="Google Shape;2056;p208"/>
          <p:cNvSpPr/>
          <p:nvPr/>
        </p:nvSpPr>
        <p:spPr>
          <a:xfrm>
            <a:off x="353400" y="1520900"/>
            <a:ext cx="2207600" cy="2016000"/>
          </a:xfrm>
          <a:prstGeom prst="roundRect">
            <a:avLst>
              <a:gd name="adj" fmla="val 20443"/>
            </a:avLst>
          </a:prstGeom>
          <a:solidFill>
            <a:srgbClr val="FFBC57"/>
          </a:solidFill>
          <a:ln>
            <a:noFill/>
          </a:ln>
        </p:spPr>
        <p:txBody>
          <a:bodyPr spcFirstLastPara="1" wrap="square" lIns="121900" tIns="121900" rIns="121900" bIns="121900" anchor="ctr" anchorCtr="0">
            <a:noAutofit/>
          </a:bodyPr>
          <a:lstStyle/>
          <a:p>
            <a:endParaRPr sz="2400"/>
          </a:p>
        </p:txBody>
      </p:sp>
      <p:sp>
        <p:nvSpPr>
          <p:cNvPr id="2057" name="Google Shape;2057;p208"/>
          <p:cNvSpPr/>
          <p:nvPr/>
        </p:nvSpPr>
        <p:spPr>
          <a:xfrm>
            <a:off x="2674933" y="3669733"/>
            <a:ext cx="2207600" cy="2016000"/>
          </a:xfrm>
          <a:prstGeom prst="roundRect">
            <a:avLst>
              <a:gd name="adj" fmla="val 20443"/>
            </a:avLst>
          </a:prstGeom>
          <a:solidFill>
            <a:srgbClr val="FFBC57"/>
          </a:solidFill>
          <a:ln>
            <a:noFill/>
          </a:ln>
        </p:spPr>
        <p:txBody>
          <a:bodyPr spcFirstLastPara="1" wrap="square" lIns="121900" tIns="121900" rIns="121900" bIns="121900" anchor="ctr" anchorCtr="0">
            <a:noAutofit/>
          </a:bodyPr>
          <a:lstStyle/>
          <a:p>
            <a:endParaRPr sz="2400"/>
          </a:p>
        </p:txBody>
      </p:sp>
      <p:sp>
        <p:nvSpPr>
          <p:cNvPr id="2058" name="Google Shape;2058;p208"/>
          <p:cNvSpPr/>
          <p:nvPr/>
        </p:nvSpPr>
        <p:spPr>
          <a:xfrm>
            <a:off x="2674933" y="1520900"/>
            <a:ext cx="2207600" cy="2016000"/>
          </a:xfrm>
          <a:prstGeom prst="roundRect">
            <a:avLst>
              <a:gd name="adj" fmla="val 20443"/>
            </a:avLst>
          </a:prstGeom>
          <a:solidFill>
            <a:srgbClr val="FFBC57"/>
          </a:solidFill>
          <a:ln>
            <a:noFill/>
          </a:ln>
        </p:spPr>
        <p:txBody>
          <a:bodyPr spcFirstLastPara="1" wrap="square" lIns="121900" tIns="121900" rIns="121900" bIns="121900" anchor="ctr" anchorCtr="0">
            <a:noAutofit/>
          </a:bodyPr>
          <a:lstStyle/>
          <a:p>
            <a:endParaRPr sz="2400"/>
          </a:p>
        </p:txBody>
      </p:sp>
      <p:sp>
        <p:nvSpPr>
          <p:cNvPr id="2059" name="Google Shape;2059;p208"/>
          <p:cNvSpPr/>
          <p:nvPr/>
        </p:nvSpPr>
        <p:spPr>
          <a:xfrm>
            <a:off x="353400" y="3669733"/>
            <a:ext cx="2207600" cy="2016000"/>
          </a:xfrm>
          <a:prstGeom prst="roundRect">
            <a:avLst>
              <a:gd name="adj" fmla="val 20443"/>
            </a:avLst>
          </a:prstGeom>
          <a:solidFill>
            <a:srgbClr val="FFBC57"/>
          </a:solidFill>
          <a:ln>
            <a:noFill/>
          </a:ln>
        </p:spPr>
        <p:txBody>
          <a:bodyPr spcFirstLastPara="1" wrap="square" lIns="121900" tIns="121900" rIns="121900" bIns="121900" anchor="ctr" anchorCtr="0">
            <a:noAutofit/>
          </a:bodyPr>
          <a:lstStyle/>
          <a:p>
            <a:endParaRPr sz="2400"/>
          </a:p>
        </p:txBody>
      </p:sp>
      <p:sp>
        <p:nvSpPr>
          <p:cNvPr id="2060" name="Google Shape;2060;p208"/>
          <p:cNvSpPr/>
          <p:nvPr/>
        </p:nvSpPr>
        <p:spPr>
          <a:xfrm>
            <a:off x="4996467" y="1520900"/>
            <a:ext cx="2207600" cy="2016000"/>
          </a:xfrm>
          <a:prstGeom prst="roundRect">
            <a:avLst>
              <a:gd name="adj" fmla="val 20443"/>
            </a:avLst>
          </a:prstGeom>
          <a:solidFill>
            <a:srgbClr val="FFBC57"/>
          </a:solidFill>
          <a:ln>
            <a:noFill/>
          </a:ln>
        </p:spPr>
        <p:txBody>
          <a:bodyPr spcFirstLastPara="1" wrap="square" lIns="121900" tIns="121900" rIns="121900" bIns="121900" anchor="ctr" anchorCtr="0">
            <a:noAutofit/>
          </a:bodyPr>
          <a:lstStyle/>
          <a:p>
            <a:endParaRPr sz="2400"/>
          </a:p>
        </p:txBody>
      </p:sp>
      <p:sp>
        <p:nvSpPr>
          <p:cNvPr id="2061" name="Google Shape;2061;p208"/>
          <p:cNvSpPr/>
          <p:nvPr/>
        </p:nvSpPr>
        <p:spPr>
          <a:xfrm>
            <a:off x="7318000" y="3669733"/>
            <a:ext cx="2207600" cy="2016000"/>
          </a:xfrm>
          <a:prstGeom prst="roundRect">
            <a:avLst>
              <a:gd name="adj" fmla="val 20443"/>
            </a:avLst>
          </a:prstGeom>
          <a:solidFill>
            <a:srgbClr val="FFBC57"/>
          </a:solidFill>
          <a:ln>
            <a:noFill/>
          </a:ln>
        </p:spPr>
        <p:txBody>
          <a:bodyPr spcFirstLastPara="1" wrap="square" lIns="121900" tIns="121900" rIns="121900" bIns="121900" anchor="ctr" anchorCtr="0">
            <a:noAutofit/>
          </a:bodyPr>
          <a:lstStyle/>
          <a:p>
            <a:endParaRPr sz="2400"/>
          </a:p>
        </p:txBody>
      </p:sp>
      <p:sp>
        <p:nvSpPr>
          <p:cNvPr id="2062" name="Google Shape;2062;p208"/>
          <p:cNvSpPr/>
          <p:nvPr/>
        </p:nvSpPr>
        <p:spPr>
          <a:xfrm>
            <a:off x="7318000" y="1520900"/>
            <a:ext cx="2207600" cy="2016000"/>
          </a:xfrm>
          <a:prstGeom prst="roundRect">
            <a:avLst>
              <a:gd name="adj" fmla="val 20443"/>
            </a:avLst>
          </a:prstGeom>
          <a:solidFill>
            <a:srgbClr val="FFBC57"/>
          </a:solidFill>
          <a:ln>
            <a:noFill/>
          </a:ln>
        </p:spPr>
        <p:txBody>
          <a:bodyPr spcFirstLastPara="1" wrap="square" lIns="121900" tIns="121900" rIns="121900" bIns="121900" anchor="ctr" anchorCtr="0">
            <a:noAutofit/>
          </a:bodyPr>
          <a:lstStyle/>
          <a:p>
            <a:endParaRPr sz="2400"/>
          </a:p>
        </p:txBody>
      </p:sp>
      <p:sp>
        <p:nvSpPr>
          <p:cNvPr id="2063" name="Google Shape;2063;p208"/>
          <p:cNvSpPr/>
          <p:nvPr/>
        </p:nvSpPr>
        <p:spPr>
          <a:xfrm>
            <a:off x="4996467" y="3669733"/>
            <a:ext cx="2207600" cy="2016000"/>
          </a:xfrm>
          <a:prstGeom prst="roundRect">
            <a:avLst>
              <a:gd name="adj" fmla="val 20443"/>
            </a:avLst>
          </a:prstGeom>
          <a:solidFill>
            <a:srgbClr val="FFBC57"/>
          </a:solidFill>
          <a:ln>
            <a:noFill/>
          </a:ln>
        </p:spPr>
        <p:txBody>
          <a:bodyPr spcFirstLastPara="1" wrap="square" lIns="121900" tIns="121900" rIns="121900" bIns="121900" anchor="ctr" anchorCtr="0">
            <a:noAutofit/>
          </a:bodyPr>
          <a:lstStyle/>
          <a:p>
            <a:endParaRPr sz="2400"/>
          </a:p>
        </p:txBody>
      </p:sp>
      <p:sp>
        <p:nvSpPr>
          <p:cNvPr id="2064" name="Google Shape;2064;p208"/>
          <p:cNvSpPr/>
          <p:nvPr/>
        </p:nvSpPr>
        <p:spPr>
          <a:xfrm>
            <a:off x="9639533" y="1520900"/>
            <a:ext cx="2207600" cy="2016000"/>
          </a:xfrm>
          <a:prstGeom prst="roundRect">
            <a:avLst>
              <a:gd name="adj" fmla="val 20443"/>
            </a:avLst>
          </a:prstGeom>
          <a:solidFill>
            <a:srgbClr val="FFBC57"/>
          </a:solidFill>
          <a:ln>
            <a:noFill/>
          </a:ln>
        </p:spPr>
        <p:txBody>
          <a:bodyPr spcFirstLastPara="1" wrap="square" lIns="121900" tIns="121900" rIns="121900" bIns="121900" anchor="ctr" anchorCtr="0">
            <a:noAutofit/>
          </a:bodyPr>
          <a:lstStyle/>
          <a:p>
            <a:endParaRPr sz="2400"/>
          </a:p>
        </p:txBody>
      </p:sp>
      <p:pic>
        <p:nvPicPr>
          <p:cNvPr id="2065" name="Google Shape;2065;p208"/>
          <p:cNvPicPr preferRelativeResize="0"/>
          <p:nvPr/>
        </p:nvPicPr>
        <p:blipFill>
          <a:blip r:embed="rId3">
            <a:alphaModFix/>
          </a:blip>
          <a:stretch>
            <a:fillRect/>
          </a:stretch>
        </p:blipFill>
        <p:spPr>
          <a:xfrm>
            <a:off x="587367" y="1719167"/>
            <a:ext cx="540000" cy="540000"/>
          </a:xfrm>
          <a:prstGeom prst="rect">
            <a:avLst/>
          </a:prstGeom>
          <a:noFill/>
          <a:ln>
            <a:noFill/>
          </a:ln>
        </p:spPr>
      </p:pic>
      <p:pic>
        <p:nvPicPr>
          <p:cNvPr id="2066" name="Google Shape;2066;p208"/>
          <p:cNvPicPr preferRelativeResize="0"/>
          <p:nvPr/>
        </p:nvPicPr>
        <p:blipFill>
          <a:blip r:embed="rId4">
            <a:alphaModFix/>
          </a:blip>
          <a:stretch>
            <a:fillRect/>
          </a:stretch>
        </p:blipFill>
        <p:spPr>
          <a:xfrm>
            <a:off x="2908900" y="1719167"/>
            <a:ext cx="540000" cy="540000"/>
          </a:xfrm>
          <a:prstGeom prst="rect">
            <a:avLst/>
          </a:prstGeom>
          <a:noFill/>
          <a:ln>
            <a:noFill/>
          </a:ln>
        </p:spPr>
      </p:pic>
      <p:pic>
        <p:nvPicPr>
          <p:cNvPr id="2067" name="Google Shape;2067;p208"/>
          <p:cNvPicPr preferRelativeResize="0"/>
          <p:nvPr/>
        </p:nvPicPr>
        <p:blipFill>
          <a:blip r:embed="rId5">
            <a:alphaModFix/>
          </a:blip>
          <a:stretch>
            <a:fillRect/>
          </a:stretch>
        </p:blipFill>
        <p:spPr>
          <a:xfrm>
            <a:off x="7551967" y="1719167"/>
            <a:ext cx="540000" cy="540000"/>
          </a:xfrm>
          <a:prstGeom prst="rect">
            <a:avLst/>
          </a:prstGeom>
          <a:noFill/>
          <a:ln>
            <a:noFill/>
          </a:ln>
        </p:spPr>
      </p:pic>
      <p:pic>
        <p:nvPicPr>
          <p:cNvPr id="2068" name="Google Shape;2068;p208"/>
          <p:cNvPicPr preferRelativeResize="0"/>
          <p:nvPr/>
        </p:nvPicPr>
        <p:blipFill>
          <a:blip r:embed="rId6">
            <a:alphaModFix/>
          </a:blip>
          <a:stretch>
            <a:fillRect/>
          </a:stretch>
        </p:blipFill>
        <p:spPr>
          <a:xfrm>
            <a:off x="9798167" y="1719167"/>
            <a:ext cx="540000" cy="540000"/>
          </a:xfrm>
          <a:prstGeom prst="rect">
            <a:avLst/>
          </a:prstGeom>
          <a:noFill/>
          <a:ln>
            <a:noFill/>
          </a:ln>
        </p:spPr>
      </p:pic>
      <p:pic>
        <p:nvPicPr>
          <p:cNvPr id="2069" name="Google Shape;2069;p208"/>
          <p:cNvPicPr preferRelativeResize="0"/>
          <p:nvPr/>
        </p:nvPicPr>
        <p:blipFill>
          <a:blip r:embed="rId7">
            <a:alphaModFix/>
          </a:blip>
          <a:stretch>
            <a:fillRect/>
          </a:stretch>
        </p:blipFill>
        <p:spPr>
          <a:xfrm>
            <a:off x="587367" y="3860800"/>
            <a:ext cx="540000" cy="540000"/>
          </a:xfrm>
          <a:prstGeom prst="rect">
            <a:avLst/>
          </a:prstGeom>
          <a:noFill/>
          <a:ln>
            <a:noFill/>
          </a:ln>
        </p:spPr>
      </p:pic>
      <p:pic>
        <p:nvPicPr>
          <p:cNvPr id="2070" name="Google Shape;2070;p208"/>
          <p:cNvPicPr preferRelativeResize="0"/>
          <p:nvPr/>
        </p:nvPicPr>
        <p:blipFill>
          <a:blip r:embed="rId8">
            <a:alphaModFix/>
          </a:blip>
          <a:stretch>
            <a:fillRect/>
          </a:stretch>
        </p:blipFill>
        <p:spPr>
          <a:xfrm>
            <a:off x="5230433" y="3860800"/>
            <a:ext cx="540000" cy="540000"/>
          </a:xfrm>
          <a:prstGeom prst="rect">
            <a:avLst/>
          </a:prstGeom>
          <a:noFill/>
          <a:ln>
            <a:noFill/>
          </a:ln>
        </p:spPr>
      </p:pic>
      <p:pic>
        <p:nvPicPr>
          <p:cNvPr id="2071" name="Google Shape;2071;p208"/>
          <p:cNvPicPr preferRelativeResize="0"/>
          <p:nvPr/>
        </p:nvPicPr>
        <p:blipFill>
          <a:blip r:embed="rId9">
            <a:alphaModFix/>
          </a:blip>
          <a:stretch>
            <a:fillRect/>
          </a:stretch>
        </p:blipFill>
        <p:spPr>
          <a:xfrm>
            <a:off x="7551967" y="3860800"/>
            <a:ext cx="446695" cy="540000"/>
          </a:xfrm>
          <a:prstGeom prst="rect">
            <a:avLst/>
          </a:prstGeom>
          <a:noFill/>
          <a:ln>
            <a:noFill/>
          </a:ln>
        </p:spPr>
      </p:pic>
      <p:sp>
        <p:nvSpPr>
          <p:cNvPr id="2072" name="Google Shape;2072;p208"/>
          <p:cNvSpPr txBox="1">
            <a:spLocks noGrp="1"/>
          </p:cNvSpPr>
          <p:nvPr>
            <p:ph type="body" idx="4294967295"/>
          </p:nvPr>
        </p:nvSpPr>
        <p:spPr>
          <a:xfrm>
            <a:off x="1353433" y="1719167"/>
            <a:ext cx="935200" cy="540000"/>
          </a:xfrm>
          <a:prstGeom prst="rect">
            <a:avLst/>
          </a:prstGeom>
        </p:spPr>
        <p:txBody>
          <a:bodyPr spcFirstLastPara="1" vert="horz" wrap="square" lIns="0" tIns="0" rIns="0" bIns="0" rtlCol="0" anchor="b" anchorCtr="0">
            <a:noAutofit/>
          </a:bodyPr>
          <a:lstStyle/>
          <a:p>
            <a:pPr marL="0" indent="0">
              <a:lnSpc>
                <a:spcPct val="100000"/>
              </a:lnSpc>
              <a:spcBef>
                <a:spcPts val="1067"/>
              </a:spcBef>
              <a:spcAft>
                <a:spcPts val="1200"/>
              </a:spcAft>
              <a:buNone/>
            </a:pPr>
            <a:r>
              <a:rPr lang="fi" sz="1467" b="1"/>
              <a:t>Data Platform</a:t>
            </a:r>
            <a:endParaRPr sz="1467" b="1"/>
          </a:p>
        </p:txBody>
      </p:sp>
      <p:sp>
        <p:nvSpPr>
          <p:cNvPr id="2073" name="Google Shape;2073;p208"/>
          <p:cNvSpPr txBox="1">
            <a:spLocks noGrp="1"/>
          </p:cNvSpPr>
          <p:nvPr>
            <p:ph type="body" idx="4294967295"/>
          </p:nvPr>
        </p:nvSpPr>
        <p:spPr>
          <a:xfrm>
            <a:off x="597900" y="2422200"/>
            <a:ext cx="1963200" cy="1114800"/>
          </a:xfrm>
          <a:prstGeom prst="rect">
            <a:avLst/>
          </a:prstGeom>
        </p:spPr>
        <p:txBody>
          <a:bodyPr spcFirstLastPara="1" vert="horz" wrap="square" lIns="0" tIns="0" rIns="0" bIns="0" rtlCol="0" anchor="t" anchorCtr="0">
            <a:noAutofit/>
          </a:bodyPr>
          <a:lstStyle/>
          <a:p>
            <a:pPr marL="0" marR="270933" indent="0">
              <a:lnSpc>
                <a:spcPct val="115000"/>
              </a:lnSpc>
              <a:buNone/>
            </a:pPr>
            <a:r>
              <a:rPr lang="fi" sz="1200"/>
              <a:t>We can deliver</a:t>
            </a:r>
            <a:endParaRPr sz="1200"/>
          </a:p>
          <a:p>
            <a:pPr marL="0" marR="270933" indent="0">
              <a:lnSpc>
                <a:spcPct val="115000"/>
              </a:lnSpc>
              <a:buNone/>
            </a:pPr>
            <a:r>
              <a:rPr lang="fi" sz="1200"/>
              <a:t>world-class data</a:t>
            </a:r>
            <a:endParaRPr sz="1200"/>
          </a:p>
          <a:p>
            <a:pPr marL="0" marR="270933" indent="0">
              <a:lnSpc>
                <a:spcPct val="115000"/>
              </a:lnSpc>
              <a:buNone/>
            </a:pPr>
            <a:r>
              <a:rPr lang="fi" sz="1200"/>
              <a:t>platforms of any scale</a:t>
            </a:r>
            <a:endParaRPr sz="1200"/>
          </a:p>
        </p:txBody>
      </p:sp>
      <p:sp>
        <p:nvSpPr>
          <p:cNvPr id="2074" name="Google Shape;2074;p208"/>
          <p:cNvSpPr txBox="1">
            <a:spLocks noGrp="1"/>
          </p:cNvSpPr>
          <p:nvPr>
            <p:ph type="body" idx="4294967295"/>
          </p:nvPr>
        </p:nvSpPr>
        <p:spPr>
          <a:xfrm>
            <a:off x="2914167" y="2422200"/>
            <a:ext cx="1963200" cy="1114800"/>
          </a:xfrm>
          <a:prstGeom prst="rect">
            <a:avLst/>
          </a:prstGeom>
        </p:spPr>
        <p:txBody>
          <a:bodyPr spcFirstLastPara="1" vert="horz" wrap="square" lIns="0" tIns="0" rIns="0" bIns="0" rtlCol="0" anchor="t" anchorCtr="0">
            <a:noAutofit/>
          </a:bodyPr>
          <a:lstStyle/>
          <a:p>
            <a:pPr marL="0" marR="270933" indent="0">
              <a:lnSpc>
                <a:spcPct val="115000"/>
              </a:lnSpc>
              <a:buNone/>
            </a:pPr>
            <a:r>
              <a:rPr lang="fi" sz="1200"/>
              <a:t>No business problem</a:t>
            </a:r>
            <a:endParaRPr sz="1200"/>
          </a:p>
          <a:p>
            <a:pPr marL="0" marR="270933" indent="0">
              <a:lnSpc>
                <a:spcPct val="115000"/>
              </a:lnSpc>
              <a:buNone/>
            </a:pPr>
            <a:r>
              <a:rPr lang="fi" sz="1200"/>
              <a:t>is too complex for us</a:t>
            </a:r>
            <a:endParaRPr sz="1200"/>
          </a:p>
        </p:txBody>
      </p:sp>
      <p:sp>
        <p:nvSpPr>
          <p:cNvPr id="2075" name="Google Shape;2075;p208"/>
          <p:cNvSpPr txBox="1">
            <a:spLocks noGrp="1"/>
          </p:cNvSpPr>
          <p:nvPr>
            <p:ph type="body" idx="4294967295"/>
          </p:nvPr>
        </p:nvSpPr>
        <p:spPr>
          <a:xfrm>
            <a:off x="3593033" y="1719167"/>
            <a:ext cx="1100800" cy="540000"/>
          </a:xfrm>
          <a:prstGeom prst="rect">
            <a:avLst/>
          </a:prstGeom>
        </p:spPr>
        <p:txBody>
          <a:bodyPr spcFirstLastPara="1" vert="horz" wrap="square" lIns="0" tIns="0" rIns="0" bIns="0" rtlCol="0" anchor="ctr" anchorCtr="0">
            <a:noAutofit/>
          </a:bodyPr>
          <a:lstStyle/>
          <a:p>
            <a:pPr marL="0" indent="0">
              <a:lnSpc>
                <a:spcPct val="100000"/>
              </a:lnSpc>
              <a:spcBef>
                <a:spcPts val="1067"/>
              </a:spcBef>
              <a:spcAft>
                <a:spcPts val="1200"/>
              </a:spcAft>
              <a:buNone/>
            </a:pPr>
            <a:r>
              <a:rPr lang="fi" sz="1467" b="1"/>
              <a:t>Reporting</a:t>
            </a:r>
            <a:endParaRPr sz="1467" b="1"/>
          </a:p>
        </p:txBody>
      </p:sp>
      <p:sp>
        <p:nvSpPr>
          <p:cNvPr id="2076" name="Google Shape;2076;p208"/>
          <p:cNvSpPr txBox="1">
            <a:spLocks noGrp="1"/>
          </p:cNvSpPr>
          <p:nvPr>
            <p:ph type="body" idx="4294967295"/>
          </p:nvPr>
        </p:nvSpPr>
        <p:spPr>
          <a:xfrm>
            <a:off x="5233067" y="2422200"/>
            <a:ext cx="2077200" cy="1114800"/>
          </a:xfrm>
          <a:prstGeom prst="rect">
            <a:avLst/>
          </a:prstGeom>
        </p:spPr>
        <p:txBody>
          <a:bodyPr spcFirstLastPara="1" vert="horz" wrap="square" lIns="0" tIns="0" rIns="0" bIns="0" rtlCol="0" anchor="t" anchorCtr="0">
            <a:noAutofit/>
          </a:bodyPr>
          <a:lstStyle/>
          <a:p>
            <a:pPr marL="0" marR="270933" indent="0">
              <a:lnSpc>
                <a:spcPct val="115000"/>
              </a:lnSpc>
              <a:buNone/>
            </a:pPr>
            <a:r>
              <a:rPr lang="fi" sz="1200"/>
              <a:t>Budgets, estimates and simulation models done right</a:t>
            </a:r>
            <a:endParaRPr sz="1200"/>
          </a:p>
        </p:txBody>
      </p:sp>
      <p:sp>
        <p:nvSpPr>
          <p:cNvPr id="2077" name="Google Shape;2077;p208"/>
          <p:cNvSpPr txBox="1">
            <a:spLocks noGrp="1"/>
          </p:cNvSpPr>
          <p:nvPr>
            <p:ph type="body" idx="4294967295"/>
          </p:nvPr>
        </p:nvSpPr>
        <p:spPr>
          <a:xfrm>
            <a:off x="5911933" y="1719167"/>
            <a:ext cx="1100800" cy="540000"/>
          </a:xfrm>
          <a:prstGeom prst="rect">
            <a:avLst/>
          </a:prstGeom>
        </p:spPr>
        <p:txBody>
          <a:bodyPr spcFirstLastPara="1" vert="horz" wrap="square" lIns="0" tIns="0" rIns="0" bIns="0" rtlCol="0" anchor="ctr" anchorCtr="0">
            <a:noAutofit/>
          </a:bodyPr>
          <a:lstStyle/>
          <a:p>
            <a:pPr marL="0" indent="0">
              <a:lnSpc>
                <a:spcPct val="100000"/>
              </a:lnSpc>
              <a:spcBef>
                <a:spcPts val="1067"/>
              </a:spcBef>
              <a:spcAft>
                <a:spcPts val="1200"/>
              </a:spcAft>
              <a:buNone/>
            </a:pPr>
            <a:r>
              <a:rPr lang="fi" sz="1467" b="1"/>
              <a:t>Planning</a:t>
            </a:r>
            <a:endParaRPr sz="1467" b="1"/>
          </a:p>
        </p:txBody>
      </p:sp>
      <p:sp>
        <p:nvSpPr>
          <p:cNvPr id="2078" name="Google Shape;2078;p208"/>
          <p:cNvSpPr txBox="1">
            <a:spLocks noGrp="1"/>
          </p:cNvSpPr>
          <p:nvPr>
            <p:ph type="body" idx="4294967295"/>
          </p:nvPr>
        </p:nvSpPr>
        <p:spPr>
          <a:xfrm>
            <a:off x="7552033" y="2422200"/>
            <a:ext cx="1963200" cy="1114800"/>
          </a:xfrm>
          <a:prstGeom prst="rect">
            <a:avLst/>
          </a:prstGeom>
        </p:spPr>
        <p:txBody>
          <a:bodyPr spcFirstLastPara="1" vert="horz" wrap="square" lIns="0" tIns="0" rIns="0" bIns="0" rtlCol="0" anchor="t" anchorCtr="0">
            <a:noAutofit/>
          </a:bodyPr>
          <a:lstStyle/>
          <a:p>
            <a:pPr marL="0" marR="270510" indent="0">
              <a:lnSpc>
                <a:spcPct val="115000"/>
              </a:lnSpc>
              <a:buNone/>
            </a:pPr>
            <a:r>
              <a:rPr lang="fi" sz="1200" err="1">
                <a:latin typeface="Franklin Gothic Book"/>
                <a:ea typeface="Yu Gothic Light"/>
              </a:rPr>
              <a:t>Optimisation</a:t>
            </a:r>
            <a:r>
              <a:rPr lang="fi" sz="1200">
                <a:latin typeface="Franklin Gothic Book"/>
                <a:ea typeface="Yu Gothic Light"/>
              </a:rPr>
              <a:t>, AI, ML, </a:t>
            </a:r>
            <a:r>
              <a:rPr lang="fi" sz="1200" err="1">
                <a:latin typeface="Franklin Gothic Book"/>
                <a:ea typeface="Yu Gothic Light"/>
              </a:rPr>
              <a:t>algorithms</a:t>
            </a:r>
            <a:r>
              <a:rPr lang="fi" sz="1200">
                <a:latin typeface="Franklin Gothic Book"/>
                <a:ea typeface="Yu Gothic Light"/>
              </a:rPr>
              <a:t> </a:t>
            </a:r>
            <a:r>
              <a:rPr lang="fi" sz="1200" err="1">
                <a:latin typeface="Franklin Gothic Book"/>
                <a:ea typeface="Yu Gothic Light"/>
              </a:rPr>
              <a:t>that</a:t>
            </a:r>
            <a:r>
              <a:rPr lang="fi" sz="1200">
                <a:latin typeface="Franklin Gothic Book"/>
                <a:ea typeface="Yu Gothic Light"/>
              </a:rPr>
              <a:t> </a:t>
            </a:r>
            <a:r>
              <a:rPr lang="fi" sz="1200" err="1">
                <a:latin typeface="Franklin Gothic Book"/>
                <a:ea typeface="Yu Gothic Light"/>
              </a:rPr>
              <a:t>discover</a:t>
            </a:r>
            <a:r>
              <a:rPr lang="fi" sz="1200">
                <a:latin typeface="Franklin Gothic Book"/>
                <a:ea typeface="Yu Gothic Light"/>
              </a:rPr>
              <a:t> </a:t>
            </a:r>
            <a:r>
              <a:rPr lang="fi" sz="1200" err="1">
                <a:latin typeface="Franklin Gothic Book"/>
                <a:ea typeface="Yu Gothic Light"/>
              </a:rPr>
              <a:t>the</a:t>
            </a:r>
            <a:r>
              <a:rPr lang="fi" sz="1200">
                <a:latin typeface="Franklin Gothic Book"/>
                <a:ea typeface="Yu Gothic Light"/>
              </a:rPr>
              <a:t> </a:t>
            </a:r>
            <a:r>
              <a:rPr lang="fi" sz="1200" err="1">
                <a:latin typeface="Franklin Gothic Book"/>
                <a:ea typeface="Yu Gothic Light"/>
              </a:rPr>
              <a:t>unseen</a:t>
            </a:r>
            <a:endParaRPr lang="en-US" sz="1200" err="1">
              <a:latin typeface="Franklin Gothic Book"/>
              <a:ea typeface="Yu Gothic Light"/>
            </a:endParaRPr>
          </a:p>
        </p:txBody>
      </p:sp>
      <p:sp>
        <p:nvSpPr>
          <p:cNvPr id="2079" name="Google Shape;2079;p208"/>
          <p:cNvSpPr txBox="1">
            <a:spLocks noGrp="1"/>
          </p:cNvSpPr>
          <p:nvPr>
            <p:ph type="body" idx="4294967295"/>
          </p:nvPr>
        </p:nvSpPr>
        <p:spPr>
          <a:xfrm>
            <a:off x="8230900" y="1719167"/>
            <a:ext cx="1100800" cy="540000"/>
          </a:xfrm>
          <a:prstGeom prst="rect">
            <a:avLst/>
          </a:prstGeom>
        </p:spPr>
        <p:txBody>
          <a:bodyPr spcFirstLastPara="1" vert="horz" wrap="square" lIns="0" tIns="0" rIns="0" bIns="0" rtlCol="0" anchor="ctr" anchorCtr="0">
            <a:noAutofit/>
          </a:bodyPr>
          <a:lstStyle/>
          <a:p>
            <a:pPr marL="0" indent="0">
              <a:lnSpc>
                <a:spcPct val="100000"/>
              </a:lnSpc>
              <a:spcBef>
                <a:spcPts val="1067"/>
              </a:spcBef>
              <a:spcAft>
                <a:spcPts val="1200"/>
              </a:spcAft>
              <a:buNone/>
            </a:pPr>
            <a:r>
              <a:rPr lang="fi" sz="1467" b="1"/>
              <a:t>Data Science</a:t>
            </a:r>
            <a:endParaRPr sz="1467" b="1"/>
          </a:p>
        </p:txBody>
      </p:sp>
      <p:sp>
        <p:nvSpPr>
          <p:cNvPr id="2080" name="Google Shape;2080;p208"/>
          <p:cNvSpPr txBox="1">
            <a:spLocks noGrp="1"/>
          </p:cNvSpPr>
          <p:nvPr>
            <p:ph type="body" idx="4294967295"/>
          </p:nvPr>
        </p:nvSpPr>
        <p:spPr>
          <a:xfrm>
            <a:off x="9876200" y="2422200"/>
            <a:ext cx="1963200" cy="1114800"/>
          </a:xfrm>
          <a:prstGeom prst="rect">
            <a:avLst/>
          </a:prstGeom>
        </p:spPr>
        <p:txBody>
          <a:bodyPr spcFirstLastPara="1" vert="horz" wrap="square" lIns="0" tIns="0" rIns="0" bIns="0" rtlCol="0" anchor="t" anchorCtr="0">
            <a:noAutofit/>
          </a:bodyPr>
          <a:lstStyle/>
          <a:p>
            <a:pPr marL="0" marR="270933" indent="0">
              <a:lnSpc>
                <a:spcPct val="115000"/>
              </a:lnSpc>
              <a:buNone/>
            </a:pPr>
            <a:r>
              <a:rPr lang="fi" sz="1200"/>
              <a:t>Tailor-made solutions to our customer’s critical data process</a:t>
            </a:r>
            <a:endParaRPr sz="1200"/>
          </a:p>
          <a:p>
            <a:pPr marL="0" marR="270933" indent="0">
              <a:lnSpc>
                <a:spcPct val="115000"/>
              </a:lnSpc>
              <a:buNone/>
            </a:pPr>
            <a:endParaRPr sz="1200"/>
          </a:p>
        </p:txBody>
      </p:sp>
      <p:sp>
        <p:nvSpPr>
          <p:cNvPr id="2081" name="Google Shape;2081;p208"/>
          <p:cNvSpPr txBox="1">
            <a:spLocks noGrp="1"/>
          </p:cNvSpPr>
          <p:nvPr>
            <p:ph type="body" idx="4294967295"/>
          </p:nvPr>
        </p:nvSpPr>
        <p:spPr>
          <a:xfrm>
            <a:off x="10555067" y="1719167"/>
            <a:ext cx="1100800" cy="540000"/>
          </a:xfrm>
          <a:prstGeom prst="rect">
            <a:avLst/>
          </a:prstGeom>
        </p:spPr>
        <p:txBody>
          <a:bodyPr spcFirstLastPara="1" vert="horz" wrap="square" lIns="0" tIns="0" rIns="0" bIns="0" rtlCol="0" anchor="ctr" anchorCtr="0">
            <a:noAutofit/>
          </a:bodyPr>
          <a:lstStyle/>
          <a:p>
            <a:pPr marL="0" indent="0">
              <a:lnSpc>
                <a:spcPct val="100000"/>
              </a:lnSpc>
              <a:spcBef>
                <a:spcPts val="1067"/>
              </a:spcBef>
              <a:spcAft>
                <a:spcPts val="1200"/>
              </a:spcAft>
              <a:buNone/>
            </a:pPr>
            <a:r>
              <a:rPr lang="fi" sz="1467" b="1"/>
              <a:t>Custom apps</a:t>
            </a:r>
            <a:endParaRPr sz="1467" b="1"/>
          </a:p>
        </p:txBody>
      </p:sp>
      <p:sp>
        <p:nvSpPr>
          <p:cNvPr id="2082" name="Google Shape;2082;p208"/>
          <p:cNvSpPr txBox="1">
            <a:spLocks noGrp="1"/>
          </p:cNvSpPr>
          <p:nvPr>
            <p:ph type="body" idx="4294967295"/>
          </p:nvPr>
        </p:nvSpPr>
        <p:spPr>
          <a:xfrm>
            <a:off x="1353433" y="3860800"/>
            <a:ext cx="1194400" cy="540000"/>
          </a:xfrm>
          <a:prstGeom prst="rect">
            <a:avLst/>
          </a:prstGeom>
        </p:spPr>
        <p:txBody>
          <a:bodyPr spcFirstLastPara="1" vert="horz" wrap="square" lIns="0" tIns="0" rIns="0" bIns="0" rtlCol="0" anchor="ctr" anchorCtr="0">
            <a:noAutofit/>
          </a:bodyPr>
          <a:lstStyle/>
          <a:p>
            <a:pPr marL="0" indent="0">
              <a:lnSpc>
                <a:spcPct val="100000"/>
              </a:lnSpc>
              <a:spcBef>
                <a:spcPts val="1067"/>
              </a:spcBef>
              <a:spcAft>
                <a:spcPts val="1200"/>
              </a:spcAft>
              <a:buNone/>
            </a:pPr>
            <a:r>
              <a:rPr lang="fi" sz="1467" b="1"/>
              <a:t>Consulting</a:t>
            </a:r>
            <a:endParaRPr sz="1467" b="1"/>
          </a:p>
        </p:txBody>
      </p:sp>
      <p:sp>
        <p:nvSpPr>
          <p:cNvPr id="2083" name="Google Shape;2083;p208"/>
          <p:cNvSpPr txBox="1">
            <a:spLocks noGrp="1"/>
          </p:cNvSpPr>
          <p:nvPr>
            <p:ph type="body" idx="4294967295"/>
          </p:nvPr>
        </p:nvSpPr>
        <p:spPr>
          <a:xfrm>
            <a:off x="597900" y="4563833"/>
            <a:ext cx="2077200" cy="1114800"/>
          </a:xfrm>
          <a:prstGeom prst="rect">
            <a:avLst/>
          </a:prstGeom>
        </p:spPr>
        <p:txBody>
          <a:bodyPr spcFirstLastPara="1" vert="horz" wrap="square" lIns="0" tIns="0" rIns="0" bIns="0" rtlCol="0" anchor="t" anchorCtr="0">
            <a:noAutofit/>
          </a:bodyPr>
          <a:lstStyle/>
          <a:p>
            <a:pPr marL="0" marR="270933" indent="0">
              <a:lnSpc>
                <a:spcPct val="115000"/>
              </a:lnSpc>
              <a:buNone/>
            </a:pPr>
            <a:r>
              <a:rPr lang="fi" sz="1200"/>
              <a:t>Insightful understanding of our customers data and their businesses</a:t>
            </a:r>
            <a:endParaRPr sz="1200"/>
          </a:p>
        </p:txBody>
      </p:sp>
      <p:sp>
        <p:nvSpPr>
          <p:cNvPr id="2084" name="Google Shape;2084;p208"/>
          <p:cNvSpPr txBox="1">
            <a:spLocks noGrp="1"/>
          </p:cNvSpPr>
          <p:nvPr>
            <p:ph type="body" idx="4294967295"/>
          </p:nvPr>
        </p:nvSpPr>
        <p:spPr>
          <a:xfrm>
            <a:off x="2914167" y="4563833"/>
            <a:ext cx="2077200" cy="1114800"/>
          </a:xfrm>
          <a:prstGeom prst="rect">
            <a:avLst/>
          </a:prstGeom>
        </p:spPr>
        <p:txBody>
          <a:bodyPr spcFirstLastPara="1" vert="horz" wrap="square" lIns="0" tIns="0" rIns="0" bIns="0" rtlCol="0" anchor="t" anchorCtr="0">
            <a:noAutofit/>
          </a:bodyPr>
          <a:lstStyle/>
          <a:p>
            <a:pPr marL="0" marR="270933" indent="0">
              <a:lnSpc>
                <a:spcPct val="115000"/>
              </a:lnSpc>
              <a:buNone/>
            </a:pPr>
            <a:r>
              <a:rPr lang="fi" sz="1200"/>
              <a:t>Profitability calculation,</a:t>
            </a:r>
            <a:endParaRPr sz="1200"/>
          </a:p>
          <a:p>
            <a:pPr marL="0" marR="270933" indent="0">
              <a:lnSpc>
                <a:spcPct val="115000"/>
              </a:lnSpc>
              <a:buNone/>
            </a:pPr>
            <a:r>
              <a:rPr lang="fi" sz="1200"/>
              <a:t>Data Vault modelling and automation solutions to any business need</a:t>
            </a:r>
            <a:endParaRPr sz="1200"/>
          </a:p>
        </p:txBody>
      </p:sp>
      <p:sp>
        <p:nvSpPr>
          <p:cNvPr id="2085" name="Google Shape;2085;p208"/>
          <p:cNvSpPr txBox="1">
            <a:spLocks noGrp="1"/>
          </p:cNvSpPr>
          <p:nvPr>
            <p:ph type="body" idx="4294967295"/>
          </p:nvPr>
        </p:nvSpPr>
        <p:spPr>
          <a:xfrm>
            <a:off x="3593033" y="3860800"/>
            <a:ext cx="1100800" cy="540000"/>
          </a:xfrm>
          <a:prstGeom prst="rect">
            <a:avLst/>
          </a:prstGeom>
        </p:spPr>
        <p:txBody>
          <a:bodyPr spcFirstLastPara="1" vert="horz" wrap="square" lIns="0" tIns="0" rIns="0" bIns="0" rtlCol="0" anchor="ctr" anchorCtr="0">
            <a:noAutofit/>
          </a:bodyPr>
          <a:lstStyle/>
          <a:p>
            <a:pPr marL="0" indent="0">
              <a:lnSpc>
                <a:spcPct val="100000"/>
              </a:lnSpc>
              <a:spcBef>
                <a:spcPts val="1067"/>
              </a:spcBef>
              <a:spcAft>
                <a:spcPts val="1200"/>
              </a:spcAft>
              <a:buNone/>
            </a:pPr>
            <a:r>
              <a:rPr lang="fi" sz="1467" b="1"/>
              <a:t>Solutions</a:t>
            </a:r>
            <a:endParaRPr sz="1467" b="1"/>
          </a:p>
        </p:txBody>
      </p:sp>
      <p:sp>
        <p:nvSpPr>
          <p:cNvPr id="2086" name="Google Shape;2086;p208"/>
          <p:cNvSpPr txBox="1">
            <a:spLocks noGrp="1"/>
          </p:cNvSpPr>
          <p:nvPr>
            <p:ph type="body" idx="4294967295"/>
          </p:nvPr>
        </p:nvSpPr>
        <p:spPr>
          <a:xfrm>
            <a:off x="5233067" y="4563833"/>
            <a:ext cx="2077200" cy="1114800"/>
          </a:xfrm>
          <a:prstGeom prst="rect">
            <a:avLst/>
          </a:prstGeom>
        </p:spPr>
        <p:txBody>
          <a:bodyPr spcFirstLastPara="1" vert="horz" wrap="square" lIns="0" tIns="0" rIns="0" bIns="0" rtlCol="0" anchor="t" anchorCtr="0">
            <a:noAutofit/>
          </a:bodyPr>
          <a:lstStyle/>
          <a:p>
            <a:pPr marL="0" marR="270510" indent="0">
              <a:lnSpc>
                <a:spcPct val="115000"/>
              </a:lnSpc>
              <a:buNone/>
            </a:pPr>
            <a:r>
              <a:rPr lang="fi-FI" sz="1200" err="1">
                <a:latin typeface="Franklin Gothic Book"/>
                <a:ea typeface="Yu Gothic Light"/>
              </a:rPr>
              <a:t>High</a:t>
            </a:r>
            <a:r>
              <a:rPr lang="fi-FI" sz="1200">
                <a:latin typeface="Franklin Gothic Book"/>
                <a:ea typeface="Yu Gothic Light"/>
              </a:rPr>
              <a:t> </a:t>
            </a:r>
            <a:r>
              <a:rPr lang="fi-FI" sz="1200" err="1">
                <a:latin typeface="Franklin Gothic Book"/>
                <a:ea typeface="Yu Gothic Light"/>
              </a:rPr>
              <a:t>velocity</a:t>
            </a:r>
            <a:r>
              <a:rPr lang="fi-FI" sz="1200">
                <a:latin typeface="Franklin Gothic Book"/>
                <a:ea typeface="Yu Gothic Light"/>
              </a:rPr>
              <a:t> data, </a:t>
            </a:r>
            <a:r>
              <a:rPr lang="fi-FI" sz="1200" err="1">
                <a:latin typeface="Franklin Gothic Book"/>
                <a:ea typeface="Yu Gothic Light"/>
              </a:rPr>
              <a:t>sensor</a:t>
            </a:r>
            <a:r>
              <a:rPr lang="fi-FI" sz="1200">
                <a:latin typeface="Franklin Gothic Book"/>
                <a:ea typeface="Yu Gothic Light"/>
              </a:rPr>
              <a:t> data, </a:t>
            </a:r>
            <a:r>
              <a:rPr lang="fi-FI" sz="1200" err="1">
                <a:latin typeface="Franklin Gothic Book"/>
                <a:ea typeface="Yu Gothic Light"/>
              </a:rPr>
              <a:t>true</a:t>
            </a:r>
            <a:r>
              <a:rPr lang="fi-FI" sz="1200">
                <a:latin typeface="Franklin Gothic Book"/>
                <a:ea typeface="Yu Gothic Light"/>
              </a:rPr>
              <a:t> </a:t>
            </a:r>
            <a:r>
              <a:rPr lang="fi-FI" sz="1200" err="1">
                <a:latin typeface="Franklin Gothic Book"/>
                <a:ea typeface="Yu Gothic Light"/>
              </a:rPr>
              <a:t>big</a:t>
            </a:r>
            <a:r>
              <a:rPr lang="fi-FI" sz="1200">
                <a:latin typeface="Franklin Gothic Book"/>
                <a:ea typeface="Yu Gothic Light"/>
              </a:rPr>
              <a:t> data - </a:t>
            </a:r>
            <a:r>
              <a:rPr lang="fi-FI" sz="1200" err="1">
                <a:latin typeface="Franklin Gothic Book"/>
                <a:ea typeface="Yu Gothic Light"/>
              </a:rPr>
              <a:t>we</a:t>
            </a:r>
            <a:r>
              <a:rPr lang="fi-FI" sz="1200">
                <a:latin typeface="Franklin Gothic Book"/>
                <a:ea typeface="Yu Gothic Light"/>
              </a:rPr>
              <a:t> </a:t>
            </a:r>
            <a:r>
              <a:rPr lang="fi-FI" sz="1200" err="1">
                <a:latin typeface="Franklin Gothic Book"/>
                <a:ea typeface="Yu Gothic Light"/>
              </a:rPr>
              <a:t>have</a:t>
            </a:r>
            <a:r>
              <a:rPr lang="fi-FI" sz="1200">
                <a:latin typeface="Franklin Gothic Book"/>
                <a:ea typeface="Yu Gothic Light"/>
              </a:rPr>
              <a:t> </a:t>
            </a:r>
            <a:r>
              <a:rPr lang="fi-FI" sz="1200" err="1">
                <a:latin typeface="Franklin Gothic Book"/>
                <a:ea typeface="Yu Gothic Light"/>
              </a:rPr>
              <a:t>solutions</a:t>
            </a:r>
            <a:r>
              <a:rPr lang="fi-FI" sz="1200">
                <a:latin typeface="Franklin Gothic Book"/>
                <a:ea typeface="Yu Gothic Light"/>
              </a:rPr>
              <a:t> to </a:t>
            </a:r>
            <a:r>
              <a:rPr lang="fi-FI" sz="1200" err="1">
                <a:latin typeface="Franklin Gothic Book"/>
                <a:ea typeface="Yu Gothic Light"/>
              </a:rPr>
              <a:t>digest</a:t>
            </a:r>
            <a:r>
              <a:rPr lang="fi-FI" sz="1200">
                <a:latin typeface="Franklin Gothic Book"/>
                <a:ea typeface="Yu Gothic Light"/>
              </a:rPr>
              <a:t> and analyse it</a:t>
            </a:r>
          </a:p>
          <a:p>
            <a:pPr marL="0" marR="270510" indent="0">
              <a:lnSpc>
                <a:spcPct val="115000"/>
              </a:lnSpc>
              <a:buNone/>
            </a:pPr>
            <a:endParaRPr lang="fi-FI" sz="1200"/>
          </a:p>
        </p:txBody>
      </p:sp>
      <p:sp>
        <p:nvSpPr>
          <p:cNvPr id="2087" name="Google Shape;2087;p208"/>
          <p:cNvSpPr txBox="1">
            <a:spLocks noGrp="1"/>
          </p:cNvSpPr>
          <p:nvPr>
            <p:ph type="body" idx="4294967295"/>
          </p:nvPr>
        </p:nvSpPr>
        <p:spPr>
          <a:xfrm>
            <a:off x="5911933" y="3860800"/>
            <a:ext cx="1100800" cy="540000"/>
          </a:xfrm>
          <a:prstGeom prst="rect">
            <a:avLst/>
          </a:prstGeom>
        </p:spPr>
        <p:txBody>
          <a:bodyPr spcFirstLastPara="1" vert="horz" wrap="square" lIns="0" tIns="0" rIns="0" bIns="0" rtlCol="0" anchor="ctr" anchorCtr="0">
            <a:noAutofit/>
          </a:bodyPr>
          <a:lstStyle/>
          <a:p>
            <a:pPr marL="0" indent="0">
              <a:lnSpc>
                <a:spcPct val="100000"/>
              </a:lnSpc>
              <a:spcBef>
                <a:spcPts val="1067"/>
              </a:spcBef>
              <a:spcAft>
                <a:spcPts val="1200"/>
              </a:spcAft>
              <a:buNone/>
            </a:pPr>
            <a:r>
              <a:rPr lang="fi" sz="1467" b="1"/>
              <a:t>IoT</a:t>
            </a:r>
            <a:endParaRPr sz="1467" b="1"/>
          </a:p>
        </p:txBody>
      </p:sp>
      <p:sp>
        <p:nvSpPr>
          <p:cNvPr id="2088" name="Google Shape;2088;p208"/>
          <p:cNvSpPr txBox="1">
            <a:spLocks noGrp="1"/>
          </p:cNvSpPr>
          <p:nvPr>
            <p:ph type="body" idx="4294967295"/>
          </p:nvPr>
        </p:nvSpPr>
        <p:spPr>
          <a:xfrm>
            <a:off x="7552033" y="4563833"/>
            <a:ext cx="2077200" cy="1114800"/>
          </a:xfrm>
          <a:prstGeom prst="rect">
            <a:avLst/>
          </a:prstGeom>
        </p:spPr>
        <p:txBody>
          <a:bodyPr spcFirstLastPara="1" vert="horz" wrap="square" lIns="0" tIns="0" rIns="0" bIns="0" rtlCol="0" anchor="t" anchorCtr="0">
            <a:noAutofit/>
          </a:bodyPr>
          <a:lstStyle/>
          <a:p>
            <a:pPr marL="0" marR="270933" indent="0">
              <a:lnSpc>
                <a:spcPct val="115000"/>
              </a:lnSpc>
              <a:buNone/>
            </a:pPr>
            <a:r>
              <a:rPr lang="fi" sz="1200"/>
              <a:t>We will monitor, solve issues and deliver all support services for our solutions</a:t>
            </a:r>
            <a:endParaRPr sz="1200"/>
          </a:p>
          <a:p>
            <a:pPr marL="0" marR="270933" indent="0">
              <a:lnSpc>
                <a:spcPct val="115000"/>
              </a:lnSpc>
              <a:buNone/>
            </a:pPr>
            <a:endParaRPr sz="1200"/>
          </a:p>
        </p:txBody>
      </p:sp>
      <p:sp>
        <p:nvSpPr>
          <p:cNvPr id="2089" name="Google Shape;2089;p208"/>
          <p:cNvSpPr txBox="1">
            <a:spLocks noGrp="1"/>
          </p:cNvSpPr>
          <p:nvPr>
            <p:ph type="body" idx="4294967295"/>
          </p:nvPr>
        </p:nvSpPr>
        <p:spPr>
          <a:xfrm>
            <a:off x="8230900" y="3860800"/>
            <a:ext cx="1329600" cy="540000"/>
          </a:xfrm>
          <a:prstGeom prst="rect">
            <a:avLst/>
          </a:prstGeom>
        </p:spPr>
        <p:txBody>
          <a:bodyPr spcFirstLastPara="1" vert="horz" wrap="square" lIns="0" tIns="0" rIns="0" bIns="0" rtlCol="0" anchor="ctr" anchorCtr="0">
            <a:noAutofit/>
          </a:bodyPr>
          <a:lstStyle/>
          <a:p>
            <a:pPr marL="0" indent="0">
              <a:lnSpc>
                <a:spcPct val="100000"/>
              </a:lnSpc>
              <a:spcBef>
                <a:spcPts val="1067"/>
              </a:spcBef>
              <a:spcAft>
                <a:spcPts val="1200"/>
              </a:spcAft>
              <a:buNone/>
            </a:pPr>
            <a:r>
              <a:rPr lang="fi" sz="1467" b="1"/>
              <a:t>Maintenance Services</a:t>
            </a:r>
            <a:endParaRPr sz="1467" b="1"/>
          </a:p>
        </p:txBody>
      </p:sp>
      <p:pic>
        <p:nvPicPr>
          <p:cNvPr id="2090" name="Google Shape;2090;p208"/>
          <p:cNvPicPr preferRelativeResize="0"/>
          <p:nvPr/>
        </p:nvPicPr>
        <p:blipFill>
          <a:blip r:embed="rId10">
            <a:alphaModFix/>
          </a:blip>
          <a:stretch>
            <a:fillRect/>
          </a:stretch>
        </p:blipFill>
        <p:spPr>
          <a:xfrm>
            <a:off x="5230432" y="1719167"/>
            <a:ext cx="540000" cy="540000"/>
          </a:xfrm>
          <a:prstGeom prst="rect">
            <a:avLst/>
          </a:prstGeom>
          <a:noFill/>
          <a:ln>
            <a:noFill/>
          </a:ln>
        </p:spPr>
      </p:pic>
      <p:pic>
        <p:nvPicPr>
          <p:cNvPr id="2091" name="Google Shape;2091;p208"/>
          <p:cNvPicPr preferRelativeResize="0"/>
          <p:nvPr/>
        </p:nvPicPr>
        <p:blipFill>
          <a:blip r:embed="rId11">
            <a:alphaModFix/>
          </a:blip>
          <a:stretch>
            <a:fillRect/>
          </a:stretch>
        </p:blipFill>
        <p:spPr>
          <a:xfrm>
            <a:off x="2908900" y="3860800"/>
            <a:ext cx="540000" cy="5400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ladsholder til billede 7">
            <a:extLst>
              <a:ext uri="{FF2B5EF4-FFF2-40B4-BE49-F238E27FC236}">
                <a16:creationId xmlns:a16="http://schemas.microsoft.com/office/drawing/2014/main" id="{417D08A5-2CBA-BB23-BC31-EEB033E29C49}"/>
              </a:ext>
            </a:extLst>
          </p:cNvPr>
          <p:cNvPicPr>
            <a:picLocks noGrp="1" noChangeAspect="1"/>
          </p:cNvPicPr>
          <p:nvPr>
            <p:ph type="pic" sz="quarter" idx="14"/>
          </p:nvPr>
        </p:nvPicPr>
        <p:blipFill>
          <a:blip r:embed="rId3"/>
          <a:srcRect/>
          <a:stretch/>
        </p:blipFill>
        <p:spPr>
          <a:xfrm>
            <a:off x="6924675" y="0"/>
            <a:ext cx="6325499" cy="6858000"/>
          </a:xfrm>
        </p:spPr>
      </p:pic>
      <p:sp>
        <p:nvSpPr>
          <p:cNvPr id="3" name="Titel 2">
            <a:extLst>
              <a:ext uri="{FF2B5EF4-FFF2-40B4-BE49-F238E27FC236}">
                <a16:creationId xmlns:a16="http://schemas.microsoft.com/office/drawing/2014/main" id="{7AFD0AEC-AA1B-DC29-FBCD-471B107A9375}"/>
              </a:ext>
            </a:extLst>
          </p:cNvPr>
          <p:cNvSpPr>
            <a:spLocks noGrp="1"/>
          </p:cNvSpPr>
          <p:nvPr>
            <p:ph type="title"/>
          </p:nvPr>
        </p:nvSpPr>
        <p:spPr/>
        <p:txBody>
          <a:bodyPr/>
          <a:lstStyle/>
          <a:p>
            <a:r>
              <a:rPr lang="da-DK" err="1">
                <a:solidFill>
                  <a:schemeClr val="tx1"/>
                </a:solidFill>
              </a:rPr>
              <a:t>Some</a:t>
            </a:r>
            <a:r>
              <a:rPr lang="da-DK">
                <a:solidFill>
                  <a:schemeClr val="tx1"/>
                </a:solidFill>
              </a:rPr>
              <a:t> of </a:t>
            </a:r>
            <a:r>
              <a:rPr lang="da-DK" err="1">
                <a:solidFill>
                  <a:schemeClr val="tx1"/>
                </a:solidFill>
              </a:rPr>
              <a:t>our</a:t>
            </a:r>
            <a:r>
              <a:rPr lang="da-DK">
                <a:solidFill>
                  <a:schemeClr val="tx1"/>
                </a:solidFill>
              </a:rPr>
              <a:t> </a:t>
            </a:r>
            <a:r>
              <a:rPr lang="da-DK" err="1">
                <a:solidFill>
                  <a:schemeClr val="tx1"/>
                </a:solidFill>
              </a:rPr>
              <a:t>customers</a:t>
            </a:r>
            <a:endParaRPr lang="da-DK">
              <a:solidFill>
                <a:schemeClr val="tx1"/>
              </a:solidFill>
            </a:endParaRPr>
          </a:p>
        </p:txBody>
      </p:sp>
      <p:pic>
        <p:nvPicPr>
          <p:cNvPr id="10" name="Kuva 9">
            <a:extLst>
              <a:ext uri="{FF2B5EF4-FFF2-40B4-BE49-F238E27FC236}">
                <a16:creationId xmlns:a16="http://schemas.microsoft.com/office/drawing/2014/main" id="{907E8041-1DC8-8BC5-5EF3-8CBFFC594E4C}"/>
              </a:ext>
            </a:extLst>
          </p:cNvPr>
          <p:cNvPicPr>
            <a:picLocks noChangeAspect="1"/>
          </p:cNvPicPr>
          <p:nvPr/>
        </p:nvPicPr>
        <p:blipFill>
          <a:blip r:embed="rId4"/>
          <a:srcRect/>
          <a:stretch/>
        </p:blipFill>
        <p:spPr>
          <a:xfrm>
            <a:off x="10628777" y="476248"/>
            <a:ext cx="969164" cy="969164"/>
          </a:xfrm>
          <a:prstGeom prst="rect">
            <a:avLst/>
          </a:prstGeom>
        </p:spPr>
      </p:pic>
      <p:sp>
        <p:nvSpPr>
          <p:cNvPr id="2" name="Google Shape;754;p75">
            <a:extLst>
              <a:ext uri="{FF2B5EF4-FFF2-40B4-BE49-F238E27FC236}">
                <a16:creationId xmlns:a16="http://schemas.microsoft.com/office/drawing/2014/main" id="{1E1C970C-D054-C5C9-6A5C-03AFAB3D8740}"/>
              </a:ext>
            </a:extLst>
          </p:cNvPr>
          <p:cNvSpPr/>
          <p:nvPr/>
        </p:nvSpPr>
        <p:spPr>
          <a:xfrm>
            <a:off x="6239311" y="3673712"/>
            <a:ext cx="3878960" cy="2049393"/>
          </a:xfrm>
          <a:prstGeom prst="roundRect">
            <a:avLst>
              <a:gd name="adj" fmla="val 13178"/>
            </a:avLst>
          </a:prstGeom>
          <a:solidFill>
            <a:srgbClr val="00173A"/>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ts val="1960"/>
              </a:lnSpc>
              <a:spcBef>
                <a:spcPts val="0"/>
              </a:spcBef>
              <a:spcAft>
                <a:spcPts val="0"/>
              </a:spcAft>
              <a:buNone/>
            </a:pPr>
            <a:r>
              <a:rPr lang="en-GB" sz="1600">
                <a:solidFill>
                  <a:schemeClr val="bg1">
                    <a:lumMod val="95000"/>
                  </a:schemeClr>
                </a:solidFill>
                <a:ea typeface="Libre Franklin"/>
                <a:cs typeface="Libre Franklin"/>
                <a:sym typeface="Libre Franklin"/>
              </a:rPr>
              <a:t>We have ~200 customers in Finland in the Data &amp; Analytics area. Most of our customers are among Finland’s largest companies, but we work also with larger SMEs and the public sector.</a:t>
            </a:r>
            <a:endParaRPr lang="en-GB" sz="1600">
              <a:solidFill>
                <a:schemeClr val="bg1">
                  <a:lumMod val="95000"/>
                </a:schemeClr>
              </a:solidFill>
              <a:ea typeface="Libre Franklin"/>
              <a:cs typeface="Libre Franklin"/>
            </a:endParaRPr>
          </a:p>
        </p:txBody>
      </p:sp>
      <p:pic>
        <p:nvPicPr>
          <p:cNvPr id="4" name="Google Shape;2277;p217">
            <a:extLst>
              <a:ext uri="{FF2B5EF4-FFF2-40B4-BE49-F238E27FC236}">
                <a16:creationId xmlns:a16="http://schemas.microsoft.com/office/drawing/2014/main" id="{DA8A0706-51CC-1ADE-C4A5-EFBA9D11EF55}"/>
              </a:ext>
            </a:extLst>
          </p:cNvPr>
          <p:cNvPicPr preferRelativeResize="0"/>
          <p:nvPr/>
        </p:nvPicPr>
        <p:blipFill rotWithShape="1">
          <a:blip r:embed="rId5">
            <a:alphaModFix/>
          </a:blip>
          <a:srcRect/>
          <a:stretch/>
        </p:blipFill>
        <p:spPr>
          <a:xfrm>
            <a:off x="581395" y="5309922"/>
            <a:ext cx="1702100" cy="418901"/>
          </a:xfrm>
          <a:prstGeom prst="rect">
            <a:avLst/>
          </a:prstGeom>
          <a:noFill/>
          <a:ln>
            <a:noFill/>
          </a:ln>
        </p:spPr>
      </p:pic>
      <p:pic>
        <p:nvPicPr>
          <p:cNvPr id="5" name="Google Shape;2278;p217">
            <a:extLst>
              <a:ext uri="{FF2B5EF4-FFF2-40B4-BE49-F238E27FC236}">
                <a16:creationId xmlns:a16="http://schemas.microsoft.com/office/drawing/2014/main" id="{4D783BA9-E906-00DC-87E9-128E2968C2C4}"/>
              </a:ext>
            </a:extLst>
          </p:cNvPr>
          <p:cNvPicPr preferRelativeResize="0"/>
          <p:nvPr/>
        </p:nvPicPr>
        <p:blipFill rotWithShape="1">
          <a:blip r:embed="rId6">
            <a:alphaModFix/>
          </a:blip>
          <a:srcRect/>
          <a:stretch/>
        </p:blipFill>
        <p:spPr>
          <a:xfrm>
            <a:off x="580133" y="3273587"/>
            <a:ext cx="735662" cy="708566"/>
          </a:xfrm>
          <a:prstGeom prst="rect">
            <a:avLst/>
          </a:prstGeom>
          <a:noFill/>
          <a:ln>
            <a:noFill/>
          </a:ln>
        </p:spPr>
      </p:pic>
      <p:pic>
        <p:nvPicPr>
          <p:cNvPr id="6" name="Google Shape;2279;p217">
            <a:extLst>
              <a:ext uri="{FF2B5EF4-FFF2-40B4-BE49-F238E27FC236}">
                <a16:creationId xmlns:a16="http://schemas.microsoft.com/office/drawing/2014/main" id="{0274E60E-3A47-A0E0-9F4E-699C1D0DE37C}"/>
              </a:ext>
            </a:extLst>
          </p:cNvPr>
          <p:cNvPicPr preferRelativeResize="0"/>
          <p:nvPr/>
        </p:nvPicPr>
        <p:blipFill rotWithShape="1">
          <a:blip r:embed="rId7">
            <a:alphaModFix/>
          </a:blip>
          <a:srcRect/>
          <a:stretch/>
        </p:blipFill>
        <p:spPr>
          <a:xfrm>
            <a:off x="587375" y="1587729"/>
            <a:ext cx="1906561" cy="390644"/>
          </a:xfrm>
          <a:prstGeom prst="rect">
            <a:avLst/>
          </a:prstGeom>
          <a:noFill/>
          <a:ln>
            <a:noFill/>
          </a:ln>
        </p:spPr>
      </p:pic>
      <p:pic>
        <p:nvPicPr>
          <p:cNvPr id="7" name="Google Shape;2280;p217">
            <a:extLst>
              <a:ext uri="{FF2B5EF4-FFF2-40B4-BE49-F238E27FC236}">
                <a16:creationId xmlns:a16="http://schemas.microsoft.com/office/drawing/2014/main" id="{65FD7FB9-EE1F-1844-DCD4-4EB8B557265C}"/>
              </a:ext>
            </a:extLst>
          </p:cNvPr>
          <p:cNvPicPr preferRelativeResize="0"/>
          <p:nvPr/>
        </p:nvPicPr>
        <p:blipFill rotWithShape="1">
          <a:blip r:embed="rId8">
            <a:alphaModFix/>
          </a:blip>
          <a:srcRect/>
          <a:stretch/>
        </p:blipFill>
        <p:spPr>
          <a:xfrm>
            <a:off x="2372231" y="2332703"/>
            <a:ext cx="1252508" cy="720360"/>
          </a:xfrm>
          <a:prstGeom prst="rect">
            <a:avLst/>
          </a:prstGeom>
          <a:noFill/>
          <a:ln>
            <a:noFill/>
          </a:ln>
        </p:spPr>
      </p:pic>
      <p:pic>
        <p:nvPicPr>
          <p:cNvPr id="9" name="Google Shape;2281;p217">
            <a:extLst>
              <a:ext uri="{FF2B5EF4-FFF2-40B4-BE49-F238E27FC236}">
                <a16:creationId xmlns:a16="http://schemas.microsoft.com/office/drawing/2014/main" id="{A6EE4756-AFA1-5172-A6ED-7913D94EEB63}"/>
              </a:ext>
            </a:extLst>
          </p:cNvPr>
          <p:cNvPicPr preferRelativeResize="0"/>
          <p:nvPr/>
        </p:nvPicPr>
        <p:blipFill rotWithShape="1">
          <a:blip r:embed="rId9">
            <a:alphaModFix/>
          </a:blip>
          <a:srcRect/>
          <a:stretch/>
        </p:blipFill>
        <p:spPr>
          <a:xfrm>
            <a:off x="587715" y="4414798"/>
            <a:ext cx="1470055" cy="462867"/>
          </a:xfrm>
          <a:prstGeom prst="rect">
            <a:avLst/>
          </a:prstGeom>
          <a:noFill/>
          <a:ln>
            <a:noFill/>
          </a:ln>
        </p:spPr>
      </p:pic>
      <p:pic>
        <p:nvPicPr>
          <p:cNvPr id="11" name="Google Shape;2282;p217">
            <a:extLst>
              <a:ext uri="{FF2B5EF4-FFF2-40B4-BE49-F238E27FC236}">
                <a16:creationId xmlns:a16="http://schemas.microsoft.com/office/drawing/2014/main" id="{A033F9F5-0405-4499-49BA-01036350C4E9}"/>
              </a:ext>
            </a:extLst>
          </p:cNvPr>
          <p:cNvPicPr preferRelativeResize="0"/>
          <p:nvPr/>
        </p:nvPicPr>
        <p:blipFill rotWithShape="1">
          <a:blip r:embed="rId10">
            <a:alphaModFix/>
          </a:blip>
          <a:srcRect/>
          <a:stretch/>
        </p:blipFill>
        <p:spPr>
          <a:xfrm>
            <a:off x="3925923" y="2196299"/>
            <a:ext cx="2253730" cy="709938"/>
          </a:xfrm>
          <a:prstGeom prst="rect">
            <a:avLst/>
          </a:prstGeom>
          <a:noFill/>
          <a:ln>
            <a:noFill/>
          </a:ln>
        </p:spPr>
      </p:pic>
      <p:pic>
        <p:nvPicPr>
          <p:cNvPr id="13" name="Google Shape;2284;p217">
            <a:extLst>
              <a:ext uri="{FF2B5EF4-FFF2-40B4-BE49-F238E27FC236}">
                <a16:creationId xmlns:a16="http://schemas.microsoft.com/office/drawing/2014/main" id="{9C5D8654-536B-EBF3-E77B-A3C6F114A5B0}"/>
              </a:ext>
            </a:extLst>
          </p:cNvPr>
          <p:cNvPicPr preferRelativeResize="0"/>
          <p:nvPr/>
        </p:nvPicPr>
        <p:blipFill rotWithShape="1">
          <a:blip r:embed="rId11">
            <a:alphaModFix/>
          </a:blip>
          <a:srcRect/>
          <a:stretch/>
        </p:blipFill>
        <p:spPr>
          <a:xfrm>
            <a:off x="1835257" y="3273808"/>
            <a:ext cx="791837" cy="685377"/>
          </a:xfrm>
          <a:prstGeom prst="rect">
            <a:avLst/>
          </a:prstGeom>
          <a:noFill/>
          <a:ln>
            <a:noFill/>
          </a:ln>
        </p:spPr>
      </p:pic>
      <p:pic>
        <p:nvPicPr>
          <p:cNvPr id="14" name="Google Shape;2285;p217">
            <a:extLst>
              <a:ext uri="{FF2B5EF4-FFF2-40B4-BE49-F238E27FC236}">
                <a16:creationId xmlns:a16="http://schemas.microsoft.com/office/drawing/2014/main" id="{DA519792-D03C-5CCE-06F3-651C268A4229}"/>
              </a:ext>
            </a:extLst>
          </p:cNvPr>
          <p:cNvPicPr preferRelativeResize="0"/>
          <p:nvPr/>
        </p:nvPicPr>
        <p:blipFill rotWithShape="1">
          <a:blip r:embed="rId12">
            <a:alphaModFix/>
          </a:blip>
          <a:srcRect/>
          <a:stretch/>
        </p:blipFill>
        <p:spPr>
          <a:xfrm>
            <a:off x="4830095" y="4330077"/>
            <a:ext cx="916985" cy="539401"/>
          </a:xfrm>
          <a:prstGeom prst="rect">
            <a:avLst/>
          </a:prstGeom>
          <a:noFill/>
          <a:ln>
            <a:noFill/>
          </a:ln>
        </p:spPr>
      </p:pic>
      <p:pic>
        <p:nvPicPr>
          <p:cNvPr id="16" name="Google Shape;2286;p217">
            <a:extLst>
              <a:ext uri="{FF2B5EF4-FFF2-40B4-BE49-F238E27FC236}">
                <a16:creationId xmlns:a16="http://schemas.microsoft.com/office/drawing/2014/main" id="{FF5B97A6-545C-92FE-F8CA-5F6FCFED2B38}"/>
              </a:ext>
            </a:extLst>
          </p:cNvPr>
          <p:cNvPicPr preferRelativeResize="0"/>
          <p:nvPr/>
        </p:nvPicPr>
        <p:blipFill rotWithShape="1">
          <a:blip r:embed="rId13">
            <a:alphaModFix/>
          </a:blip>
          <a:srcRect/>
          <a:stretch/>
        </p:blipFill>
        <p:spPr>
          <a:xfrm>
            <a:off x="2941816" y="1566725"/>
            <a:ext cx="1498402" cy="465824"/>
          </a:xfrm>
          <a:prstGeom prst="rect">
            <a:avLst/>
          </a:prstGeom>
          <a:noFill/>
          <a:ln>
            <a:noFill/>
          </a:ln>
        </p:spPr>
      </p:pic>
      <p:pic>
        <p:nvPicPr>
          <p:cNvPr id="24" name="Google Shape;2287;p217">
            <a:extLst>
              <a:ext uri="{FF2B5EF4-FFF2-40B4-BE49-F238E27FC236}">
                <a16:creationId xmlns:a16="http://schemas.microsoft.com/office/drawing/2014/main" id="{FC670CF7-4C87-952B-D0DA-9ABB32C27013}"/>
              </a:ext>
            </a:extLst>
          </p:cNvPr>
          <p:cNvPicPr preferRelativeResize="0"/>
          <p:nvPr/>
        </p:nvPicPr>
        <p:blipFill rotWithShape="1">
          <a:blip r:embed="rId14">
            <a:alphaModFix/>
          </a:blip>
          <a:srcRect/>
          <a:stretch/>
        </p:blipFill>
        <p:spPr>
          <a:xfrm>
            <a:off x="5049975" y="1513650"/>
            <a:ext cx="916985" cy="465824"/>
          </a:xfrm>
          <a:prstGeom prst="rect">
            <a:avLst/>
          </a:prstGeom>
          <a:noFill/>
          <a:ln>
            <a:noFill/>
          </a:ln>
        </p:spPr>
      </p:pic>
      <p:pic>
        <p:nvPicPr>
          <p:cNvPr id="25" name="Google Shape;2288;p217">
            <a:extLst>
              <a:ext uri="{FF2B5EF4-FFF2-40B4-BE49-F238E27FC236}">
                <a16:creationId xmlns:a16="http://schemas.microsoft.com/office/drawing/2014/main" id="{6837A954-E59B-78EB-DF9C-13D1F4FFA35F}"/>
              </a:ext>
            </a:extLst>
          </p:cNvPr>
          <p:cNvPicPr preferRelativeResize="0"/>
          <p:nvPr/>
        </p:nvPicPr>
        <p:blipFill rotWithShape="1">
          <a:blip r:embed="rId15">
            <a:alphaModFix/>
          </a:blip>
          <a:srcRect/>
          <a:stretch/>
        </p:blipFill>
        <p:spPr>
          <a:xfrm>
            <a:off x="587715" y="2563270"/>
            <a:ext cx="1255217" cy="261301"/>
          </a:xfrm>
          <a:prstGeom prst="rect">
            <a:avLst/>
          </a:prstGeom>
          <a:noFill/>
          <a:ln>
            <a:noFill/>
          </a:ln>
        </p:spPr>
      </p:pic>
      <p:pic>
        <p:nvPicPr>
          <p:cNvPr id="26" name="Google Shape;2289;p217">
            <a:extLst>
              <a:ext uri="{FF2B5EF4-FFF2-40B4-BE49-F238E27FC236}">
                <a16:creationId xmlns:a16="http://schemas.microsoft.com/office/drawing/2014/main" id="{74EF01E7-E1C3-E085-BA54-1D201E3D1DF2}"/>
              </a:ext>
            </a:extLst>
          </p:cNvPr>
          <p:cNvPicPr preferRelativeResize="0"/>
          <p:nvPr/>
        </p:nvPicPr>
        <p:blipFill rotWithShape="1">
          <a:blip r:embed="rId16">
            <a:alphaModFix/>
          </a:blip>
          <a:srcRect/>
          <a:stretch/>
        </p:blipFill>
        <p:spPr>
          <a:xfrm>
            <a:off x="3208718" y="3207709"/>
            <a:ext cx="1062891" cy="708566"/>
          </a:xfrm>
          <a:prstGeom prst="rect">
            <a:avLst/>
          </a:prstGeom>
          <a:noFill/>
          <a:ln>
            <a:noFill/>
          </a:ln>
        </p:spPr>
      </p:pic>
      <p:pic>
        <p:nvPicPr>
          <p:cNvPr id="27" name="Google Shape;2290;p217">
            <a:extLst>
              <a:ext uri="{FF2B5EF4-FFF2-40B4-BE49-F238E27FC236}">
                <a16:creationId xmlns:a16="http://schemas.microsoft.com/office/drawing/2014/main" id="{57C5D8E3-784A-2444-A2F2-36C9C1BAEDBE}"/>
              </a:ext>
            </a:extLst>
          </p:cNvPr>
          <p:cNvPicPr preferRelativeResize="0"/>
          <p:nvPr/>
        </p:nvPicPr>
        <p:blipFill rotWithShape="1">
          <a:blip r:embed="rId17">
            <a:alphaModFix/>
          </a:blip>
          <a:srcRect/>
          <a:stretch/>
        </p:blipFill>
        <p:spPr>
          <a:xfrm>
            <a:off x="2710371" y="5338529"/>
            <a:ext cx="2062844" cy="384890"/>
          </a:xfrm>
          <a:prstGeom prst="rect">
            <a:avLst/>
          </a:prstGeom>
          <a:noFill/>
          <a:ln>
            <a:noFill/>
          </a:ln>
        </p:spPr>
      </p:pic>
      <p:pic>
        <p:nvPicPr>
          <p:cNvPr id="28" name="Google Shape;2291;p217">
            <a:extLst>
              <a:ext uri="{FF2B5EF4-FFF2-40B4-BE49-F238E27FC236}">
                <a16:creationId xmlns:a16="http://schemas.microsoft.com/office/drawing/2014/main" id="{186CC99C-F1A7-51F9-B46F-70193800C9C2}"/>
              </a:ext>
            </a:extLst>
          </p:cNvPr>
          <p:cNvPicPr preferRelativeResize="0"/>
          <p:nvPr/>
        </p:nvPicPr>
        <p:blipFill rotWithShape="1">
          <a:blip r:embed="rId18">
            <a:alphaModFix/>
          </a:blip>
          <a:srcRect/>
          <a:stretch/>
        </p:blipFill>
        <p:spPr>
          <a:xfrm>
            <a:off x="2494990" y="4414311"/>
            <a:ext cx="1846882" cy="453944"/>
          </a:xfrm>
          <a:prstGeom prst="rect">
            <a:avLst/>
          </a:prstGeom>
          <a:noFill/>
          <a:ln>
            <a:noFill/>
          </a:ln>
        </p:spPr>
      </p:pic>
      <p:pic>
        <p:nvPicPr>
          <p:cNvPr id="30" name="Kuva 29">
            <a:extLst>
              <a:ext uri="{FF2B5EF4-FFF2-40B4-BE49-F238E27FC236}">
                <a16:creationId xmlns:a16="http://schemas.microsoft.com/office/drawing/2014/main" id="{A553D535-527A-C1E2-A35A-2F34B9C9B9CD}"/>
              </a:ext>
            </a:extLst>
          </p:cNvPr>
          <p:cNvPicPr>
            <a:picLocks noChangeAspect="1"/>
          </p:cNvPicPr>
          <p:nvPr/>
        </p:nvPicPr>
        <p:blipFill>
          <a:blip r:embed="rId19"/>
          <a:stretch>
            <a:fillRect/>
          </a:stretch>
        </p:blipFill>
        <p:spPr>
          <a:xfrm>
            <a:off x="4655917" y="3350538"/>
            <a:ext cx="1260698" cy="425082"/>
          </a:xfrm>
          <a:prstGeom prst="rect">
            <a:avLst/>
          </a:prstGeom>
        </p:spPr>
      </p:pic>
    </p:spTree>
    <p:extLst>
      <p:ext uri="{BB962C8B-B14F-4D97-AF65-F5344CB8AC3E}">
        <p14:creationId xmlns:p14="http://schemas.microsoft.com/office/powerpoint/2010/main" val="14310481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frundet rektangel 5">
            <a:extLst>
              <a:ext uri="{FF2B5EF4-FFF2-40B4-BE49-F238E27FC236}">
                <a16:creationId xmlns:a16="http://schemas.microsoft.com/office/drawing/2014/main" id="{65A36A19-A3BE-CF8A-ACD2-4F2E87D9911F}"/>
              </a:ext>
            </a:extLst>
          </p:cNvPr>
          <p:cNvSpPr/>
          <p:nvPr/>
        </p:nvSpPr>
        <p:spPr>
          <a:xfrm>
            <a:off x="587377" y="1800027"/>
            <a:ext cx="5582645" cy="4664461"/>
          </a:xfrm>
          <a:prstGeom prst="roundRect">
            <a:avLst>
              <a:gd name="adj" fmla="val 7687"/>
            </a:avLst>
          </a:prstGeom>
          <a:solidFill>
            <a:srgbClr val="0017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9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16" name="Titel 2">
            <a:extLst>
              <a:ext uri="{FF2B5EF4-FFF2-40B4-BE49-F238E27FC236}">
                <a16:creationId xmlns:a16="http://schemas.microsoft.com/office/drawing/2014/main" id="{2F22CB1F-6EA1-4022-1740-F87F35A78171}"/>
              </a:ext>
            </a:extLst>
          </p:cNvPr>
          <p:cNvSpPr txBox="1">
            <a:spLocks/>
          </p:cNvSpPr>
          <p:nvPr/>
        </p:nvSpPr>
        <p:spPr>
          <a:xfrm>
            <a:off x="587375" y="476249"/>
            <a:ext cx="8045879" cy="1221451"/>
          </a:xfrm>
          <a:prstGeom prst="rect">
            <a:avLst/>
          </a:prstGeom>
        </p:spPr>
        <p:txBody>
          <a:bodyPr vert="horz" lIns="0" tIns="0" rIns="0" bIns="0" rtlCol="0" anchor="t" anchorCtr="0">
            <a:noAutofit/>
          </a:bodyPr>
          <a:lstStyle>
            <a:lvl1pPr algn="l" defTabSz="914400" rtl="0" eaLnBrk="1" latinLnBrk="0" hangingPunct="1">
              <a:lnSpc>
                <a:spcPts val="4320"/>
              </a:lnSpc>
              <a:spcBef>
                <a:spcPct val="0"/>
              </a:spcBef>
              <a:buNone/>
              <a:defRPr sz="3600" b="0" i="0" kern="1200">
                <a:solidFill>
                  <a:srgbClr val="171717"/>
                </a:solidFill>
                <a:latin typeface="Bookman Old Style" panose="02050604050505020204" pitchFamily="18" charset="0"/>
                <a:ea typeface="+mj-ea"/>
                <a:cs typeface="+mj-cs"/>
              </a:defRPr>
            </a:lvl1pPr>
          </a:lstStyle>
          <a:p>
            <a:pPr marL="0" marR="0" lvl="0" indent="0" algn="l" defTabSz="914400" rtl="0" eaLnBrk="1" fontAlgn="auto" latinLnBrk="0" hangingPunct="1">
              <a:lnSpc>
                <a:spcPts val="4320"/>
              </a:lnSpc>
              <a:spcBef>
                <a:spcPct val="0"/>
              </a:spcBef>
              <a:spcAft>
                <a:spcPts val="0"/>
              </a:spcAft>
              <a:buClrTx/>
              <a:buSzTx/>
              <a:buFontTx/>
              <a:buNone/>
              <a:tabLst/>
              <a:defRPr/>
            </a:pPr>
            <a:r>
              <a:rPr kumimoji="0" lang="da-DK" sz="3600" b="0" i="0" u="none" strike="noStrike" kern="1200" cap="none" spc="0" normalizeH="0" baseline="0" noProof="0">
                <a:ln>
                  <a:noFill/>
                </a:ln>
                <a:solidFill>
                  <a:srgbClr val="171717"/>
                </a:solidFill>
                <a:effectLst/>
                <a:uLnTx/>
                <a:uFillTx/>
                <a:latin typeface="Bookman Old Style"/>
                <a:ea typeface="+mj-ea"/>
                <a:cs typeface="+mj-cs"/>
              </a:rPr>
              <a:t>Customer success stories</a:t>
            </a:r>
            <a:r>
              <a:rPr kumimoji="0" lang="en-GB" sz="3600" b="0" i="0" u="none" strike="noStrike" kern="1200" cap="none" spc="0" normalizeH="0" baseline="0" noProof="0">
                <a:ln>
                  <a:noFill/>
                </a:ln>
                <a:solidFill>
                  <a:srgbClr val="171717"/>
                </a:solidFill>
                <a:effectLst/>
                <a:uLnTx/>
                <a:uFillTx/>
                <a:latin typeface="Bookman Old Style"/>
                <a:ea typeface="+mj-ea"/>
                <a:cs typeface="+mj-cs"/>
              </a:rPr>
              <a:t>: </a:t>
            </a:r>
            <a:br>
              <a:rPr kumimoji="0" lang="en-GB" sz="3600" b="0" i="0" u="none" strike="noStrike" kern="1200" cap="none" spc="0" normalizeH="0" baseline="0" noProof="0">
                <a:ln>
                  <a:noFill/>
                </a:ln>
                <a:solidFill>
                  <a:srgbClr val="171717"/>
                </a:solidFill>
                <a:effectLst/>
                <a:uLnTx/>
                <a:uFillTx/>
                <a:latin typeface="Bookman Old Style"/>
                <a:ea typeface="+mj-ea"/>
                <a:cs typeface="+mj-cs"/>
              </a:rPr>
            </a:br>
            <a:r>
              <a:rPr kumimoji="0" lang="da-DK" sz="3600" b="0" i="0" u="none" strike="noStrike" kern="1200" cap="none" spc="0" normalizeH="0" baseline="0" noProof="0">
                <a:ln>
                  <a:noFill/>
                </a:ln>
                <a:solidFill>
                  <a:srgbClr val="171717"/>
                </a:solidFill>
                <a:effectLst/>
                <a:uLnTx/>
                <a:uFillTx/>
                <a:latin typeface="Bookman Old Style"/>
                <a:ea typeface="+mj-ea"/>
                <a:cs typeface="+mj-cs"/>
              </a:rPr>
              <a:t>Valmet</a:t>
            </a:r>
            <a:endParaRPr kumimoji="0" lang="da-DK" sz="3600" b="0" i="0" u="none" strike="noStrike" kern="1200" cap="none" spc="0" normalizeH="0" baseline="0" noProof="0">
              <a:ln>
                <a:noFill/>
              </a:ln>
              <a:solidFill>
                <a:srgbClr val="171717"/>
              </a:solidFill>
              <a:effectLst/>
              <a:uLnTx/>
              <a:uFillTx/>
              <a:latin typeface="Bookman Old Style" panose="02050604050505020204" pitchFamily="18" charset="0"/>
              <a:ea typeface="+mj-ea"/>
              <a:cs typeface="+mj-cs"/>
            </a:endParaRPr>
          </a:p>
        </p:txBody>
      </p:sp>
      <p:sp>
        <p:nvSpPr>
          <p:cNvPr id="17" name="Sisällön paikkamerkki 43">
            <a:extLst>
              <a:ext uri="{FF2B5EF4-FFF2-40B4-BE49-F238E27FC236}">
                <a16:creationId xmlns:a16="http://schemas.microsoft.com/office/drawing/2014/main" id="{8E1D9216-CA9F-076B-5255-CBB242BF24A0}"/>
              </a:ext>
            </a:extLst>
          </p:cNvPr>
          <p:cNvSpPr>
            <a:spLocks noGrp="1"/>
          </p:cNvSpPr>
          <p:nvPr>
            <p:ph sz="quarter" idx="10"/>
          </p:nvPr>
        </p:nvSpPr>
        <p:spPr>
          <a:xfrm>
            <a:off x="1260388" y="2114658"/>
            <a:ext cx="4590483" cy="4129506"/>
          </a:xfrm>
        </p:spPr>
        <p:txBody>
          <a:bodyPr vert="horz" lIns="0" tIns="0" rIns="0" bIns="0" rtlCol="0" anchor="t">
            <a:noAutofit/>
          </a:bodyPr>
          <a:lstStyle/>
          <a:p>
            <a:r>
              <a:rPr lang="en-GB" sz="1500">
                <a:solidFill>
                  <a:schemeClr val="bg1"/>
                </a:solidFill>
                <a:latin typeface="Franklin Gothic Book"/>
                <a:ea typeface="Yu Gothic Light"/>
              </a:rPr>
              <a:t>We have been working with Valmet on many different data &amp; analytics related topics for many years. The depth and breadth of our co-operation helps us deliver solutions with tangible business benefits. Below are some of our co-operation areas:</a:t>
            </a:r>
          </a:p>
          <a:p>
            <a:endParaRPr lang="en-GB" sz="1500">
              <a:solidFill>
                <a:schemeClr val="bg1"/>
              </a:solidFill>
              <a:latin typeface="Franklin Gothic Book"/>
              <a:ea typeface="Yu Gothic Light"/>
            </a:endParaRPr>
          </a:p>
          <a:p>
            <a:r>
              <a:rPr lang="en-GB" sz="1500">
                <a:solidFill>
                  <a:schemeClr val="bg1"/>
                </a:solidFill>
                <a:latin typeface="Franklin Gothic Demi"/>
                <a:ea typeface="Yu Gothic Light"/>
              </a:rPr>
              <a:t>Business planning solution for 2 000 end users</a:t>
            </a:r>
          </a:p>
          <a:p>
            <a:r>
              <a:rPr lang="en-GB" sz="1500">
                <a:solidFill>
                  <a:schemeClr val="bg1"/>
                </a:solidFill>
                <a:latin typeface="Franklin Gothic Book"/>
                <a:ea typeface="Yu Gothic Light"/>
              </a:rPr>
              <a:t>We helped Valmet design and implement a new driver based financial planning system. The solution was to create a flexible and modern system based on the Anaplan platform to enable accurate business planning.</a:t>
            </a:r>
          </a:p>
          <a:p>
            <a:endParaRPr lang="en-GB" sz="1500">
              <a:solidFill>
                <a:schemeClr val="bg1"/>
              </a:solidFill>
              <a:latin typeface="Franklin Gothic Book"/>
              <a:ea typeface="Yu Gothic Light"/>
            </a:endParaRPr>
          </a:p>
          <a:p>
            <a:r>
              <a:rPr lang="en-GB" sz="1500">
                <a:solidFill>
                  <a:schemeClr val="bg1"/>
                </a:solidFill>
                <a:latin typeface="Franklin Gothic Demi"/>
                <a:ea typeface="Yu Gothic Light"/>
              </a:rPr>
              <a:t>Enterprise-wide data platform and reporting</a:t>
            </a:r>
          </a:p>
          <a:p>
            <a:r>
              <a:rPr lang="en-GB" sz="1500">
                <a:solidFill>
                  <a:schemeClr val="bg1"/>
                </a:solidFill>
                <a:latin typeface="Franklin Gothic Book"/>
                <a:ea typeface="Yu Gothic Light"/>
              </a:rPr>
              <a:t>We have been Valmet’s partner on enterprise level Azure data platform development for years, enabling the use of data in decision making in all parts of the organisation</a:t>
            </a:r>
            <a:r>
              <a:rPr lang="da-DK" sz="1500">
                <a:solidFill>
                  <a:schemeClr val="bg1"/>
                </a:solidFill>
                <a:latin typeface="Franklin Gothic Book"/>
                <a:ea typeface="Yu Gothic Light"/>
              </a:rPr>
              <a:t>.</a:t>
            </a:r>
            <a:endParaRPr lang="fi-FI" sz="1500">
              <a:solidFill>
                <a:schemeClr val="bg1"/>
              </a:solidFill>
              <a:latin typeface="Franklin Gothic Book"/>
              <a:ea typeface="Yu Gothic Light"/>
            </a:endParaRPr>
          </a:p>
        </p:txBody>
      </p:sp>
      <p:pic>
        <p:nvPicPr>
          <p:cNvPr id="24" name="Grafik 59">
            <a:extLst>
              <a:ext uri="{FF2B5EF4-FFF2-40B4-BE49-F238E27FC236}">
                <a16:creationId xmlns:a16="http://schemas.microsoft.com/office/drawing/2014/main" id="{A9125217-1CF9-4CF9-740A-E81A8FF0867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25728" y="2117579"/>
            <a:ext cx="293397" cy="293397"/>
          </a:xfrm>
          <a:prstGeom prst="rect">
            <a:avLst/>
          </a:prstGeom>
        </p:spPr>
      </p:pic>
      <p:sp>
        <p:nvSpPr>
          <p:cNvPr id="2" name="Tekstiruutu 1">
            <a:extLst>
              <a:ext uri="{FF2B5EF4-FFF2-40B4-BE49-F238E27FC236}">
                <a16:creationId xmlns:a16="http://schemas.microsoft.com/office/drawing/2014/main" id="{DF6C108E-BBC9-EBE0-1FB5-39D21A9BE4E9}"/>
              </a:ext>
            </a:extLst>
          </p:cNvPr>
          <p:cNvSpPr txBox="1"/>
          <p:nvPr/>
        </p:nvSpPr>
        <p:spPr>
          <a:xfrm>
            <a:off x="10259657" y="5039041"/>
            <a:ext cx="1551345" cy="707886"/>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a:ln>
                  <a:noFill/>
                </a:ln>
                <a:solidFill>
                  <a:srgbClr val="1D1C1D"/>
                </a:solidFill>
                <a:effectLst/>
                <a:uLnTx/>
                <a:uFillTx/>
                <a:latin typeface="Franklin Gothic Book"/>
                <a:ea typeface="+mn-ea"/>
                <a:cs typeface="+mn-cs"/>
              </a:rPr>
              <a:t>Petteri Peltomäki,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71717"/>
                </a:solidFill>
                <a:effectLst/>
                <a:uLnTx/>
                <a:uFillTx/>
                <a:latin typeface="Franklin Gothic Book"/>
                <a:ea typeface="+mn-ea"/>
                <a:cs typeface="+mn-cs"/>
              </a:rPr>
              <a:t>Project Manager, Business Reporting Development, Valmet</a:t>
            </a:r>
            <a:endParaRPr kumimoji="0" lang="fi-FI" sz="1000" b="0" i="0" u="none" strike="noStrike" kern="1200" cap="none" spc="0" normalizeH="0" baseline="0" noProof="0">
              <a:ln>
                <a:noFill/>
              </a:ln>
              <a:solidFill>
                <a:srgbClr val="171717"/>
              </a:solidFill>
              <a:effectLst/>
              <a:uLnTx/>
              <a:uFillTx/>
              <a:latin typeface="Franklin Gothic Book"/>
              <a:ea typeface="+mn-ea"/>
              <a:cs typeface="+mn-cs"/>
            </a:endParaRPr>
          </a:p>
        </p:txBody>
      </p:sp>
      <p:pic>
        <p:nvPicPr>
          <p:cNvPr id="5" name="Kuva 4">
            <a:extLst>
              <a:ext uri="{FF2B5EF4-FFF2-40B4-BE49-F238E27FC236}">
                <a16:creationId xmlns:a16="http://schemas.microsoft.com/office/drawing/2014/main" id="{813722CF-0717-1830-0443-40C83D4C0D50}"/>
              </a:ext>
            </a:extLst>
          </p:cNvPr>
          <p:cNvPicPr>
            <a:picLocks noChangeAspect="1"/>
          </p:cNvPicPr>
          <p:nvPr/>
        </p:nvPicPr>
        <p:blipFill>
          <a:blip r:embed="rId4"/>
          <a:srcRect/>
          <a:stretch/>
        </p:blipFill>
        <p:spPr>
          <a:xfrm>
            <a:off x="10628777" y="476248"/>
            <a:ext cx="969164" cy="969164"/>
          </a:xfrm>
          <a:prstGeom prst="rect">
            <a:avLst/>
          </a:prstGeom>
        </p:spPr>
      </p:pic>
      <p:pic>
        <p:nvPicPr>
          <p:cNvPr id="7" name="Kuva 6">
            <a:extLst>
              <a:ext uri="{FF2B5EF4-FFF2-40B4-BE49-F238E27FC236}">
                <a16:creationId xmlns:a16="http://schemas.microsoft.com/office/drawing/2014/main" id="{F26C48E3-9A45-7AA1-8E8C-93123A4F3DC3}"/>
              </a:ext>
            </a:extLst>
          </p:cNvPr>
          <p:cNvPicPr>
            <a:picLocks noChangeAspect="1"/>
          </p:cNvPicPr>
          <p:nvPr/>
        </p:nvPicPr>
        <p:blipFill>
          <a:blip r:embed="rId5"/>
          <a:srcRect t="32" b="32"/>
          <a:stretch/>
        </p:blipFill>
        <p:spPr>
          <a:xfrm>
            <a:off x="6436295" y="1800620"/>
            <a:ext cx="5168330" cy="2612885"/>
          </a:xfrm>
          <a:prstGeom prst="roundRect">
            <a:avLst>
              <a:gd name="adj" fmla="val 10024"/>
            </a:avLst>
          </a:prstGeom>
        </p:spPr>
      </p:pic>
      <p:pic>
        <p:nvPicPr>
          <p:cNvPr id="8" name="Google Shape;2277;p217">
            <a:extLst>
              <a:ext uri="{FF2B5EF4-FFF2-40B4-BE49-F238E27FC236}">
                <a16:creationId xmlns:a16="http://schemas.microsoft.com/office/drawing/2014/main" id="{67876193-8583-448B-D6B0-77279F54711B}"/>
              </a:ext>
            </a:extLst>
          </p:cNvPr>
          <p:cNvPicPr preferRelativeResize="0"/>
          <p:nvPr/>
        </p:nvPicPr>
        <p:blipFill rotWithShape="1">
          <a:blip r:embed="rId6">
            <a:alphaModFix/>
          </a:blip>
          <a:srcRect/>
          <a:stretch/>
        </p:blipFill>
        <p:spPr>
          <a:xfrm>
            <a:off x="10319345" y="4683052"/>
            <a:ext cx="1285278" cy="313622"/>
          </a:xfrm>
          <a:prstGeom prst="rect">
            <a:avLst/>
          </a:prstGeom>
          <a:noFill/>
          <a:ln>
            <a:noFill/>
          </a:ln>
        </p:spPr>
      </p:pic>
      <p:sp>
        <p:nvSpPr>
          <p:cNvPr id="3" name="Suorakulmio 2">
            <a:hlinkClick r:id="rId7"/>
            <a:extLst>
              <a:ext uri="{FF2B5EF4-FFF2-40B4-BE49-F238E27FC236}">
                <a16:creationId xmlns:a16="http://schemas.microsoft.com/office/drawing/2014/main" id="{EC9E2ECF-17F2-ABD9-A5DF-4961537F9A4C}"/>
              </a:ext>
            </a:extLst>
          </p:cNvPr>
          <p:cNvSpPr/>
          <p:nvPr/>
        </p:nvSpPr>
        <p:spPr>
          <a:xfrm>
            <a:off x="469385" y="989514"/>
            <a:ext cx="1875367" cy="6265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9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6" name="Tekstiruutu 5">
            <a:extLst>
              <a:ext uri="{FF2B5EF4-FFF2-40B4-BE49-F238E27FC236}">
                <a16:creationId xmlns:a16="http://schemas.microsoft.com/office/drawing/2014/main" id="{EDE6042B-2EB2-CECE-CF5E-37A0DEF3B7D0}"/>
              </a:ext>
            </a:extLst>
          </p:cNvPr>
          <p:cNvSpPr txBox="1"/>
          <p:nvPr/>
        </p:nvSpPr>
        <p:spPr>
          <a:xfrm>
            <a:off x="6436295" y="4683877"/>
            <a:ext cx="3636674" cy="1569660"/>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GB" sz="1600" b="0" i="0" u="none" strike="noStrike" kern="1200" cap="none" spc="0" normalizeH="0" baseline="0" noProof="0">
                <a:ln>
                  <a:noFill/>
                </a:ln>
                <a:solidFill>
                  <a:srgbClr val="171717"/>
                </a:solidFill>
                <a:effectLst/>
                <a:uLnTx/>
                <a:uFillTx/>
                <a:latin typeface="Bookman Old Style"/>
                <a:ea typeface="+mn-ea"/>
                <a:cs typeface="+mn-cs"/>
              </a:rPr>
              <a:t>“</a:t>
            </a:r>
            <a:r>
              <a:rPr kumimoji="0" lang="en-GB" sz="1600" b="0" i="1" u="none" strike="noStrike" kern="1200" cap="none" spc="0" normalizeH="0" baseline="0" noProof="0" err="1">
                <a:ln>
                  <a:noFill/>
                </a:ln>
                <a:solidFill>
                  <a:srgbClr val="171717"/>
                </a:solidFill>
                <a:effectLst/>
                <a:uLnTx/>
                <a:uFillTx/>
                <a:latin typeface="Bookman Old Style"/>
                <a:ea typeface="+mn-ea"/>
                <a:cs typeface="+mn-cs"/>
              </a:rPr>
              <a:t>t</a:t>
            </a:r>
            <a:r>
              <a:rPr kumimoji="0" lang="en-GB" sz="1600" b="0" i="0" u="none" strike="noStrike" kern="1200" cap="none" spc="0" normalizeH="0" baseline="0" noProof="0" err="1">
                <a:ln>
                  <a:noFill/>
                </a:ln>
                <a:solidFill>
                  <a:srgbClr val="171717"/>
                </a:solidFill>
                <a:effectLst/>
                <a:uLnTx/>
                <a:uFillTx/>
                <a:latin typeface="Bookman Old Style"/>
                <a:ea typeface="+mn-ea"/>
                <a:cs typeface="+mn-cs"/>
              </a:rPr>
              <a:t>woday’s</a:t>
            </a:r>
            <a:r>
              <a:rPr kumimoji="0" lang="en-GB" sz="1600" b="0" i="0" u="none" strike="noStrike" kern="1200" cap="none" spc="0" normalizeH="0" baseline="0" noProof="0">
                <a:ln>
                  <a:noFill/>
                </a:ln>
                <a:solidFill>
                  <a:srgbClr val="171717"/>
                </a:solidFill>
                <a:effectLst/>
                <a:uLnTx/>
                <a:uFillTx/>
                <a:latin typeface="Bookman Old Style"/>
                <a:ea typeface="+mn-ea"/>
                <a:cs typeface="+mn-cs"/>
              </a:rPr>
              <a:t> consultants have been very skilled and our work dynamic has been working well since the beginning. Transparency throughout the project has been great and I value that highly.”</a:t>
            </a:r>
          </a:p>
        </p:txBody>
      </p:sp>
    </p:spTree>
    <p:extLst>
      <p:ext uri="{BB962C8B-B14F-4D97-AF65-F5344CB8AC3E}">
        <p14:creationId xmlns:p14="http://schemas.microsoft.com/office/powerpoint/2010/main" val="23850899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Afrundet rektangel 5">
            <a:extLst>
              <a:ext uri="{FF2B5EF4-FFF2-40B4-BE49-F238E27FC236}">
                <a16:creationId xmlns:a16="http://schemas.microsoft.com/office/drawing/2014/main" id="{5E6BEBA8-94FA-982C-1294-C8547241A371}"/>
              </a:ext>
            </a:extLst>
          </p:cNvPr>
          <p:cNvSpPr/>
          <p:nvPr/>
        </p:nvSpPr>
        <p:spPr>
          <a:xfrm>
            <a:off x="587375" y="1800620"/>
            <a:ext cx="5575062" cy="4613764"/>
          </a:xfrm>
          <a:prstGeom prst="roundRect">
            <a:avLst>
              <a:gd name="adj" fmla="val 7687"/>
            </a:avLst>
          </a:prstGeom>
          <a:solidFill>
            <a:srgbClr val="0017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9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3" name="Titel 2">
            <a:extLst>
              <a:ext uri="{FF2B5EF4-FFF2-40B4-BE49-F238E27FC236}">
                <a16:creationId xmlns:a16="http://schemas.microsoft.com/office/drawing/2014/main" id="{7AFD0AEC-AA1B-DC29-FBCD-471B107A9375}"/>
              </a:ext>
            </a:extLst>
          </p:cNvPr>
          <p:cNvSpPr>
            <a:spLocks noGrp="1"/>
          </p:cNvSpPr>
          <p:nvPr>
            <p:ph type="title"/>
          </p:nvPr>
        </p:nvSpPr>
        <p:spPr>
          <a:xfrm>
            <a:off x="587375" y="476250"/>
            <a:ext cx="8877901" cy="1253132"/>
          </a:xfrm>
        </p:spPr>
        <p:txBody>
          <a:bodyPr/>
          <a:lstStyle/>
          <a:p>
            <a:r>
              <a:rPr lang="da-DK">
                <a:solidFill>
                  <a:schemeClr val="tx1"/>
                </a:solidFill>
                <a:latin typeface="Bookman Old Style"/>
              </a:rPr>
              <a:t>Customer success stories</a:t>
            </a:r>
            <a:r>
              <a:rPr lang="en-GB">
                <a:solidFill>
                  <a:schemeClr val="tx1"/>
                </a:solidFill>
                <a:latin typeface="Bookman Old Style"/>
              </a:rPr>
              <a:t>: </a:t>
            </a:r>
            <a:br>
              <a:rPr lang="en-GB">
                <a:solidFill>
                  <a:schemeClr val="tx1"/>
                </a:solidFill>
                <a:latin typeface="Bookman Old Style"/>
              </a:rPr>
            </a:br>
            <a:r>
              <a:rPr lang="da-DK" b="0" i="0" strike="noStrike">
                <a:solidFill>
                  <a:schemeClr val="tx1"/>
                </a:solidFill>
                <a:effectLst/>
                <a:latin typeface="+mj-lt"/>
              </a:rPr>
              <a:t>Savox Communications</a:t>
            </a:r>
            <a:endParaRPr lang="da-DK">
              <a:solidFill>
                <a:schemeClr val="tx1"/>
              </a:solidFill>
            </a:endParaRPr>
          </a:p>
        </p:txBody>
      </p:sp>
      <p:sp>
        <p:nvSpPr>
          <p:cNvPr id="44" name="Sisällön paikkamerkki 43">
            <a:extLst>
              <a:ext uri="{FF2B5EF4-FFF2-40B4-BE49-F238E27FC236}">
                <a16:creationId xmlns:a16="http://schemas.microsoft.com/office/drawing/2014/main" id="{AA810D96-0C40-8E3C-EB18-1EDDB24821F6}"/>
              </a:ext>
            </a:extLst>
          </p:cNvPr>
          <p:cNvSpPr>
            <a:spLocks noGrp="1"/>
          </p:cNvSpPr>
          <p:nvPr>
            <p:ph sz="quarter" idx="10"/>
          </p:nvPr>
        </p:nvSpPr>
        <p:spPr>
          <a:xfrm>
            <a:off x="1260388" y="2118705"/>
            <a:ext cx="4651137" cy="3277544"/>
          </a:xfrm>
        </p:spPr>
        <p:txBody>
          <a:bodyPr vert="horz" lIns="0" tIns="0" rIns="0" bIns="0" rtlCol="0" anchor="t">
            <a:noAutofit/>
          </a:bodyPr>
          <a:lstStyle/>
          <a:p>
            <a:r>
              <a:rPr lang="en-GB" sz="1500">
                <a:solidFill>
                  <a:schemeClr val="bg1"/>
                </a:solidFill>
                <a:latin typeface="Franklin Gothic Book"/>
                <a:ea typeface="Yu Gothic Light"/>
              </a:rPr>
              <a:t>We help </a:t>
            </a:r>
            <a:r>
              <a:rPr lang="en-GB" sz="1500" err="1">
                <a:solidFill>
                  <a:schemeClr val="bg1"/>
                </a:solidFill>
                <a:latin typeface="Franklin Gothic Book"/>
                <a:ea typeface="Yu Gothic Light"/>
              </a:rPr>
              <a:t>Savox</a:t>
            </a:r>
            <a:r>
              <a:rPr lang="en-GB" sz="1500">
                <a:solidFill>
                  <a:schemeClr val="bg1"/>
                </a:solidFill>
                <a:latin typeface="Franklin Gothic Book"/>
                <a:ea typeface="Yu Gothic Light"/>
              </a:rPr>
              <a:t> Communications on their journey towards data driven decision making and management.</a:t>
            </a:r>
          </a:p>
          <a:p>
            <a:endParaRPr lang="en-GB" sz="1500">
              <a:solidFill>
                <a:schemeClr val="bg1"/>
              </a:solidFill>
            </a:endParaRPr>
          </a:p>
          <a:p>
            <a:r>
              <a:rPr lang="en-GB" sz="1500">
                <a:solidFill>
                  <a:schemeClr val="bg1"/>
                </a:solidFill>
                <a:latin typeface="Franklin Gothic Demi"/>
                <a:ea typeface="Yu Gothic Light"/>
              </a:rPr>
              <a:t>Management reporting and supporting data warehouse</a:t>
            </a:r>
          </a:p>
          <a:p>
            <a:r>
              <a:rPr lang="en-GB" sz="1500">
                <a:solidFill>
                  <a:schemeClr val="bg1"/>
                </a:solidFill>
                <a:latin typeface="Franklin Gothic Book"/>
                <a:ea typeface="Yu Gothic Light"/>
              </a:rPr>
              <a:t>While we speak of data as a key asset in business, many organisations find that they don’t yet have sufficient possibilities to use data in their day-to-day management. This is what we came in to enable at </a:t>
            </a:r>
            <a:r>
              <a:rPr lang="en-GB" sz="1500" err="1">
                <a:solidFill>
                  <a:schemeClr val="bg1"/>
                </a:solidFill>
                <a:latin typeface="Franklin Gothic Book"/>
                <a:ea typeface="Yu Gothic Light"/>
              </a:rPr>
              <a:t>Savox</a:t>
            </a:r>
            <a:r>
              <a:rPr lang="en-GB" sz="1500">
                <a:solidFill>
                  <a:schemeClr val="bg1"/>
                </a:solidFill>
                <a:latin typeface="Franklin Gothic Book"/>
                <a:ea typeface="Yu Gothic Light"/>
              </a:rPr>
              <a:t>.</a:t>
            </a:r>
          </a:p>
          <a:p>
            <a:endParaRPr lang="en-GB" sz="1500">
              <a:solidFill>
                <a:schemeClr val="bg1"/>
              </a:solidFill>
              <a:latin typeface="Franklin Gothic Book"/>
              <a:ea typeface="Yu Gothic Light"/>
            </a:endParaRPr>
          </a:p>
          <a:p>
            <a:r>
              <a:rPr lang="en-GB" sz="1500">
                <a:solidFill>
                  <a:schemeClr val="bg1"/>
                </a:solidFill>
                <a:latin typeface="Franklin Gothic Book"/>
                <a:ea typeface="Yu Gothic Light"/>
              </a:rPr>
              <a:t>Over several incremental projects we built an Azure based data warehouse and a set of Power BI dashboards covering different aspects of management including sales, supply chain, production and finance. The dashboards were designed jointly with </a:t>
            </a:r>
            <a:r>
              <a:rPr lang="en-GB" sz="1500" err="1">
                <a:solidFill>
                  <a:schemeClr val="bg1"/>
                </a:solidFill>
                <a:latin typeface="Franklin Gothic Book"/>
                <a:ea typeface="Yu Gothic Light"/>
              </a:rPr>
              <a:t>Savox</a:t>
            </a:r>
            <a:r>
              <a:rPr lang="en-GB" sz="1500">
                <a:solidFill>
                  <a:schemeClr val="bg1"/>
                </a:solidFill>
                <a:latin typeface="Franklin Gothic Book"/>
                <a:ea typeface="Yu Gothic Light"/>
              </a:rPr>
              <a:t>, ensuring the best possible value and fit with their management practices.</a:t>
            </a:r>
          </a:p>
          <a:p>
            <a:endParaRPr lang="da-DK" sz="1500" i="1">
              <a:solidFill>
                <a:schemeClr val="bg1"/>
              </a:solidFill>
            </a:endParaRPr>
          </a:p>
          <a:p>
            <a:endParaRPr lang="fi-FI" sz="1400">
              <a:solidFill>
                <a:schemeClr val="bg1"/>
              </a:solidFill>
            </a:endParaRPr>
          </a:p>
        </p:txBody>
      </p:sp>
      <p:sp>
        <p:nvSpPr>
          <p:cNvPr id="58" name="Tekstiruutu 57">
            <a:extLst>
              <a:ext uri="{FF2B5EF4-FFF2-40B4-BE49-F238E27FC236}">
                <a16:creationId xmlns:a16="http://schemas.microsoft.com/office/drawing/2014/main" id="{59818923-A14E-D635-6132-701B6EF3A19C}"/>
              </a:ext>
            </a:extLst>
          </p:cNvPr>
          <p:cNvSpPr txBox="1"/>
          <p:nvPr/>
        </p:nvSpPr>
        <p:spPr>
          <a:xfrm>
            <a:off x="6436295" y="4683877"/>
            <a:ext cx="3636674" cy="1323439"/>
          </a:xfrm>
          <a:prstGeom prst="rect">
            <a:avLst/>
          </a:prstGeom>
          <a:noFill/>
        </p:spPr>
        <p:txBody>
          <a:bodyPr wrap="square" lIns="91440" tIns="45720" rIns="91440" bIns="45720" anchor="t">
            <a:spAutoFit/>
          </a:bodyPr>
          <a:lstStyle/>
          <a:p>
            <a:pPr>
              <a:spcBef>
                <a:spcPts val="1200"/>
              </a:spcBef>
              <a:defRPr/>
            </a:pPr>
            <a:r>
              <a:rPr kumimoji="0" lang="en-GB" sz="1600" b="0" u="none" strike="noStrike" kern="1200" cap="none" spc="0" normalizeH="0" baseline="0" noProof="0">
                <a:ln>
                  <a:noFill/>
                </a:ln>
                <a:solidFill>
                  <a:srgbClr val="171717"/>
                </a:solidFill>
                <a:effectLst/>
                <a:uLnTx/>
                <a:uFillTx/>
                <a:latin typeface="Bookman Old Style"/>
                <a:ea typeface="+mn-ea"/>
                <a:cs typeface="+mn-cs"/>
              </a:rPr>
              <a:t>“</a:t>
            </a:r>
            <a:r>
              <a:rPr lang="en-GB" sz="1600" b="0">
                <a:solidFill>
                  <a:srgbClr val="171717"/>
                </a:solidFill>
                <a:effectLst/>
                <a:latin typeface="Bookman Old Style"/>
              </a:rPr>
              <a:t>Our co-operation truly brings ideas and builds on experience accumulated in </a:t>
            </a:r>
            <a:r>
              <a:rPr lang="en-GB" sz="1600">
                <a:solidFill>
                  <a:srgbClr val="171717"/>
                </a:solidFill>
                <a:latin typeface="Bookman Old Style"/>
              </a:rPr>
              <a:t>o</a:t>
            </a:r>
            <a:r>
              <a:rPr lang="en-GB" sz="1600" b="0">
                <a:solidFill>
                  <a:srgbClr val="171717"/>
                </a:solidFill>
                <a:effectLst/>
                <a:latin typeface="Bookman Old Style"/>
              </a:rPr>
              <a:t>ther projects. It has been a significant benefit and exceeded expectations</a:t>
            </a:r>
            <a:r>
              <a:rPr lang="en-GB" sz="1600">
                <a:solidFill>
                  <a:srgbClr val="171717"/>
                </a:solidFill>
                <a:latin typeface="Bookman Old Style"/>
              </a:rPr>
              <a:t>.” </a:t>
            </a:r>
            <a:endParaRPr lang="en-GB" sz="1600" b="0" u="none" strike="noStrike" kern="1200" cap="none" spc="0" normalizeH="0" baseline="0" noProof="0">
              <a:ln>
                <a:noFill/>
              </a:ln>
              <a:solidFill>
                <a:srgbClr val="171717"/>
              </a:solidFill>
              <a:effectLst/>
              <a:uLnTx/>
              <a:uFillTx/>
              <a:latin typeface="Bookman Old Style"/>
            </a:endParaRPr>
          </a:p>
        </p:txBody>
      </p:sp>
      <p:pic>
        <p:nvPicPr>
          <p:cNvPr id="70" name="Grafik 59">
            <a:extLst>
              <a:ext uri="{FF2B5EF4-FFF2-40B4-BE49-F238E27FC236}">
                <a16:creationId xmlns:a16="http://schemas.microsoft.com/office/drawing/2014/main" id="{E0758F97-05A5-7051-0194-E12737906F44}"/>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825728" y="2117392"/>
            <a:ext cx="293397" cy="293397"/>
          </a:xfrm>
          <a:prstGeom prst="rect">
            <a:avLst/>
          </a:prstGeom>
        </p:spPr>
      </p:pic>
      <p:sp>
        <p:nvSpPr>
          <p:cNvPr id="5" name="Tekstiruutu 4">
            <a:extLst>
              <a:ext uri="{FF2B5EF4-FFF2-40B4-BE49-F238E27FC236}">
                <a16:creationId xmlns:a16="http://schemas.microsoft.com/office/drawing/2014/main" id="{CE070D5A-0972-8767-451B-B08600F83952}"/>
              </a:ext>
            </a:extLst>
          </p:cNvPr>
          <p:cNvSpPr txBox="1"/>
          <p:nvPr/>
        </p:nvSpPr>
        <p:spPr>
          <a:xfrm>
            <a:off x="10232238" y="5169348"/>
            <a:ext cx="1762242" cy="5539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a:ln>
                  <a:noFill/>
                </a:ln>
                <a:solidFill>
                  <a:srgbClr val="1D1C1D"/>
                </a:solidFill>
                <a:effectLst/>
                <a:uLnTx/>
                <a:uFillTx/>
                <a:latin typeface="Franklin Gothic Book"/>
                <a:ea typeface="+mn-ea"/>
                <a:cs typeface="+mn-cs"/>
              </a:rPr>
              <a:t>Terhi Rantala</a:t>
            </a:r>
          </a:p>
          <a:p>
            <a:pPr marL="0" marR="0" lvl="0" indent="0" algn="l" defTabSz="914400" rtl="0" eaLnBrk="1" fontAlgn="auto" latinLnBrk="0" hangingPunct="1">
              <a:lnSpc>
                <a:spcPct val="100000"/>
              </a:lnSpc>
              <a:spcBef>
                <a:spcPts val="0"/>
              </a:spcBef>
              <a:spcAft>
                <a:spcPts val="0"/>
              </a:spcAft>
              <a:buClrTx/>
              <a:buSzTx/>
              <a:buFontTx/>
              <a:buNone/>
              <a:tabLst/>
              <a:defRPr/>
            </a:pPr>
            <a:r>
              <a:rPr lang="fi-FI" sz="1000">
                <a:solidFill>
                  <a:srgbClr val="1D1C1D"/>
                </a:solidFill>
                <a:latin typeface="Franklin Gothic Book"/>
              </a:rPr>
              <a:t>COO,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err="1">
                <a:ln>
                  <a:noFill/>
                </a:ln>
                <a:solidFill>
                  <a:srgbClr val="1D1C1D"/>
                </a:solidFill>
                <a:effectLst/>
                <a:uLnTx/>
                <a:uFillTx/>
                <a:latin typeface="Franklin Gothic Book"/>
                <a:ea typeface="+mn-ea"/>
                <a:cs typeface="+mn-cs"/>
              </a:rPr>
              <a:t>Savox</a:t>
            </a:r>
            <a:r>
              <a:rPr kumimoji="0" lang="fi-FI" sz="1000" b="0" i="0" u="none" strike="noStrike" kern="1200" cap="none" spc="0" normalizeH="0" baseline="0" noProof="0">
                <a:ln>
                  <a:noFill/>
                </a:ln>
                <a:solidFill>
                  <a:srgbClr val="1D1C1D"/>
                </a:solidFill>
                <a:effectLst/>
                <a:uLnTx/>
                <a:uFillTx/>
                <a:latin typeface="Franklin Gothic Book"/>
                <a:ea typeface="+mn-ea"/>
                <a:cs typeface="+mn-cs"/>
              </a:rPr>
              <a:t> </a:t>
            </a:r>
            <a:r>
              <a:rPr kumimoji="0" lang="fi-FI" sz="1000" b="0" i="0" u="none" strike="noStrike" kern="1200" cap="none" spc="0" normalizeH="0" baseline="0" noProof="0" err="1">
                <a:ln>
                  <a:noFill/>
                </a:ln>
                <a:solidFill>
                  <a:srgbClr val="1D1C1D"/>
                </a:solidFill>
                <a:effectLst/>
                <a:uLnTx/>
                <a:uFillTx/>
                <a:latin typeface="Franklin Gothic Book"/>
                <a:ea typeface="+mn-ea"/>
                <a:cs typeface="+mn-cs"/>
              </a:rPr>
              <a:t>Communications</a:t>
            </a:r>
            <a:endParaRPr kumimoji="0" lang="fi-FI" sz="1000" b="0" i="0" u="none" strike="noStrike" kern="1200" cap="none" spc="0" normalizeH="0" baseline="0" noProof="0">
              <a:ln>
                <a:noFill/>
              </a:ln>
              <a:solidFill>
                <a:srgbClr val="171717"/>
              </a:solidFill>
              <a:effectLst/>
              <a:uLnTx/>
              <a:uFillTx/>
              <a:latin typeface="Franklin Gothic Book"/>
              <a:ea typeface="+mn-ea"/>
              <a:cs typeface="+mn-cs"/>
            </a:endParaRPr>
          </a:p>
        </p:txBody>
      </p:sp>
      <p:pic>
        <p:nvPicPr>
          <p:cNvPr id="4" name="Kuva 3">
            <a:extLst>
              <a:ext uri="{FF2B5EF4-FFF2-40B4-BE49-F238E27FC236}">
                <a16:creationId xmlns:a16="http://schemas.microsoft.com/office/drawing/2014/main" id="{A667C78F-AC95-8E49-32AD-75383BFD032D}"/>
              </a:ext>
            </a:extLst>
          </p:cNvPr>
          <p:cNvPicPr>
            <a:picLocks noChangeAspect="1"/>
          </p:cNvPicPr>
          <p:nvPr/>
        </p:nvPicPr>
        <p:blipFill>
          <a:blip r:embed="rId5"/>
          <a:srcRect/>
          <a:stretch/>
        </p:blipFill>
        <p:spPr>
          <a:xfrm>
            <a:off x="10628777" y="476248"/>
            <a:ext cx="969164" cy="969164"/>
          </a:xfrm>
          <a:prstGeom prst="rect">
            <a:avLst/>
          </a:prstGeom>
        </p:spPr>
      </p:pic>
      <p:pic>
        <p:nvPicPr>
          <p:cNvPr id="17" name="Kuva 16">
            <a:extLst>
              <a:ext uri="{FF2B5EF4-FFF2-40B4-BE49-F238E27FC236}">
                <a16:creationId xmlns:a16="http://schemas.microsoft.com/office/drawing/2014/main" id="{E9DDBFC6-F1A8-180F-C142-DA02EF9592D6}"/>
              </a:ext>
            </a:extLst>
          </p:cNvPr>
          <p:cNvPicPr>
            <a:picLocks noChangeAspect="1"/>
          </p:cNvPicPr>
          <p:nvPr/>
        </p:nvPicPr>
        <p:blipFill>
          <a:blip r:embed="rId6"/>
          <a:stretch>
            <a:fillRect/>
          </a:stretch>
        </p:blipFill>
        <p:spPr>
          <a:xfrm>
            <a:off x="10280822" y="4768713"/>
            <a:ext cx="1323803" cy="322426"/>
          </a:xfrm>
          <a:prstGeom prst="rect">
            <a:avLst/>
          </a:prstGeom>
        </p:spPr>
      </p:pic>
      <p:sp>
        <p:nvSpPr>
          <p:cNvPr id="2" name="Suorakulmio 1">
            <a:hlinkClick r:id="rId7"/>
            <a:extLst>
              <a:ext uri="{FF2B5EF4-FFF2-40B4-BE49-F238E27FC236}">
                <a16:creationId xmlns:a16="http://schemas.microsoft.com/office/drawing/2014/main" id="{2C93DDA1-6EA6-F708-B82A-53D9FBCD52F7}"/>
              </a:ext>
            </a:extLst>
          </p:cNvPr>
          <p:cNvSpPr/>
          <p:nvPr/>
        </p:nvSpPr>
        <p:spPr>
          <a:xfrm>
            <a:off x="528379" y="1027445"/>
            <a:ext cx="5518665" cy="6265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900">
              <a:solidFill>
                <a:srgbClr val="FFFFFF"/>
              </a:solidFill>
            </a:endParaRPr>
          </a:p>
        </p:txBody>
      </p:sp>
      <p:pic>
        <p:nvPicPr>
          <p:cNvPr id="7" name="Kuva 6">
            <a:extLst>
              <a:ext uri="{FF2B5EF4-FFF2-40B4-BE49-F238E27FC236}">
                <a16:creationId xmlns:a16="http://schemas.microsoft.com/office/drawing/2014/main" id="{B9FE55C3-6631-B748-9884-4B8BA7CEBAFB}"/>
              </a:ext>
            </a:extLst>
          </p:cNvPr>
          <p:cNvPicPr>
            <a:picLocks noChangeAspect="1"/>
          </p:cNvPicPr>
          <p:nvPr/>
        </p:nvPicPr>
        <p:blipFill>
          <a:blip r:embed="rId8"/>
          <a:srcRect t="421" b="421"/>
          <a:stretch/>
        </p:blipFill>
        <p:spPr>
          <a:xfrm>
            <a:off x="6436295" y="1800620"/>
            <a:ext cx="5168330" cy="2612885"/>
          </a:xfrm>
          <a:prstGeom prst="roundRect">
            <a:avLst>
              <a:gd name="adj" fmla="val 10024"/>
            </a:avLst>
          </a:prstGeom>
        </p:spPr>
      </p:pic>
    </p:spTree>
    <p:extLst>
      <p:ext uri="{BB962C8B-B14F-4D97-AF65-F5344CB8AC3E}">
        <p14:creationId xmlns:p14="http://schemas.microsoft.com/office/powerpoint/2010/main" val="28106279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Kuva 8">
            <a:extLst>
              <a:ext uri="{FF2B5EF4-FFF2-40B4-BE49-F238E27FC236}">
                <a16:creationId xmlns:a16="http://schemas.microsoft.com/office/drawing/2014/main" id="{D4C8E36C-6FB4-BFF4-2500-36BB71B3567C}"/>
              </a:ext>
            </a:extLst>
          </p:cNvPr>
          <p:cNvPicPr>
            <a:picLocks noChangeAspect="1"/>
          </p:cNvPicPr>
          <p:nvPr/>
        </p:nvPicPr>
        <p:blipFill>
          <a:blip r:embed="rId3"/>
          <a:srcRect/>
          <a:stretch/>
        </p:blipFill>
        <p:spPr>
          <a:xfrm>
            <a:off x="1271347" y="1448195"/>
            <a:ext cx="1885530" cy="1885530"/>
          </a:xfrm>
          <a:prstGeom prst="rect">
            <a:avLst/>
          </a:prstGeom>
        </p:spPr>
      </p:pic>
      <p:sp>
        <p:nvSpPr>
          <p:cNvPr id="5" name="Otsikko 4">
            <a:extLst>
              <a:ext uri="{FF2B5EF4-FFF2-40B4-BE49-F238E27FC236}">
                <a16:creationId xmlns:a16="http://schemas.microsoft.com/office/drawing/2014/main" id="{6C1704D6-A531-0777-5E45-D074289DA7D1}"/>
              </a:ext>
            </a:extLst>
          </p:cNvPr>
          <p:cNvSpPr>
            <a:spLocks noGrp="1"/>
          </p:cNvSpPr>
          <p:nvPr>
            <p:ph type="ctrTitle"/>
          </p:nvPr>
        </p:nvSpPr>
        <p:spPr>
          <a:xfrm>
            <a:off x="3435177" y="1619590"/>
            <a:ext cx="6695189" cy="3426157"/>
          </a:xfrm>
        </p:spPr>
        <p:txBody>
          <a:bodyPr/>
          <a:lstStyle/>
          <a:p>
            <a:pPr marL="0" lvl="0" indent="0" rtl="0">
              <a:lnSpc>
                <a:spcPct val="100000"/>
              </a:lnSpc>
              <a:spcBef>
                <a:spcPts val="0"/>
              </a:spcBef>
              <a:spcAft>
                <a:spcPts val="0"/>
              </a:spcAft>
            </a:pPr>
            <a:r>
              <a:rPr lang="da-DK">
                <a:solidFill>
                  <a:schemeClr val="bg1"/>
                </a:solidFill>
              </a:rPr>
              <a:t>Process development, automation, AI &amp; optimisation</a:t>
            </a:r>
            <a:br>
              <a:rPr lang="en-GB"/>
            </a:br>
            <a:br>
              <a:rPr lang="en-GB"/>
            </a:br>
            <a:r>
              <a:rPr lang="en-GB" sz="3600">
                <a:solidFill>
                  <a:schemeClr val="bg1"/>
                </a:solidFill>
                <a:latin typeface="Bookman Old Style"/>
              </a:rPr>
              <a:t>Enable smooth, automated &amp; optimised processes </a:t>
            </a:r>
          </a:p>
        </p:txBody>
      </p:sp>
    </p:spTree>
    <p:extLst>
      <p:ext uri="{BB962C8B-B14F-4D97-AF65-F5344CB8AC3E}">
        <p14:creationId xmlns:p14="http://schemas.microsoft.com/office/powerpoint/2010/main" val="22732445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ladsholder til billede 6">
            <a:extLst>
              <a:ext uri="{FF2B5EF4-FFF2-40B4-BE49-F238E27FC236}">
                <a16:creationId xmlns:a16="http://schemas.microsoft.com/office/drawing/2014/main" id="{52997E46-6F5A-835A-4D06-E3A0F7EA91B3}"/>
              </a:ext>
            </a:extLst>
          </p:cNvPr>
          <p:cNvPicPr>
            <a:picLocks noGrp="1" noChangeAspect="1"/>
          </p:cNvPicPr>
          <p:nvPr>
            <p:ph type="pic" sz="quarter" idx="14"/>
          </p:nvPr>
        </p:nvPicPr>
        <p:blipFill rotWithShape="1">
          <a:blip r:embed="rId2" cstate="screen">
            <a:extLst>
              <a:ext uri="{28A0092B-C50C-407E-A947-70E740481C1C}">
                <a14:useLocalDpi xmlns:a14="http://schemas.microsoft.com/office/drawing/2010/main"/>
              </a:ext>
            </a:extLst>
          </a:blip>
          <a:srcRect/>
          <a:stretch/>
        </p:blipFill>
        <p:spPr>
          <a:xfrm>
            <a:off x="6924675" y="0"/>
            <a:ext cx="6325499" cy="6858000"/>
          </a:xfrm>
        </p:spPr>
      </p:pic>
      <p:sp>
        <p:nvSpPr>
          <p:cNvPr id="3" name="Titel 2">
            <a:extLst>
              <a:ext uri="{FF2B5EF4-FFF2-40B4-BE49-F238E27FC236}">
                <a16:creationId xmlns:a16="http://schemas.microsoft.com/office/drawing/2014/main" id="{7AFD0AEC-AA1B-DC29-FBCD-471B107A9375}"/>
              </a:ext>
            </a:extLst>
          </p:cNvPr>
          <p:cNvSpPr>
            <a:spLocks noGrp="1"/>
          </p:cNvSpPr>
          <p:nvPr>
            <p:ph type="title"/>
          </p:nvPr>
        </p:nvSpPr>
        <p:spPr/>
        <p:txBody>
          <a:bodyPr/>
          <a:lstStyle/>
          <a:p>
            <a:r>
              <a:rPr lang="en-GB">
                <a:latin typeface="Bookman Old Style"/>
              </a:rPr>
              <a:t>How we can help</a:t>
            </a:r>
            <a:endParaRPr lang="da-DK"/>
          </a:p>
        </p:txBody>
      </p:sp>
      <p:pic>
        <p:nvPicPr>
          <p:cNvPr id="15" name="Grafik 23">
            <a:extLst>
              <a:ext uri="{FF2B5EF4-FFF2-40B4-BE49-F238E27FC236}">
                <a16:creationId xmlns:a16="http://schemas.microsoft.com/office/drawing/2014/main" id="{87EE4C6A-6799-3A54-B2B6-2D5E8EA2D1AB}"/>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636801" y="4415481"/>
            <a:ext cx="178745" cy="178745"/>
          </a:xfrm>
          <a:prstGeom prst="rect">
            <a:avLst/>
          </a:prstGeom>
        </p:spPr>
      </p:pic>
      <p:pic>
        <p:nvPicPr>
          <p:cNvPr id="17" name="Grafik 23">
            <a:extLst>
              <a:ext uri="{FF2B5EF4-FFF2-40B4-BE49-F238E27FC236}">
                <a16:creationId xmlns:a16="http://schemas.microsoft.com/office/drawing/2014/main" id="{6E75EFE3-7256-C034-CDAB-6F39605ED4B7}"/>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636801" y="4645537"/>
            <a:ext cx="178745" cy="178745"/>
          </a:xfrm>
          <a:prstGeom prst="rect">
            <a:avLst/>
          </a:prstGeom>
        </p:spPr>
      </p:pic>
      <p:sp>
        <p:nvSpPr>
          <p:cNvPr id="25" name="Tekstiruutu 24">
            <a:extLst>
              <a:ext uri="{FF2B5EF4-FFF2-40B4-BE49-F238E27FC236}">
                <a16:creationId xmlns:a16="http://schemas.microsoft.com/office/drawing/2014/main" id="{A4A3EBD5-AEEE-2FDD-75CA-44E172C7FA1D}"/>
              </a:ext>
            </a:extLst>
          </p:cNvPr>
          <p:cNvSpPr txBox="1"/>
          <p:nvPr/>
        </p:nvSpPr>
        <p:spPr>
          <a:xfrm>
            <a:off x="496755" y="3876614"/>
            <a:ext cx="4971477" cy="1513235"/>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2400" b="0" i="0" u="none" strike="noStrike" kern="1200" cap="none" spc="0" normalizeH="0" baseline="0" noProof="0">
                <a:ln>
                  <a:noFill/>
                </a:ln>
                <a:solidFill>
                  <a:srgbClr val="FFFFFF"/>
                </a:solidFill>
                <a:effectLst/>
                <a:uLnTx/>
                <a:uFillTx/>
                <a:latin typeface="Bookman Old Style"/>
                <a:ea typeface="+mn-ea"/>
                <a:cs typeface="+mn-cs"/>
              </a:rPr>
              <a:t>Our competencies</a:t>
            </a:r>
          </a:p>
          <a:p>
            <a:pPr marL="480695" marR="0" lvl="1" indent="0" algn="l" defTabSz="914400" rtl="0" eaLnBrk="1" fontAlgn="auto" latinLnBrk="0" hangingPunct="1">
              <a:lnSpc>
                <a:spcPts val="1900"/>
              </a:lnSpc>
              <a:spcBef>
                <a:spcPts val="0"/>
              </a:spcBef>
              <a:spcAft>
                <a:spcPts val="0"/>
              </a:spcAft>
              <a:buClr>
                <a:srgbClr val="171717"/>
              </a:buClr>
              <a:buSzPts val="1500"/>
              <a:buFontTx/>
              <a:buNone/>
              <a:tabLst/>
              <a:defRPr/>
            </a:pPr>
            <a:r>
              <a:rPr kumimoji="0" lang="en-GB" sz="1600" b="0" i="0" u="none" strike="noStrike" kern="1200" cap="none" spc="0" normalizeH="0" baseline="0" noProof="0">
                <a:ln>
                  <a:noFill/>
                </a:ln>
                <a:solidFill>
                  <a:srgbClr val="FFFFFF"/>
                </a:solidFill>
                <a:effectLst/>
                <a:uLnTx/>
                <a:uFillTx/>
                <a:latin typeface="Franklin Gothic Book"/>
                <a:ea typeface="+mn-ea"/>
                <a:cs typeface="+mn-cs"/>
              </a:rPr>
              <a:t>Process analysis BPM</a:t>
            </a:r>
          </a:p>
          <a:p>
            <a:pPr marL="480695" marR="0" lvl="1" indent="0" algn="l" defTabSz="914400" rtl="0" eaLnBrk="1" fontAlgn="auto" latinLnBrk="0" hangingPunct="1">
              <a:lnSpc>
                <a:spcPts val="1900"/>
              </a:lnSpc>
              <a:spcBef>
                <a:spcPts val="0"/>
              </a:spcBef>
              <a:spcAft>
                <a:spcPts val="0"/>
              </a:spcAft>
              <a:buClrTx/>
              <a:buSzPts val="1500"/>
              <a:buFontTx/>
              <a:buNone/>
              <a:tabLst/>
              <a:defRPr/>
            </a:pPr>
            <a:r>
              <a:rPr kumimoji="0" lang="en-GB" sz="1600" b="0" i="0" u="none" strike="noStrike" kern="1200" cap="none" spc="0" normalizeH="0" baseline="0" noProof="0">
                <a:ln>
                  <a:noFill/>
                </a:ln>
                <a:solidFill>
                  <a:srgbClr val="FFFFFF"/>
                </a:solidFill>
                <a:effectLst/>
                <a:uLnTx/>
                <a:uFillTx/>
                <a:latin typeface="Franklin Gothic Book"/>
                <a:ea typeface="+mn-ea"/>
                <a:cs typeface="+mn-cs"/>
              </a:rPr>
              <a:t>Process automation BPMS </a:t>
            </a:r>
          </a:p>
          <a:p>
            <a:pPr marL="480695" marR="0" lvl="1" indent="0" algn="l" defTabSz="914400" rtl="0" eaLnBrk="1" fontAlgn="auto" latinLnBrk="0" hangingPunct="1">
              <a:lnSpc>
                <a:spcPts val="1900"/>
              </a:lnSpc>
              <a:spcBef>
                <a:spcPts val="0"/>
              </a:spcBef>
              <a:spcAft>
                <a:spcPts val="0"/>
              </a:spcAft>
              <a:buClr>
                <a:srgbClr val="171717"/>
              </a:buClr>
              <a:buSzPts val="1500"/>
              <a:buFontTx/>
              <a:buNone/>
              <a:tabLst/>
              <a:defRPr/>
            </a:pPr>
            <a:r>
              <a:rPr kumimoji="0" lang="en-GB" sz="1600" b="0" i="0" u="none" strike="noStrike" kern="1200" cap="none" spc="0" normalizeH="0" baseline="0" noProof="0">
                <a:ln>
                  <a:noFill/>
                </a:ln>
                <a:solidFill>
                  <a:srgbClr val="FFFFFF"/>
                </a:solidFill>
                <a:effectLst/>
                <a:uLnTx/>
                <a:uFillTx/>
                <a:latin typeface="Franklin Gothic Book"/>
                <a:ea typeface="+mn-ea"/>
                <a:cs typeface="+mn-cs"/>
              </a:rPr>
              <a:t>RPA &amp; AI &amp; machine learning </a:t>
            </a:r>
          </a:p>
          <a:p>
            <a:pPr marL="480695" marR="0" lvl="1" indent="0" algn="l" defTabSz="914400" rtl="0" eaLnBrk="1" fontAlgn="auto" latinLnBrk="0" hangingPunct="1">
              <a:lnSpc>
                <a:spcPts val="1900"/>
              </a:lnSpc>
              <a:spcBef>
                <a:spcPts val="0"/>
              </a:spcBef>
              <a:spcAft>
                <a:spcPts val="0"/>
              </a:spcAft>
              <a:buClr>
                <a:srgbClr val="171717"/>
              </a:buClr>
              <a:buSzPts val="1500"/>
              <a:buFontTx/>
              <a:buNone/>
              <a:tabLst/>
              <a:defRPr/>
            </a:pPr>
            <a:r>
              <a:rPr kumimoji="0" lang="en-GB" sz="1600" b="0" i="0" u="none" strike="noStrike" kern="1200" cap="none" spc="0" normalizeH="0" baseline="0" noProof="0">
                <a:ln>
                  <a:noFill/>
                </a:ln>
                <a:solidFill>
                  <a:srgbClr val="FFFFFF"/>
                </a:solidFill>
                <a:effectLst/>
                <a:uLnTx/>
                <a:uFillTx/>
                <a:latin typeface="Franklin Gothic Book"/>
                <a:ea typeface="+mn-ea"/>
                <a:cs typeface="+mn-cs"/>
              </a:rPr>
              <a:t>Resource planning &amp; process optimisation</a:t>
            </a:r>
            <a:endParaRPr kumimoji="0" lang="en-GB" sz="1600" b="0" i="0" u="none" strike="noStrike" kern="1200" cap="none" spc="0" normalizeH="0" baseline="0" noProof="0">
              <a:ln>
                <a:noFill/>
              </a:ln>
              <a:solidFill>
                <a:srgbClr val="FFFFFF"/>
              </a:solidFill>
              <a:effectLst/>
              <a:uLnTx/>
              <a:uFillTx/>
              <a:latin typeface="Arial"/>
              <a:ea typeface="Arial"/>
              <a:cs typeface="Arial"/>
            </a:endParaRPr>
          </a:p>
        </p:txBody>
      </p:sp>
      <p:sp>
        <p:nvSpPr>
          <p:cNvPr id="9" name="Google Shape;754;p75">
            <a:extLst>
              <a:ext uri="{FF2B5EF4-FFF2-40B4-BE49-F238E27FC236}">
                <a16:creationId xmlns:a16="http://schemas.microsoft.com/office/drawing/2014/main" id="{0D9D9BB1-E65A-1E7D-85F6-62ABE90FB366}"/>
              </a:ext>
            </a:extLst>
          </p:cNvPr>
          <p:cNvSpPr/>
          <p:nvPr/>
        </p:nvSpPr>
        <p:spPr>
          <a:xfrm>
            <a:off x="5821020" y="1262742"/>
            <a:ext cx="4793292" cy="4779851"/>
          </a:xfrm>
          <a:prstGeom prst="roundRect">
            <a:avLst>
              <a:gd name="adj" fmla="val 16667"/>
            </a:avLst>
          </a:prstGeom>
          <a:solidFill>
            <a:schemeClr val="accent5"/>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228600" marR="0" lvl="0" indent="-228600" algn="l" defTabSz="914400" rtl="0" eaLnBrk="1" fontAlgn="auto" latinLnBrk="0" hangingPunct="1">
              <a:lnSpc>
                <a:spcPct val="100000"/>
              </a:lnSpc>
              <a:spcBef>
                <a:spcPts val="1000"/>
              </a:spcBef>
              <a:spcAft>
                <a:spcPts val="0"/>
              </a:spcAft>
              <a:buClrTx/>
              <a:buSzTx/>
              <a:buFontTx/>
              <a:buAutoNum type="arabicPeriod"/>
              <a:tabLst/>
              <a:defRPr/>
            </a:pPr>
            <a:r>
              <a:rPr kumimoji="0" lang="en-GB" sz="1400" b="0" i="0" u="none" strike="noStrike" kern="1200" cap="none" spc="0" normalizeH="0" baseline="0" noProof="0">
                <a:ln>
                  <a:noFill/>
                </a:ln>
                <a:solidFill>
                  <a:srgbClr val="1D1C1D"/>
                </a:solidFill>
                <a:effectLst/>
                <a:uLnTx/>
                <a:uFillTx/>
                <a:latin typeface="Franklin Gothic Demi" panose="020B0703020102020204" pitchFamily="34" charset="0"/>
                <a:ea typeface="+mn-lt"/>
                <a:cs typeface="+mn-lt"/>
              </a:rPr>
              <a:t>Process Analysis</a:t>
            </a:r>
            <a:r>
              <a:rPr kumimoji="0" lang="en-GB" sz="1400" b="0" i="0" u="none" strike="noStrike" kern="1200" cap="none" spc="0" normalizeH="0" baseline="0" noProof="0">
                <a:ln>
                  <a:noFill/>
                </a:ln>
                <a:solidFill>
                  <a:srgbClr val="1D1C1D"/>
                </a:solidFill>
                <a:effectLst/>
                <a:uLnTx/>
                <a:uFillTx/>
                <a:latin typeface="Franklin Gothic Book"/>
                <a:ea typeface="+mn-lt"/>
                <a:cs typeface="+mn-lt"/>
              </a:rPr>
              <a:t>: Analyse processes and lead your business with business process management.</a:t>
            </a:r>
          </a:p>
          <a:p>
            <a:pPr marL="228600" marR="0" lvl="0" indent="-228600" algn="l" defTabSz="914400" rtl="0" eaLnBrk="1" fontAlgn="auto" latinLnBrk="0" hangingPunct="1">
              <a:lnSpc>
                <a:spcPct val="100000"/>
              </a:lnSpc>
              <a:spcBef>
                <a:spcPts val="1000"/>
              </a:spcBef>
              <a:spcAft>
                <a:spcPts val="0"/>
              </a:spcAft>
              <a:buClrTx/>
              <a:buSzTx/>
              <a:buFontTx/>
              <a:buAutoNum type="arabicPeriod"/>
              <a:tabLst/>
              <a:defRPr/>
            </a:pPr>
            <a:r>
              <a:rPr kumimoji="0" lang="en-GB" sz="1400" b="0" i="0" u="none" strike="noStrike" kern="1200" cap="none" spc="0" normalizeH="0" baseline="0" noProof="0">
                <a:ln>
                  <a:noFill/>
                </a:ln>
                <a:solidFill>
                  <a:srgbClr val="1D1C1D"/>
                </a:solidFill>
                <a:effectLst/>
                <a:uLnTx/>
                <a:uFillTx/>
                <a:latin typeface="Franklin Gothic Demi" panose="020B0703020102020204" pitchFamily="34" charset="0"/>
                <a:ea typeface="+mn-lt"/>
                <a:cs typeface="+mn-lt"/>
              </a:rPr>
              <a:t>BPMS</a:t>
            </a:r>
            <a:r>
              <a:rPr kumimoji="0" lang="en-GB" sz="1400" b="0" i="0" u="none" strike="noStrike" kern="1200" cap="none" spc="0" normalizeH="0" baseline="0" noProof="0">
                <a:ln>
                  <a:noFill/>
                </a:ln>
                <a:solidFill>
                  <a:srgbClr val="1D1C1D"/>
                </a:solidFill>
                <a:effectLst/>
                <a:uLnTx/>
                <a:uFillTx/>
                <a:latin typeface="Franklin Gothic Book"/>
                <a:ea typeface="+mn-lt"/>
                <a:cs typeface="+mn-lt"/>
              </a:rPr>
              <a:t>: Orchestrate, automate and control long end to end processes with complex business logic.</a:t>
            </a:r>
          </a:p>
          <a:p>
            <a:pPr marL="228600" marR="0" lvl="0" indent="-228600" algn="l" defTabSz="914400" rtl="0" eaLnBrk="1" fontAlgn="auto" latinLnBrk="0" hangingPunct="1">
              <a:lnSpc>
                <a:spcPct val="100000"/>
              </a:lnSpc>
              <a:spcBef>
                <a:spcPts val="1000"/>
              </a:spcBef>
              <a:spcAft>
                <a:spcPts val="0"/>
              </a:spcAft>
              <a:buClrTx/>
              <a:buSzTx/>
              <a:buFontTx/>
              <a:buAutoNum type="arabicPeriod"/>
              <a:tabLst/>
              <a:defRPr/>
            </a:pPr>
            <a:r>
              <a:rPr kumimoji="0" lang="en-GB" sz="1400" b="0" i="0" u="none" strike="noStrike" kern="1200" cap="none" spc="0" normalizeH="0" baseline="0" noProof="0">
                <a:ln>
                  <a:noFill/>
                </a:ln>
                <a:solidFill>
                  <a:srgbClr val="1D1C1D"/>
                </a:solidFill>
                <a:effectLst/>
                <a:uLnTx/>
                <a:uFillTx/>
                <a:latin typeface="Franklin Gothic Demi" panose="020B0703020102020204" pitchFamily="34" charset="0"/>
                <a:ea typeface="+mn-lt"/>
                <a:cs typeface="+mn-lt"/>
              </a:rPr>
              <a:t>RPA</a:t>
            </a:r>
            <a:r>
              <a:rPr kumimoji="0" lang="en-GB" sz="1400" b="0" i="0" u="none" strike="noStrike" kern="1200" cap="none" spc="0" normalizeH="0" baseline="0" noProof="0">
                <a:ln>
                  <a:noFill/>
                </a:ln>
                <a:solidFill>
                  <a:srgbClr val="1D1C1D"/>
                </a:solidFill>
                <a:effectLst/>
                <a:uLnTx/>
                <a:uFillTx/>
                <a:latin typeface="Franklin Gothic Book"/>
                <a:ea typeface="+mn-lt"/>
                <a:cs typeface="+mn-lt"/>
              </a:rPr>
              <a:t>: Automate simple and repetitive manual tasks with large volume, such as </a:t>
            </a:r>
            <a:r>
              <a:rPr kumimoji="0" lang="en-GB" sz="1400" b="0" i="0" u="none" strike="noStrike" kern="1200" cap="none" spc="0" normalizeH="0" baseline="0" noProof="0">
                <a:ln>
                  <a:noFill/>
                </a:ln>
                <a:solidFill>
                  <a:srgbClr val="171717"/>
                </a:solidFill>
                <a:effectLst/>
                <a:uLnTx/>
                <a:uFillTx/>
                <a:latin typeface="Franklin Gothic Book"/>
                <a:ea typeface="+mn-lt"/>
                <a:cs typeface="+mn-lt"/>
                <a:sym typeface="Libre Franklin"/>
              </a:rPr>
              <a:t>data entry, invoice processing, and customer service inquiries.</a:t>
            </a:r>
            <a:endParaRPr kumimoji="0" lang="en-GB" sz="1400" b="0" i="0" u="none" strike="noStrike" kern="1200" cap="none" spc="0" normalizeH="0" baseline="0" noProof="0">
              <a:ln>
                <a:noFill/>
              </a:ln>
              <a:solidFill>
                <a:srgbClr val="171717"/>
              </a:solidFill>
              <a:effectLst/>
              <a:uLnTx/>
              <a:uFillTx/>
              <a:latin typeface="Franklin Gothic Book"/>
              <a:ea typeface="+mn-lt"/>
              <a:cs typeface="+mn-lt"/>
            </a:endParaRPr>
          </a:p>
          <a:p>
            <a:pPr marL="228600" marR="0" lvl="0" indent="-228600" algn="l" defTabSz="914400" rtl="0" eaLnBrk="1" fontAlgn="auto" latinLnBrk="0" hangingPunct="1">
              <a:lnSpc>
                <a:spcPct val="100000"/>
              </a:lnSpc>
              <a:spcBef>
                <a:spcPts val="1000"/>
              </a:spcBef>
              <a:spcAft>
                <a:spcPts val="0"/>
              </a:spcAft>
              <a:buClrTx/>
              <a:buSzTx/>
              <a:buFontTx/>
              <a:buAutoNum type="arabicPeriod"/>
              <a:tabLst/>
              <a:defRPr/>
            </a:pPr>
            <a:r>
              <a:rPr kumimoji="0" lang="en-GB" sz="1400" b="0" i="0" u="none" strike="noStrike" kern="1200" cap="none" spc="0" normalizeH="0" baseline="0" noProof="0">
                <a:ln>
                  <a:noFill/>
                </a:ln>
                <a:solidFill>
                  <a:srgbClr val="171717"/>
                </a:solidFill>
                <a:effectLst/>
                <a:uLnTx/>
                <a:uFillTx/>
                <a:latin typeface="Franklin Gothic Demi" panose="020B0703020102020204" pitchFamily="34" charset="0"/>
                <a:ea typeface="+mn-lt"/>
                <a:cs typeface="+mn-lt"/>
                <a:sym typeface="Libre Franklin"/>
              </a:rPr>
              <a:t>AI</a:t>
            </a:r>
            <a:r>
              <a:rPr kumimoji="0" lang="en-GB" sz="1400" b="0" i="0" u="none" strike="noStrike" kern="1200" cap="none" spc="0" normalizeH="0" baseline="0" noProof="0">
                <a:ln>
                  <a:noFill/>
                </a:ln>
                <a:solidFill>
                  <a:srgbClr val="171717"/>
                </a:solidFill>
                <a:effectLst/>
                <a:uLnTx/>
                <a:uFillTx/>
                <a:latin typeface="Franklin Gothic Book"/>
                <a:ea typeface="+mn-lt"/>
                <a:cs typeface="+mn-lt"/>
                <a:sym typeface="Libre Franklin"/>
              </a:rPr>
              <a:t>: Improving customer experience through chatbots, personalised recommendations, and predictive maintenance in manufacturing.</a:t>
            </a:r>
            <a:endParaRPr kumimoji="0" lang="en-GB" sz="1400" b="0" i="0" u="none" strike="noStrike" kern="1200" cap="none" spc="0" normalizeH="0" baseline="0" noProof="0">
              <a:ln>
                <a:noFill/>
              </a:ln>
              <a:solidFill>
                <a:srgbClr val="171717"/>
              </a:solidFill>
              <a:effectLst/>
              <a:uLnTx/>
              <a:uFillTx/>
              <a:latin typeface="Franklin Gothic Book"/>
              <a:ea typeface="+mn-lt"/>
              <a:cs typeface="+mn-lt"/>
            </a:endParaRPr>
          </a:p>
          <a:p>
            <a:pPr marL="228600" marR="0" lvl="0" indent="-228600" algn="l" defTabSz="914400" rtl="0" eaLnBrk="1" fontAlgn="auto" latinLnBrk="0" hangingPunct="1">
              <a:lnSpc>
                <a:spcPct val="100000"/>
              </a:lnSpc>
              <a:spcBef>
                <a:spcPts val="1000"/>
              </a:spcBef>
              <a:spcAft>
                <a:spcPts val="0"/>
              </a:spcAft>
              <a:buClrTx/>
              <a:buSzTx/>
              <a:buFontTx/>
              <a:buAutoNum type="arabicPeriod"/>
              <a:tabLst/>
              <a:defRPr/>
            </a:pPr>
            <a:r>
              <a:rPr kumimoji="0" lang="en-GB" sz="1400" b="0" i="0" u="none" strike="noStrike" kern="1200" cap="none" spc="0" normalizeH="0" baseline="0" noProof="0">
                <a:ln>
                  <a:noFill/>
                </a:ln>
                <a:solidFill>
                  <a:srgbClr val="171717"/>
                </a:solidFill>
                <a:effectLst/>
                <a:uLnTx/>
                <a:uFillTx/>
                <a:latin typeface="Franklin Gothic Demi" panose="020B0703020102020204" pitchFamily="34" charset="0"/>
                <a:ea typeface="+mn-lt"/>
                <a:cs typeface="+mn-lt"/>
                <a:sym typeface="Libre Franklin"/>
              </a:rPr>
              <a:t>Optimisation services</a:t>
            </a:r>
            <a:r>
              <a:rPr kumimoji="0" lang="en-GB" sz="1400" b="0" i="0" u="none" strike="noStrike" kern="1200" cap="none" spc="0" normalizeH="0" baseline="0" noProof="0">
                <a:ln>
                  <a:noFill/>
                </a:ln>
                <a:solidFill>
                  <a:srgbClr val="171717"/>
                </a:solidFill>
                <a:effectLst/>
                <a:uLnTx/>
                <a:uFillTx/>
                <a:latin typeface="Franklin Gothic Book"/>
                <a:ea typeface="+mn-lt"/>
                <a:cs typeface="+mn-lt"/>
                <a:sym typeface="Libre Franklin"/>
              </a:rPr>
              <a:t>: Optimising supply chain operations, logistics, and workforce scheduling to reduce costs and increase efficiency.</a:t>
            </a:r>
            <a:endParaRPr kumimoji="0" lang="en-GB" sz="1400" b="0" i="0" u="none" strike="noStrike" kern="1200" cap="none" spc="0" normalizeH="0" baseline="0" noProof="0">
              <a:ln>
                <a:noFill/>
              </a:ln>
              <a:solidFill>
                <a:srgbClr val="171717"/>
              </a:solidFill>
              <a:effectLst/>
              <a:uLnTx/>
              <a:uFillTx/>
              <a:latin typeface="Franklin Gothic Book"/>
              <a:ea typeface="+mn-lt"/>
              <a:cs typeface="+mn-lt"/>
            </a:endParaRPr>
          </a:p>
          <a:p>
            <a:pPr marL="228600" marR="0" lvl="0" indent="-228600" algn="l" defTabSz="914400" rtl="0" eaLnBrk="1" fontAlgn="auto" latinLnBrk="0" hangingPunct="1">
              <a:lnSpc>
                <a:spcPct val="100000"/>
              </a:lnSpc>
              <a:spcBef>
                <a:spcPts val="1000"/>
              </a:spcBef>
              <a:spcAft>
                <a:spcPts val="0"/>
              </a:spcAft>
              <a:buClrTx/>
              <a:buSzTx/>
              <a:buFontTx/>
              <a:buAutoNum type="arabicPeriod"/>
              <a:tabLst/>
              <a:defRPr/>
            </a:pPr>
            <a:r>
              <a:rPr kumimoji="0" lang="en-GB" sz="1400" b="0" i="0" u="none" strike="noStrike" kern="1200" cap="none" spc="0" normalizeH="0" baseline="0" noProof="0">
                <a:ln>
                  <a:noFill/>
                </a:ln>
                <a:solidFill>
                  <a:srgbClr val="171717"/>
                </a:solidFill>
                <a:effectLst/>
                <a:uLnTx/>
                <a:uFillTx/>
                <a:latin typeface="Franklin Gothic Demi" panose="020B0703020102020204" pitchFamily="34" charset="0"/>
                <a:ea typeface="+mn-lt"/>
                <a:cs typeface="+mn-lt"/>
                <a:sym typeface="Libre Franklin"/>
              </a:rPr>
              <a:t>RPA </a:t>
            </a:r>
            <a:r>
              <a:rPr lang="en-GB" sz="1400">
                <a:solidFill>
                  <a:srgbClr val="171717"/>
                </a:solidFill>
                <a:latin typeface="Franklin Gothic Demi" panose="020B0703020102020204" pitchFamily="34" charset="0"/>
                <a:ea typeface="+mn-lt"/>
                <a:cs typeface="+mn-lt"/>
                <a:sym typeface="Libre Franklin"/>
              </a:rPr>
              <a:t>&amp;</a:t>
            </a:r>
            <a:r>
              <a:rPr kumimoji="0" lang="en-GB" sz="1400" b="0" i="0" u="none" strike="noStrike" kern="1200" cap="none" spc="0" normalizeH="0" baseline="0" noProof="0">
                <a:ln>
                  <a:noFill/>
                </a:ln>
                <a:solidFill>
                  <a:srgbClr val="171717"/>
                </a:solidFill>
                <a:effectLst/>
                <a:uLnTx/>
                <a:uFillTx/>
                <a:latin typeface="Franklin Gothic Demi" panose="020B0703020102020204" pitchFamily="34" charset="0"/>
                <a:ea typeface="+mn-lt"/>
                <a:cs typeface="+mn-lt"/>
                <a:sym typeface="Libre Franklin"/>
              </a:rPr>
              <a:t> AI</a:t>
            </a:r>
            <a:r>
              <a:rPr kumimoji="0" lang="en-GB" sz="1400" b="0" i="0" u="none" strike="noStrike" kern="1200" cap="none" spc="0" normalizeH="0" baseline="0" noProof="0">
                <a:ln>
                  <a:noFill/>
                </a:ln>
                <a:solidFill>
                  <a:srgbClr val="171717"/>
                </a:solidFill>
                <a:effectLst/>
                <a:uLnTx/>
                <a:uFillTx/>
                <a:latin typeface="Franklin Gothic Book"/>
                <a:ea typeface="+mn-lt"/>
                <a:cs typeface="+mn-lt"/>
                <a:sym typeface="Libre Franklin"/>
              </a:rPr>
              <a:t>: Enhancing fraud detection and prevention in financial services, insurance, and healthcare industries.</a:t>
            </a:r>
            <a:endParaRPr kumimoji="0" lang="en-GB" sz="1400" b="0" i="0" u="none" strike="noStrike" kern="1200" cap="none" spc="0" normalizeH="0" baseline="0" noProof="0">
              <a:ln>
                <a:noFill/>
              </a:ln>
              <a:solidFill>
                <a:srgbClr val="171717"/>
              </a:solidFill>
              <a:effectLst/>
              <a:uLnTx/>
              <a:uFillTx/>
              <a:latin typeface="Franklin Gothic Book"/>
              <a:ea typeface="+mn-ea"/>
              <a:cs typeface="+mn-cs"/>
            </a:endParaRPr>
          </a:p>
        </p:txBody>
      </p:sp>
      <p:pic>
        <p:nvPicPr>
          <p:cNvPr id="10" name="Kuva 9">
            <a:extLst>
              <a:ext uri="{FF2B5EF4-FFF2-40B4-BE49-F238E27FC236}">
                <a16:creationId xmlns:a16="http://schemas.microsoft.com/office/drawing/2014/main" id="{CF4A77BF-522D-7BA8-3715-4231086520C3}"/>
              </a:ext>
            </a:extLst>
          </p:cNvPr>
          <p:cNvPicPr>
            <a:picLocks noChangeAspect="1"/>
          </p:cNvPicPr>
          <p:nvPr/>
        </p:nvPicPr>
        <p:blipFill>
          <a:blip r:embed="rId5"/>
          <a:srcRect/>
          <a:stretch/>
        </p:blipFill>
        <p:spPr>
          <a:xfrm>
            <a:off x="10614312" y="478259"/>
            <a:ext cx="965142" cy="965142"/>
          </a:xfrm>
          <a:prstGeom prst="rect">
            <a:avLst/>
          </a:prstGeom>
        </p:spPr>
      </p:pic>
      <p:pic>
        <p:nvPicPr>
          <p:cNvPr id="2" name="Grafik 23">
            <a:extLst>
              <a:ext uri="{FF2B5EF4-FFF2-40B4-BE49-F238E27FC236}">
                <a16:creationId xmlns:a16="http://schemas.microsoft.com/office/drawing/2014/main" id="{6E51F877-35B8-7051-50DE-81BF309BCE2A}"/>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636801" y="5122125"/>
            <a:ext cx="178745" cy="178745"/>
          </a:xfrm>
          <a:prstGeom prst="rect">
            <a:avLst/>
          </a:prstGeom>
        </p:spPr>
      </p:pic>
      <p:sp>
        <p:nvSpPr>
          <p:cNvPr id="11" name="Pladsholder til indhold 3">
            <a:extLst>
              <a:ext uri="{FF2B5EF4-FFF2-40B4-BE49-F238E27FC236}">
                <a16:creationId xmlns:a16="http://schemas.microsoft.com/office/drawing/2014/main" id="{84DE412C-6024-2E93-4CC6-DC76C896DF2E}"/>
              </a:ext>
            </a:extLst>
          </p:cNvPr>
          <p:cNvSpPr>
            <a:spLocks noGrp="1"/>
          </p:cNvSpPr>
          <p:nvPr>
            <p:ph type="body" sz="quarter" idx="13"/>
          </p:nvPr>
        </p:nvSpPr>
        <p:spPr>
          <a:xfrm>
            <a:off x="587374" y="1532239"/>
            <a:ext cx="4623859" cy="2180670"/>
          </a:xfrm>
        </p:spPr>
        <p:txBody>
          <a:bodyPr/>
          <a:lstStyle/>
          <a:p>
            <a:pPr marL="0" indent="0">
              <a:buNone/>
            </a:pPr>
            <a:r>
              <a:rPr lang="en-GB">
                <a:latin typeface="Franklin Gothic Book"/>
                <a:ea typeface="Yu Gothic Light"/>
              </a:rPr>
              <a:t>We provide process development, automation, RPA, orchestration, AI and optimisation services to help companies automate and streamline their processes, improve customer experience and boost efficiency. We help businesses stay ahead of the competition by automating long and complex end-to-end processes with cutting-edge technology.</a:t>
            </a:r>
            <a:endParaRPr lang="en-GB">
              <a:latin typeface="Franklin Gothic Book"/>
              <a:ea typeface="Yu Gothic Light"/>
              <a:cs typeface="Arial"/>
            </a:endParaRPr>
          </a:p>
        </p:txBody>
      </p:sp>
      <p:pic>
        <p:nvPicPr>
          <p:cNvPr id="12" name="Grafik 23">
            <a:extLst>
              <a:ext uri="{FF2B5EF4-FFF2-40B4-BE49-F238E27FC236}">
                <a16:creationId xmlns:a16="http://schemas.microsoft.com/office/drawing/2014/main" id="{9C1C20CD-644A-F477-DB44-FBA06781D3DE}"/>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636800" y="4885804"/>
            <a:ext cx="178745" cy="178745"/>
          </a:xfrm>
          <a:prstGeom prst="rect">
            <a:avLst/>
          </a:prstGeom>
        </p:spPr>
      </p:pic>
    </p:spTree>
    <p:extLst>
      <p:ext uri="{BB962C8B-B14F-4D97-AF65-F5344CB8AC3E}">
        <p14:creationId xmlns:p14="http://schemas.microsoft.com/office/powerpoint/2010/main" val="23888846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DAA73402-705F-9D03-1D07-495980EDCBD2}"/>
              </a:ext>
            </a:extLst>
          </p:cNvPr>
          <p:cNvSpPr>
            <a:spLocks noGrp="1"/>
          </p:cNvSpPr>
          <p:nvPr>
            <p:ph type="title"/>
          </p:nvPr>
        </p:nvSpPr>
        <p:spPr>
          <a:xfrm>
            <a:off x="587375" y="478259"/>
            <a:ext cx="11017250" cy="865188"/>
          </a:xfrm>
        </p:spPr>
        <p:txBody>
          <a:bodyPr/>
          <a:lstStyle/>
          <a:p>
            <a:r>
              <a:rPr lang="fi-FI" err="1">
                <a:latin typeface="+mj-lt"/>
              </a:rPr>
              <a:t>Process</a:t>
            </a:r>
            <a:r>
              <a:rPr lang="fi-FI">
                <a:latin typeface="+mj-lt"/>
              </a:rPr>
              <a:t> </a:t>
            </a:r>
            <a:r>
              <a:rPr lang="fi-FI" err="1">
                <a:latin typeface="+mj-lt"/>
              </a:rPr>
              <a:t>development</a:t>
            </a:r>
            <a:r>
              <a:rPr lang="fi-FI">
                <a:latin typeface="+mj-lt"/>
              </a:rPr>
              <a:t> &amp; RPA</a:t>
            </a:r>
            <a:endParaRPr lang="fi-FI"/>
          </a:p>
        </p:txBody>
      </p:sp>
      <p:sp>
        <p:nvSpPr>
          <p:cNvPr id="6" name="Tekstin paikkamerkki 5">
            <a:extLst>
              <a:ext uri="{FF2B5EF4-FFF2-40B4-BE49-F238E27FC236}">
                <a16:creationId xmlns:a16="http://schemas.microsoft.com/office/drawing/2014/main" id="{392E1D77-FC4F-3638-372A-69E0EEB8DCD1}"/>
              </a:ext>
            </a:extLst>
          </p:cNvPr>
          <p:cNvSpPr>
            <a:spLocks noGrp="1"/>
          </p:cNvSpPr>
          <p:nvPr>
            <p:ph type="body" sz="quarter" idx="10"/>
          </p:nvPr>
        </p:nvSpPr>
        <p:spPr>
          <a:xfrm>
            <a:off x="588143" y="1713983"/>
            <a:ext cx="6269857" cy="4665758"/>
          </a:xfrm>
        </p:spPr>
        <p:txBody>
          <a:bodyPr vert="horz" lIns="0" tIns="0" rIns="0" bIns="0" rtlCol="0" anchor="t">
            <a:noAutofit/>
          </a:bodyPr>
          <a:lstStyle/>
          <a:p>
            <a:pPr marL="0" indent="0">
              <a:buNone/>
            </a:pPr>
            <a:r>
              <a:rPr lang="en-GB">
                <a:latin typeface="Franklin Gothic Book"/>
                <a:ea typeface="Yu Gothic Light"/>
                <a:cs typeface="Arial"/>
              </a:rPr>
              <a:t>We offer a toolbox for process development and automation, focusing on the business needs of our customers. </a:t>
            </a:r>
          </a:p>
          <a:p>
            <a:pPr marL="0" indent="0">
              <a:buNone/>
            </a:pPr>
            <a:endParaRPr lang="en-GB">
              <a:latin typeface="Franklin Gothic Book"/>
              <a:ea typeface="Yu Gothic Light"/>
              <a:cs typeface="Arial"/>
            </a:endParaRPr>
          </a:p>
          <a:p>
            <a:pPr marL="0" indent="0">
              <a:buNone/>
            </a:pPr>
            <a:r>
              <a:rPr lang="en-GB">
                <a:latin typeface="Franklin Gothic Book"/>
                <a:ea typeface="Yu Gothic Light"/>
                <a:cs typeface="Arial"/>
              </a:rPr>
              <a:t>Using </a:t>
            </a:r>
            <a:r>
              <a:rPr lang="en-GB">
                <a:latin typeface="Franklin Gothic Demi" panose="020B0703020102020204" pitchFamily="34" charset="0"/>
                <a:ea typeface="Yu Gothic Light"/>
                <a:cs typeface="Arial"/>
              </a:rPr>
              <a:t>business process management </a:t>
            </a:r>
            <a:r>
              <a:rPr lang="en-GB">
                <a:latin typeface="Franklin Gothic Book"/>
                <a:ea typeface="Yu Gothic Light"/>
                <a:cs typeface="Arial"/>
              </a:rPr>
              <a:t>methodology, we</a:t>
            </a:r>
          </a:p>
          <a:p>
            <a:r>
              <a:rPr lang="en-GB">
                <a:latin typeface="Franklin Gothic Book"/>
                <a:ea typeface="Yu Gothic Light"/>
                <a:cs typeface="Arial"/>
              </a:rPr>
              <a:t>analyse, develop and automate our customers’ processes</a:t>
            </a:r>
          </a:p>
          <a:p>
            <a:r>
              <a:rPr lang="en-GB">
                <a:latin typeface="Franklin Gothic Book"/>
                <a:ea typeface="Yu Gothic Light"/>
                <a:cs typeface="Arial"/>
              </a:rPr>
              <a:t>support them in continuous improvement of their operative processes</a:t>
            </a:r>
          </a:p>
          <a:p>
            <a:r>
              <a:rPr lang="en-GB">
                <a:latin typeface="Franklin Gothic Book"/>
                <a:ea typeface="Yu Gothic Light"/>
                <a:cs typeface="Arial"/>
              </a:rPr>
              <a:t>offer enhanced visibility and control</a:t>
            </a:r>
          </a:p>
          <a:p>
            <a:pPr marL="0" indent="0">
              <a:buNone/>
            </a:pPr>
            <a:endParaRPr lang="en-GB">
              <a:latin typeface="Franklin Gothic Book"/>
              <a:ea typeface="Yu Gothic Light"/>
              <a:cs typeface="Arial"/>
            </a:endParaRPr>
          </a:p>
          <a:p>
            <a:pPr marL="0" indent="0">
              <a:buNone/>
            </a:pPr>
            <a:r>
              <a:rPr lang="en-GB">
                <a:latin typeface="Franklin Gothic Book"/>
                <a:ea typeface="Yu Gothic Light"/>
                <a:cs typeface="Arial"/>
              </a:rPr>
              <a:t>We </a:t>
            </a:r>
            <a:r>
              <a:rPr lang="en-GB">
                <a:latin typeface="Franklin Gothic Demi" panose="020B0703020102020204" pitchFamily="34" charset="0"/>
                <a:ea typeface="Yu Gothic Light"/>
                <a:cs typeface="Arial"/>
              </a:rPr>
              <a:t>automate</a:t>
            </a:r>
            <a:r>
              <a:rPr lang="en-GB">
                <a:latin typeface="Franklin Gothic Book"/>
                <a:ea typeface="Yu Gothic Light"/>
                <a:cs typeface="Arial"/>
              </a:rPr>
              <a:t> long end to end processes with BPMS suites. Manual repetitive tasks can be automated with RPA, freeing up time for employees to focus on more meaningful work.</a:t>
            </a:r>
          </a:p>
        </p:txBody>
      </p:sp>
      <p:pic>
        <p:nvPicPr>
          <p:cNvPr id="8" name="Kuva 7">
            <a:extLst>
              <a:ext uri="{FF2B5EF4-FFF2-40B4-BE49-F238E27FC236}">
                <a16:creationId xmlns:a16="http://schemas.microsoft.com/office/drawing/2014/main" id="{CF21B28A-529C-0942-C73D-8F70772DA7F0}"/>
              </a:ext>
            </a:extLst>
          </p:cNvPr>
          <p:cNvPicPr>
            <a:picLocks noChangeAspect="1"/>
          </p:cNvPicPr>
          <p:nvPr/>
        </p:nvPicPr>
        <p:blipFill>
          <a:blip r:embed="rId3"/>
          <a:srcRect/>
          <a:stretch/>
        </p:blipFill>
        <p:spPr>
          <a:xfrm>
            <a:off x="10614312" y="478259"/>
            <a:ext cx="965142" cy="965142"/>
          </a:xfrm>
          <a:prstGeom prst="rect">
            <a:avLst/>
          </a:prstGeom>
        </p:spPr>
      </p:pic>
      <p:grpSp>
        <p:nvGrpSpPr>
          <p:cNvPr id="2" name="Ryhmä 1">
            <a:extLst>
              <a:ext uri="{FF2B5EF4-FFF2-40B4-BE49-F238E27FC236}">
                <a16:creationId xmlns:a16="http://schemas.microsoft.com/office/drawing/2014/main" id="{AA3572E6-4420-30F4-91E2-655665A40EC5}"/>
              </a:ext>
            </a:extLst>
          </p:cNvPr>
          <p:cNvGrpSpPr/>
          <p:nvPr/>
        </p:nvGrpSpPr>
        <p:grpSpPr>
          <a:xfrm>
            <a:off x="8265456" y="552660"/>
            <a:ext cx="2235528" cy="292387"/>
            <a:chOff x="6908971" y="552660"/>
            <a:chExt cx="2235528" cy="292387"/>
          </a:xfrm>
        </p:grpSpPr>
        <p:sp>
          <p:nvSpPr>
            <p:cNvPr id="7" name="Pyöristetty suorakulmio 1">
              <a:extLst>
                <a:ext uri="{FF2B5EF4-FFF2-40B4-BE49-F238E27FC236}">
                  <a16:creationId xmlns:a16="http://schemas.microsoft.com/office/drawing/2014/main" id="{8BE67F19-1E62-70A2-B7E0-72B953E6D359}"/>
                </a:ext>
              </a:extLst>
            </p:cNvPr>
            <p:cNvSpPr/>
            <p:nvPr/>
          </p:nvSpPr>
          <p:spPr>
            <a:xfrm>
              <a:off x="6908971" y="552660"/>
              <a:ext cx="2214932" cy="292387"/>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9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9" name="Tekstiruutu 8">
              <a:extLst>
                <a:ext uri="{FF2B5EF4-FFF2-40B4-BE49-F238E27FC236}">
                  <a16:creationId xmlns:a16="http://schemas.microsoft.com/office/drawing/2014/main" id="{C532B030-4B27-DA77-2AA1-3E42AFA008C1}"/>
                </a:ext>
              </a:extLst>
            </p:cNvPr>
            <p:cNvSpPr txBox="1"/>
            <p:nvPr/>
          </p:nvSpPr>
          <p:spPr>
            <a:xfrm>
              <a:off x="6929567" y="573389"/>
              <a:ext cx="2214932"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a:ln>
                    <a:noFill/>
                  </a:ln>
                  <a:solidFill>
                    <a:srgbClr val="171717"/>
                  </a:solidFill>
                  <a:effectLst/>
                  <a:uLnTx/>
                  <a:uFillTx/>
                  <a:latin typeface="Franklin Gothic Demi" panose="020B0603020102020204" pitchFamily="34" charset="0"/>
                  <a:ea typeface="+mn-ea"/>
                  <a:cs typeface="+mn-cs"/>
                </a:rPr>
                <a:t>Automation, AI and optimisation</a:t>
              </a:r>
              <a:endParaRPr kumimoji="0" lang="fi-FI" sz="1100" b="0" i="0" u="none" strike="noStrike" kern="1200" cap="none" spc="0" normalizeH="0" baseline="0" noProof="0">
                <a:ln>
                  <a:noFill/>
                </a:ln>
                <a:solidFill>
                  <a:srgbClr val="171717"/>
                </a:solidFill>
                <a:effectLst/>
                <a:uLnTx/>
                <a:uFillTx/>
                <a:latin typeface="Franklin Gothic Demi" panose="020B0603020102020204" pitchFamily="34" charset="0"/>
                <a:ea typeface="+mn-ea"/>
                <a:cs typeface="+mn-cs"/>
              </a:endParaRPr>
            </a:p>
          </p:txBody>
        </p:sp>
      </p:grpSp>
      <p:sp>
        <p:nvSpPr>
          <p:cNvPr id="3" name="Google Shape;754;p75">
            <a:extLst>
              <a:ext uri="{FF2B5EF4-FFF2-40B4-BE49-F238E27FC236}">
                <a16:creationId xmlns:a16="http://schemas.microsoft.com/office/drawing/2014/main" id="{44ADF08C-32ED-E223-2F64-4CDE10DA02F1}"/>
              </a:ext>
            </a:extLst>
          </p:cNvPr>
          <p:cNvSpPr/>
          <p:nvPr/>
        </p:nvSpPr>
        <p:spPr>
          <a:xfrm>
            <a:off x="7459158" y="1744133"/>
            <a:ext cx="4144699" cy="2827867"/>
          </a:xfrm>
          <a:prstGeom prst="roundRect">
            <a:avLst>
              <a:gd name="adj" fmla="val 13178"/>
            </a:avLst>
          </a:prstGeom>
          <a:solidFill>
            <a:schemeClr val="accent5"/>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285750" marR="0" lvl="0" indent="-285750" algn="l" defTabSz="914400" rtl="0" eaLnBrk="1" fontAlgn="auto" latinLnBrk="0" hangingPunct="1">
              <a:lnSpc>
                <a:spcPct val="110000"/>
              </a:lnSpc>
              <a:spcBef>
                <a:spcPts val="600"/>
              </a:spcBef>
              <a:spcAft>
                <a:spcPts val="0"/>
              </a:spcAft>
              <a:buClrTx/>
              <a:buSzTx/>
              <a:buFont typeface="Normal systemskrift"/>
              <a:buChar char="–"/>
              <a:tabLst/>
              <a:defRPr/>
            </a:pPr>
            <a:r>
              <a:rPr kumimoji="0" lang="en-GB" sz="1600" b="0" i="0" u="none" strike="noStrike" kern="1200" cap="none" spc="0" normalizeH="0" baseline="0" noProof="0">
                <a:ln>
                  <a:noFill/>
                </a:ln>
                <a:solidFill>
                  <a:srgbClr val="171717"/>
                </a:solidFill>
                <a:effectLst/>
                <a:uLnTx/>
                <a:uFillTx/>
                <a:latin typeface="Franklin Gothic Demi" panose="020B0703020102020204" pitchFamily="34" charset="0"/>
                <a:ea typeface="Yu Gothic Light"/>
                <a:cs typeface="Arial"/>
              </a:rPr>
              <a:t>AI capabilities </a:t>
            </a:r>
            <a:r>
              <a:rPr kumimoji="0" lang="en-GB" sz="1600" b="0" i="0" u="none" strike="noStrike" kern="1200" cap="none" spc="0" normalizeH="0" baseline="0" noProof="0">
                <a:ln>
                  <a:noFill/>
                </a:ln>
                <a:solidFill>
                  <a:srgbClr val="171717"/>
                </a:solidFill>
                <a:effectLst/>
                <a:uLnTx/>
                <a:uFillTx/>
                <a:latin typeface="Franklin Gothic Book"/>
                <a:ea typeface="Yu Gothic Light"/>
                <a:cs typeface="Arial"/>
              </a:rPr>
              <a:t>allow for advanced data processing and analysis, enabling businesses to make informed decisions and improve customer experience.</a:t>
            </a:r>
            <a:br>
              <a:rPr kumimoji="0" lang="en-GB" sz="1600" b="0" i="0" u="none" strike="noStrike" kern="1200" cap="none" spc="0" normalizeH="0" baseline="0" noProof="0">
                <a:ln>
                  <a:noFill/>
                </a:ln>
                <a:solidFill>
                  <a:srgbClr val="171717"/>
                </a:solidFill>
                <a:effectLst/>
                <a:uLnTx/>
                <a:uFillTx/>
                <a:latin typeface="Franklin Gothic Book"/>
                <a:ea typeface="Yu Gothic Light"/>
                <a:cs typeface="Arial"/>
              </a:rPr>
            </a:br>
            <a:endParaRPr kumimoji="0" lang="en-GB" sz="1600" b="0" i="0" u="none" strike="noStrike" kern="1200" cap="none" spc="0" normalizeH="0" baseline="0" noProof="0">
              <a:ln>
                <a:noFill/>
              </a:ln>
              <a:solidFill>
                <a:srgbClr val="171717"/>
              </a:solidFill>
              <a:effectLst/>
              <a:uLnTx/>
              <a:uFillTx/>
              <a:latin typeface="Franklin Gothic Book"/>
              <a:ea typeface="Yu Gothic Light"/>
              <a:cs typeface="Arial"/>
            </a:endParaRPr>
          </a:p>
          <a:p>
            <a:pPr marL="285750" marR="0" lvl="0" indent="-285750" algn="l" defTabSz="914400" rtl="0" eaLnBrk="1" fontAlgn="auto" latinLnBrk="0" hangingPunct="1">
              <a:lnSpc>
                <a:spcPct val="110000"/>
              </a:lnSpc>
              <a:spcBef>
                <a:spcPts val="600"/>
              </a:spcBef>
              <a:spcAft>
                <a:spcPts val="0"/>
              </a:spcAft>
              <a:buClrTx/>
              <a:buSzTx/>
              <a:buFont typeface="Normal systemskrift"/>
              <a:buChar char="–"/>
              <a:tabLst/>
              <a:defRPr/>
            </a:pPr>
            <a:r>
              <a:rPr kumimoji="0" lang="en-GB" sz="1600" b="0" i="0" u="none" strike="noStrike" kern="1200" cap="none" spc="0" normalizeH="0" baseline="0" noProof="0">
                <a:ln>
                  <a:noFill/>
                </a:ln>
                <a:solidFill>
                  <a:srgbClr val="171717"/>
                </a:solidFill>
                <a:effectLst/>
                <a:uLnTx/>
                <a:uFillTx/>
                <a:latin typeface="Franklin Gothic Demi" panose="020B0703020102020204" pitchFamily="34" charset="0"/>
                <a:ea typeface="Yu Gothic Light"/>
                <a:cs typeface="Arial"/>
              </a:rPr>
              <a:t>Integration services </a:t>
            </a:r>
            <a:r>
              <a:rPr kumimoji="0" lang="en-GB" sz="1600" b="0" i="0" u="none" strike="noStrike" kern="1200" cap="none" spc="0" normalizeH="0" baseline="0" noProof="0">
                <a:ln>
                  <a:noFill/>
                </a:ln>
                <a:solidFill>
                  <a:srgbClr val="171717"/>
                </a:solidFill>
                <a:effectLst/>
                <a:uLnTx/>
                <a:uFillTx/>
                <a:latin typeface="Franklin Gothic Book"/>
                <a:ea typeface="Yu Gothic Light"/>
                <a:cs typeface="Arial"/>
              </a:rPr>
              <a:t>ensure seamless communication between different systems, streamlining workflows and improving efficiency.</a:t>
            </a:r>
            <a:endParaRPr kumimoji="0" lang="en-GB" sz="1600" b="0" i="0" u="none" strike="noStrike" kern="1200" cap="none" spc="0" normalizeH="0" baseline="0" noProof="0">
              <a:ln>
                <a:noFill/>
              </a:ln>
              <a:solidFill>
                <a:srgbClr val="171717"/>
              </a:solidFill>
              <a:effectLst/>
              <a:uLnTx/>
              <a:uFillTx/>
              <a:latin typeface="Franklin Gothic Book"/>
              <a:ea typeface="+mn-ea"/>
              <a:cs typeface="+mn-cs"/>
            </a:endParaRPr>
          </a:p>
        </p:txBody>
      </p:sp>
    </p:spTree>
    <p:extLst>
      <p:ext uri="{BB962C8B-B14F-4D97-AF65-F5344CB8AC3E}">
        <p14:creationId xmlns:p14="http://schemas.microsoft.com/office/powerpoint/2010/main" val="23785605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Kuva 12" descr="Kuva, joka sisältää kohteen logo&#10;&#10;Kuvaus luotu automaattisesti">
            <a:extLst>
              <a:ext uri="{FF2B5EF4-FFF2-40B4-BE49-F238E27FC236}">
                <a16:creationId xmlns:a16="http://schemas.microsoft.com/office/drawing/2014/main" id="{C0EC2BBE-13AC-5C24-5CF8-01ADB061DB76}"/>
              </a:ext>
            </a:extLst>
          </p:cNvPr>
          <p:cNvPicPr>
            <a:picLocks noChangeAspect="1"/>
          </p:cNvPicPr>
          <p:nvPr/>
        </p:nvPicPr>
        <p:blipFill>
          <a:blip r:embed="rId3"/>
          <a:stretch>
            <a:fillRect/>
          </a:stretch>
        </p:blipFill>
        <p:spPr>
          <a:xfrm>
            <a:off x="621755" y="3956747"/>
            <a:ext cx="1708440" cy="1732970"/>
          </a:xfrm>
          <a:prstGeom prst="rect">
            <a:avLst/>
          </a:prstGeom>
        </p:spPr>
      </p:pic>
      <p:pic>
        <p:nvPicPr>
          <p:cNvPr id="5" name="Pladsholder til billede 6">
            <a:extLst>
              <a:ext uri="{FF2B5EF4-FFF2-40B4-BE49-F238E27FC236}">
                <a16:creationId xmlns:a16="http://schemas.microsoft.com/office/drawing/2014/main" id="{C41E3B87-EE3B-B8D2-438A-8C54A29E0E3A}"/>
              </a:ext>
            </a:extLst>
          </p:cNvPr>
          <p:cNvPicPr>
            <a:picLocks noGrp="1" noChangeAspect="1"/>
          </p:cNvPicPr>
          <p:nvPr>
            <p:ph type="pic" sz="quarter" idx="14"/>
          </p:nvPr>
        </p:nvPicPr>
        <p:blipFill rotWithShape="1">
          <a:blip r:embed="rId4" cstate="screen">
            <a:extLst>
              <a:ext uri="{28A0092B-C50C-407E-A947-70E740481C1C}">
                <a14:useLocalDpi xmlns:a14="http://schemas.microsoft.com/office/drawing/2010/main"/>
              </a:ext>
            </a:extLst>
          </a:blip>
          <a:srcRect/>
          <a:stretch/>
        </p:blipFill>
        <p:spPr>
          <a:xfrm>
            <a:off x="6924675" y="0"/>
            <a:ext cx="6325499" cy="6858000"/>
          </a:xfrm>
        </p:spPr>
      </p:pic>
      <p:sp>
        <p:nvSpPr>
          <p:cNvPr id="3" name="Titel 2">
            <a:extLst>
              <a:ext uri="{FF2B5EF4-FFF2-40B4-BE49-F238E27FC236}">
                <a16:creationId xmlns:a16="http://schemas.microsoft.com/office/drawing/2014/main" id="{7AFD0AEC-AA1B-DC29-FBCD-471B107A9375}"/>
              </a:ext>
            </a:extLst>
          </p:cNvPr>
          <p:cNvSpPr>
            <a:spLocks noGrp="1"/>
          </p:cNvSpPr>
          <p:nvPr>
            <p:ph type="title"/>
          </p:nvPr>
        </p:nvSpPr>
        <p:spPr/>
        <p:txBody>
          <a:bodyPr/>
          <a:lstStyle/>
          <a:p>
            <a:r>
              <a:rPr lang="da-DK" err="1">
                <a:solidFill>
                  <a:schemeClr val="tx1"/>
                </a:solidFill>
              </a:rPr>
              <a:t>Some</a:t>
            </a:r>
            <a:r>
              <a:rPr lang="da-DK">
                <a:solidFill>
                  <a:schemeClr val="tx1"/>
                </a:solidFill>
              </a:rPr>
              <a:t> of </a:t>
            </a:r>
            <a:r>
              <a:rPr lang="da-DK" err="1">
                <a:solidFill>
                  <a:schemeClr val="tx1"/>
                </a:solidFill>
              </a:rPr>
              <a:t>our</a:t>
            </a:r>
            <a:r>
              <a:rPr lang="da-DK">
                <a:solidFill>
                  <a:schemeClr val="tx1"/>
                </a:solidFill>
              </a:rPr>
              <a:t> </a:t>
            </a:r>
            <a:r>
              <a:rPr lang="da-DK" err="1">
                <a:solidFill>
                  <a:schemeClr val="tx1"/>
                </a:solidFill>
              </a:rPr>
              <a:t>customers</a:t>
            </a:r>
            <a:endParaRPr lang="da-DK">
              <a:solidFill>
                <a:schemeClr val="tx1"/>
              </a:solidFill>
            </a:endParaRPr>
          </a:p>
        </p:txBody>
      </p:sp>
      <p:sp>
        <p:nvSpPr>
          <p:cNvPr id="6" name="Google Shape;754;p75">
            <a:extLst>
              <a:ext uri="{FF2B5EF4-FFF2-40B4-BE49-F238E27FC236}">
                <a16:creationId xmlns:a16="http://schemas.microsoft.com/office/drawing/2014/main" id="{B7177FF1-AD48-6F25-E9FB-0CBEB8A898A3}"/>
              </a:ext>
            </a:extLst>
          </p:cNvPr>
          <p:cNvSpPr/>
          <p:nvPr/>
        </p:nvSpPr>
        <p:spPr>
          <a:xfrm>
            <a:off x="6231732" y="2909954"/>
            <a:ext cx="4256654" cy="2517451"/>
          </a:xfrm>
          <a:prstGeom prst="roundRect">
            <a:avLst>
              <a:gd name="adj" fmla="val 13178"/>
            </a:avLst>
          </a:prstGeom>
          <a:solidFill>
            <a:schemeClr val="accent5"/>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ts val="1960"/>
              </a:lnSpc>
              <a:spcBef>
                <a:spcPts val="0"/>
              </a:spcBef>
              <a:spcAft>
                <a:spcPts val="0"/>
              </a:spcAft>
              <a:buClrTx/>
              <a:buSzTx/>
              <a:buFontTx/>
              <a:buNone/>
              <a:tabLst/>
              <a:defRPr/>
            </a:pPr>
            <a:r>
              <a:rPr kumimoji="0" lang="en-GB" sz="1600" b="0" i="0" u="none" strike="noStrike" kern="1200" cap="none" spc="0" normalizeH="0" baseline="0" noProof="0">
                <a:ln>
                  <a:noFill/>
                </a:ln>
                <a:solidFill>
                  <a:srgbClr val="171717"/>
                </a:solidFill>
                <a:effectLst/>
                <a:uLnTx/>
                <a:uFillTx/>
                <a:latin typeface="Franklin Gothic Book"/>
                <a:ea typeface="+mn-ea"/>
                <a:cs typeface="+mn-cs"/>
              </a:rPr>
              <a:t>We have successfully worked with customers in private, public, and third sectors. We have streamlined processes in banking and insurance as well as in healthcare. We have a proven track record of working with fast growing new businesses and already established large scale companies.</a:t>
            </a:r>
          </a:p>
        </p:txBody>
      </p:sp>
      <p:pic>
        <p:nvPicPr>
          <p:cNvPr id="2" name="Kuva 1">
            <a:extLst>
              <a:ext uri="{FF2B5EF4-FFF2-40B4-BE49-F238E27FC236}">
                <a16:creationId xmlns:a16="http://schemas.microsoft.com/office/drawing/2014/main" id="{90A871CA-7AC0-DA2F-46C7-7AA44F2FA0E0}"/>
              </a:ext>
            </a:extLst>
          </p:cNvPr>
          <p:cNvPicPr>
            <a:picLocks noChangeAspect="1"/>
          </p:cNvPicPr>
          <p:nvPr/>
        </p:nvPicPr>
        <p:blipFill>
          <a:blip r:embed="rId5"/>
          <a:srcRect/>
          <a:stretch/>
        </p:blipFill>
        <p:spPr>
          <a:xfrm>
            <a:off x="10614312" y="478259"/>
            <a:ext cx="965142" cy="965142"/>
          </a:xfrm>
          <a:prstGeom prst="rect">
            <a:avLst/>
          </a:prstGeom>
        </p:spPr>
      </p:pic>
      <p:pic>
        <p:nvPicPr>
          <p:cNvPr id="4" name="Kuva 6">
            <a:extLst>
              <a:ext uri="{FF2B5EF4-FFF2-40B4-BE49-F238E27FC236}">
                <a16:creationId xmlns:a16="http://schemas.microsoft.com/office/drawing/2014/main" id="{E5EC7F24-A44C-4836-77DA-3A8414F28726}"/>
              </a:ext>
            </a:extLst>
          </p:cNvPr>
          <p:cNvPicPr>
            <a:picLocks noChangeAspect="1"/>
          </p:cNvPicPr>
          <p:nvPr/>
        </p:nvPicPr>
        <p:blipFill>
          <a:blip r:embed="rId6"/>
          <a:stretch>
            <a:fillRect/>
          </a:stretch>
        </p:blipFill>
        <p:spPr>
          <a:xfrm>
            <a:off x="4741742" y="4224317"/>
            <a:ext cx="1187475" cy="1197828"/>
          </a:xfrm>
          <a:prstGeom prst="rect">
            <a:avLst/>
          </a:prstGeom>
        </p:spPr>
      </p:pic>
      <p:pic>
        <p:nvPicPr>
          <p:cNvPr id="7" name="Kuva 7" descr="Kuva, joka sisältää kohteen teksti, clipart&#10;&#10;Kuvaus luotu automaattisesti">
            <a:extLst>
              <a:ext uri="{FF2B5EF4-FFF2-40B4-BE49-F238E27FC236}">
                <a16:creationId xmlns:a16="http://schemas.microsoft.com/office/drawing/2014/main" id="{2F9A7022-5CB8-EE18-5AB3-9CEC8C53DF62}"/>
              </a:ext>
            </a:extLst>
          </p:cNvPr>
          <p:cNvPicPr>
            <a:picLocks noChangeAspect="1"/>
          </p:cNvPicPr>
          <p:nvPr/>
        </p:nvPicPr>
        <p:blipFill>
          <a:blip r:embed="rId7"/>
          <a:stretch>
            <a:fillRect/>
          </a:stretch>
        </p:blipFill>
        <p:spPr>
          <a:xfrm>
            <a:off x="3153960" y="1951888"/>
            <a:ext cx="916289" cy="493264"/>
          </a:xfrm>
          <a:prstGeom prst="rect">
            <a:avLst/>
          </a:prstGeom>
        </p:spPr>
      </p:pic>
      <p:pic>
        <p:nvPicPr>
          <p:cNvPr id="8" name="Kuva 8" descr="Kuva, joka sisältää kohteen diagrammi&#10;&#10;Kuvaus luotu automaattisesti">
            <a:extLst>
              <a:ext uri="{FF2B5EF4-FFF2-40B4-BE49-F238E27FC236}">
                <a16:creationId xmlns:a16="http://schemas.microsoft.com/office/drawing/2014/main" id="{881677E0-4461-022F-F6DE-5D7196B7BB00}"/>
              </a:ext>
            </a:extLst>
          </p:cNvPr>
          <p:cNvPicPr>
            <a:picLocks noChangeAspect="1"/>
          </p:cNvPicPr>
          <p:nvPr/>
        </p:nvPicPr>
        <p:blipFill>
          <a:blip r:embed="rId8"/>
          <a:stretch>
            <a:fillRect/>
          </a:stretch>
        </p:blipFill>
        <p:spPr>
          <a:xfrm>
            <a:off x="375531" y="1522134"/>
            <a:ext cx="2550238" cy="1357733"/>
          </a:xfrm>
          <a:prstGeom prst="rect">
            <a:avLst/>
          </a:prstGeom>
        </p:spPr>
      </p:pic>
      <p:pic>
        <p:nvPicPr>
          <p:cNvPr id="10" name="Kuva 10">
            <a:extLst>
              <a:ext uri="{FF2B5EF4-FFF2-40B4-BE49-F238E27FC236}">
                <a16:creationId xmlns:a16="http://schemas.microsoft.com/office/drawing/2014/main" id="{7BFE12B0-1575-519F-E515-524A17AF6613}"/>
              </a:ext>
            </a:extLst>
          </p:cNvPr>
          <p:cNvPicPr>
            <a:picLocks noChangeAspect="1"/>
          </p:cNvPicPr>
          <p:nvPr/>
        </p:nvPicPr>
        <p:blipFill>
          <a:blip r:embed="rId9"/>
          <a:stretch>
            <a:fillRect/>
          </a:stretch>
        </p:blipFill>
        <p:spPr>
          <a:xfrm>
            <a:off x="876906" y="3021255"/>
            <a:ext cx="829228" cy="818183"/>
          </a:xfrm>
          <a:prstGeom prst="rect">
            <a:avLst/>
          </a:prstGeom>
        </p:spPr>
      </p:pic>
      <p:pic>
        <p:nvPicPr>
          <p:cNvPr id="13" name="Kuva 13" descr="Kuva, joka sisältää kohteen logo&#10;&#10;Kuvaus luotu automaattisesti">
            <a:extLst>
              <a:ext uri="{FF2B5EF4-FFF2-40B4-BE49-F238E27FC236}">
                <a16:creationId xmlns:a16="http://schemas.microsoft.com/office/drawing/2014/main" id="{D015E953-FFA4-00D6-FB0B-92CA595E0951}"/>
              </a:ext>
            </a:extLst>
          </p:cNvPr>
          <p:cNvPicPr>
            <a:picLocks noChangeAspect="1"/>
          </p:cNvPicPr>
          <p:nvPr/>
        </p:nvPicPr>
        <p:blipFill>
          <a:blip r:embed="rId10"/>
          <a:stretch>
            <a:fillRect/>
          </a:stretch>
        </p:blipFill>
        <p:spPr>
          <a:xfrm>
            <a:off x="4941782" y="3021254"/>
            <a:ext cx="785965" cy="764173"/>
          </a:xfrm>
          <a:prstGeom prst="rect">
            <a:avLst/>
          </a:prstGeom>
        </p:spPr>
      </p:pic>
      <p:pic>
        <p:nvPicPr>
          <p:cNvPr id="16" name="Kuva 23" descr="Kuva, joka sisältää kohteen logo&#10;&#10;Kuvaus luotu automaattisesti">
            <a:extLst>
              <a:ext uri="{FF2B5EF4-FFF2-40B4-BE49-F238E27FC236}">
                <a16:creationId xmlns:a16="http://schemas.microsoft.com/office/drawing/2014/main" id="{D47DE3CF-96D5-9C8C-022D-4FD0D56C7853}"/>
              </a:ext>
            </a:extLst>
          </p:cNvPr>
          <p:cNvPicPr>
            <a:picLocks noChangeAspect="1"/>
          </p:cNvPicPr>
          <p:nvPr/>
        </p:nvPicPr>
        <p:blipFill>
          <a:blip r:embed="rId11"/>
          <a:stretch>
            <a:fillRect/>
          </a:stretch>
        </p:blipFill>
        <p:spPr>
          <a:xfrm>
            <a:off x="2881523" y="4367489"/>
            <a:ext cx="1493112" cy="911485"/>
          </a:xfrm>
          <a:prstGeom prst="rect">
            <a:avLst/>
          </a:prstGeom>
        </p:spPr>
      </p:pic>
      <p:pic>
        <p:nvPicPr>
          <p:cNvPr id="2050" name="Picture 2" descr="JXTG Nippon Oil &amp; Energy invest in EV platform Virta">
            <a:extLst>
              <a:ext uri="{FF2B5EF4-FFF2-40B4-BE49-F238E27FC236}">
                <a16:creationId xmlns:a16="http://schemas.microsoft.com/office/drawing/2014/main" id="{DD20ACEB-43AC-CECD-2F0B-24640D87EBE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62860" y="3178789"/>
            <a:ext cx="1671624" cy="60663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ogistiikkatyöntekijä näytekuljetukseen - HUS Logistiikka, Meilahti | HUS  Logistiikka | TalentAdore - Edistyksellinen Hakijakokemus">
            <a:extLst>
              <a:ext uri="{FF2B5EF4-FFF2-40B4-BE49-F238E27FC236}">
                <a16:creationId xmlns:a16="http://schemas.microsoft.com/office/drawing/2014/main" id="{D575E642-8114-4263-D78D-16420B87CB74}"/>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6917" r="9738" b="23576"/>
          <a:stretch/>
        </p:blipFill>
        <p:spPr bwMode="auto">
          <a:xfrm>
            <a:off x="4472956" y="1847852"/>
            <a:ext cx="1419843" cy="755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75170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2">
            <a:extLst>
              <a:ext uri="{FF2B5EF4-FFF2-40B4-BE49-F238E27FC236}">
                <a16:creationId xmlns:a16="http://schemas.microsoft.com/office/drawing/2014/main" id="{2F22CB1F-6EA1-4022-1740-F87F35A78171}"/>
              </a:ext>
            </a:extLst>
          </p:cNvPr>
          <p:cNvSpPr txBox="1">
            <a:spLocks/>
          </p:cNvSpPr>
          <p:nvPr/>
        </p:nvSpPr>
        <p:spPr>
          <a:xfrm>
            <a:off x="587375" y="476250"/>
            <a:ext cx="8045879" cy="641470"/>
          </a:xfrm>
          <a:prstGeom prst="rect">
            <a:avLst/>
          </a:prstGeom>
        </p:spPr>
        <p:txBody>
          <a:bodyPr vert="horz" lIns="0" tIns="0" rIns="0" bIns="0" rtlCol="0" anchor="t" anchorCtr="0">
            <a:noAutofit/>
          </a:bodyPr>
          <a:lstStyle>
            <a:lvl1pPr algn="l" defTabSz="914400" rtl="0" eaLnBrk="1" latinLnBrk="0" hangingPunct="1">
              <a:lnSpc>
                <a:spcPts val="4320"/>
              </a:lnSpc>
              <a:spcBef>
                <a:spcPct val="0"/>
              </a:spcBef>
              <a:buNone/>
              <a:defRPr sz="3600" b="0" i="0" kern="1200">
                <a:solidFill>
                  <a:srgbClr val="171717"/>
                </a:solidFill>
                <a:latin typeface="Bookman Old Style" panose="02050604050505020204" pitchFamily="18" charset="0"/>
                <a:ea typeface="+mj-ea"/>
                <a:cs typeface="+mj-cs"/>
              </a:defRPr>
            </a:lvl1pPr>
          </a:lstStyle>
          <a:p>
            <a:pPr>
              <a:defRPr/>
            </a:pPr>
            <a:r>
              <a:rPr lang="da-DK">
                <a:solidFill>
                  <a:schemeClr val="tx1"/>
                </a:solidFill>
                <a:latin typeface="Bookman Old Style"/>
              </a:rPr>
              <a:t>Customer </a:t>
            </a:r>
            <a:r>
              <a:rPr lang="da-DK" err="1">
                <a:solidFill>
                  <a:schemeClr val="tx1"/>
                </a:solidFill>
                <a:latin typeface="Bookman Old Style"/>
              </a:rPr>
              <a:t>success</a:t>
            </a:r>
            <a:r>
              <a:rPr lang="da-DK">
                <a:solidFill>
                  <a:schemeClr val="tx1"/>
                </a:solidFill>
                <a:latin typeface="Bookman Old Style"/>
              </a:rPr>
              <a:t> </a:t>
            </a:r>
            <a:r>
              <a:rPr lang="da-DK" err="1">
                <a:solidFill>
                  <a:schemeClr val="tx1"/>
                </a:solidFill>
                <a:latin typeface="Bookman Old Style"/>
              </a:rPr>
              <a:t>stories</a:t>
            </a:r>
            <a:r>
              <a:rPr lang="en-GB">
                <a:solidFill>
                  <a:schemeClr val="tx1"/>
                </a:solidFill>
                <a:latin typeface="Bookman Old Style"/>
              </a:rPr>
              <a:t>: </a:t>
            </a:r>
            <a:br>
              <a:rPr lang="en-GB">
                <a:solidFill>
                  <a:schemeClr val="tx1"/>
                </a:solidFill>
                <a:latin typeface="Bookman Old Style"/>
              </a:rPr>
            </a:br>
            <a:r>
              <a:rPr lang="en-GB">
                <a:solidFill>
                  <a:schemeClr val="tx1"/>
                </a:solidFill>
                <a:latin typeface="Bookman Old Style"/>
              </a:rPr>
              <a:t>HUS – B</a:t>
            </a:r>
            <a:r>
              <a:rPr lang="da-DK" err="1">
                <a:latin typeface="Bookman Old Style"/>
              </a:rPr>
              <a:t>illing</a:t>
            </a:r>
            <a:r>
              <a:rPr lang="da-DK">
                <a:latin typeface="Bookman Old Style"/>
              </a:rPr>
              <a:t> automation </a:t>
            </a:r>
            <a:endParaRPr lang="da-DK" sz="3600" b="0" i="0" u="none" strike="noStrike" kern="1200" cap="none" spc="0" normalizeH="0" baseline="0" noProof="0">
              <a:ln>
                <a:noFill/>
              </a:ln>
              <a:solidFill>
                <a:srgbClr val="171717"/>
              </a:solidFill>
              <a:effectLst/>
              <a:uLnTx/>
              <a:uFillTx/>
              <a:latin typeface="Bookman Old Style" panose="02050604050505020204" pitchFamily="18" charset="0"/>
            </a:endParaRPr>
          </a:p>
        </p:txBody>
      </p:sp>
      <p:sp>
        <p:nvSpPr>
          <p:cNvPr id="2" name="Tekstiruutu 1">
            <a:extLst>
              <a:ext uri="{FF2B5EF4-FFF2-40B4-BE49-F238E27FC236}">
                <a16:creationId xmlns:a16="http://schemas.microsoft.com/office/drawing/2014/main" id="{DF6C108E-BBC9-EBE0-1FB5-39D21A9BE4E9}"/>
              </a:ext>
            </a:extLst>
          </p:cNvPr>
          <p:cNvSpPr txBox="1"/>
          <p:nvPr/>
        </p:nvSpPr>
        <p:spPr>
          <a:xfrm>
            <a:off x="10280822" y="5122444"/>
            <a:ext cx="1662219" cy="246221"/>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i-FI" sz="1000" b="0" i="0" u="none" strike="noStrike" kern="1200" cap="none" spc="0" normalizeH="0" baseline="0" noProof="0">
              <a:ln>
                <a:noFill/>
              </a:ln>
              <a:solidFill>
                <a:srgbClr val="1D1C1D"/>
              </a:solidFill>
              <a:effectLst/>
              <a:uLnTx/>
              <a:uFillTx/>
              <a:latin typeface="Franklin Gothic Book"/>
            </a:endParaRPr>
          </a:p>
        </p:txBody>
      </p:sp>
      <p:pic>
        <p:nvPicPr>
          <p:cNvPr id="4" name="Kuva 3">
            <a:extLst>
              <a:ext uri="{FF2B5EF4-FFF2-40B4-BE49-F238E27FC236}">
                <a16:creationId xmlns:a16="http://schemas.microsoft.com/office/drawing/2014/main" id="{D9F22E65-57F7-964B-C44C-B03E3D440E68}"/>
              </a:ext>
            </a:extLst>
          </p:cNvPr>
          <p:cNvPicPr>
            <a:picLocks noChangeAspect="1"/>
          </p:cNvPicPr>
          <p:nvPr/>
        </p:nvPicPr>
        <p:blipFill>
          <a:blip r:embed="rId2"/>
          <a:srcRect/>
          <a:stretch/>
        </p:blipFill>
        <p:spPr>
          <a:xfrm>
            <a:off x="10614312" y="478259"/>
            <a:ext cx="965142" cy="965142"/>
          </a:xfrm>
          <a:prstGeom prst="rect">
            <a:avLst/>
          </a:prstGeom>
        </p:spPr>
      </p:pic>
      <p:sp>
        <p:nvSpPr>
          <p:cNvPr id="12" name="Afrundet rektangel 5">
            <a:extLst>
              <a:ext uri="{FF2B5EF4-FFF2-40B4-BE49-F238E27FC236}">
                <a16:creationId xmlns:a16="http://schemas.microsoft.com/office/drawing/2014/main" id="{122737E2-1DCC-A774-8A21-9447ECEDF3E9}"/>
              </a:ext>
            </a:extLst>
          </p:cNvPr>
          <p:cNvSpPr/>
          <p:nvPr/>
        </p:nvSpPr>
        <p:spPr>
          <a:xfrm>
            <a:off x="587375" y="1800620"/>
            <a:ext cx="5514406" cy="4721816"/>
          </a:xfrm>
          <a:prstGeom prst="roundRect">
            <a:avLst>
              <a:gd name="adj" fmla="val 768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9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14" name="Sisällön paikkamerkki 43">
            <a:extLst>
              <a:ext uri="{FF2B5EF4-FFF2-40B4-BE49-F238E27FC236}">
                <a16:creationId xmlns:a16="http://schemas.microsoft.com/office/drawing/2014/main" id="{2C6FDCBE-391D-CB02-1C73-C46A2B0DC84A}"/>
              </a:ext>
            </a:extLst>
          </p:cNvPr>
          <p:cNvSpPr>
            <a:spLocks noGrp="1"/>
          </p:cNvSpPr>
          <p:nvPr>
            <p:ph sz="quarter" idx="10"/>
          </p:nvPr>
        </p:nvSpPr>
        <p:spPr>
          <a:xfrm>
            <a:off x="1260388" y="2118705"/>
            <a:ext cx="4620811" cy="4013006"/>
          </a:xfrm>
        </p:spPr>
        <p:txBody>
          <a:bodyPr vert="horz" lIns="0" tIns="0" rIns="0" bIns="0" rtlCol="0" anchor="t">
            <a:noAutofit/>
          </a:bodyPr>
          <a:lstStyle/>
          <a:p>
            <a:pPr algn="l" rtl="0"/>
            <a:r>
              <a:rPr lang="en-US">
                <a:solidFill>
                  <a:schemeClr val="bg1"/>
                </a:solidFill>
                <a:latin typeface="Franklin Gothic Book"/>
                <a:ea typeface="Yu Gothic Light"/>
              </a:rPr>
              <a:t>HUS is a major healthcare provider who had a need to automate their billing system. ​</a:t>
            </a:r>
          </a:p>
          <a:p>
            <a:pPr algn="l" rtl="0"/>
            <a:r>
              <a:rPr lang="en-US">
                <a:solidFill>
                  <a:schemeClr val="bg1"/>
                </a:solidFill>
                <a:latin typeface="Franklin Gothic Book"/>
                <a:ea typeface="Yu Gothic Light"/>
              </a:rPr>
              <a:t>​</a:t>
            </a:r>
          </a:p>
          <a:p>
            <a:pPr algn="l" rtl="0"/>
            <a:r>
              <a:rPr lang="en-US">
                <a:solidFill>
                  <a:schemeClr val="bg1"/>
                </a:solidFill>
                <a:latin typeface="Franklin Gothic Book"/>
                <a:ea typeface="Yu Gothic Light"/>
              </a:rPr>
              <a:t>The goal of the project was to enhance the modularity, usability and reliability of the system. Project included process planning, process analysis, process execution and definition of the process from the point of view of the chosen BPM methodology.​</a:t>
            </a:r>
          </a:p>
          <a:p>
            <a:pPr algn="l" rtl="0"/>
            <a:r>
              <a:rPr lang="en-US">
                <a:solidFill>
                  <a:schemeClr val="bg1"/>
                </a:solidFill>
                <a:latin typeface="Franklin Gothic Book"/>
                <a:ea typeface="Yu Gothic Light"/>
              </a:rPr>
              <a:t>​</a:t>
            </a:r>
          </a:p>
          <a:p>
            <a:r>
              <a:rPr lang="en-US">
                <a:solidFill>
                  <a:schemeClr val="bg1"/>
                </a:solidFill>
                <a:latin typeface="Franklin Gothic Book"/>
                <a:ea typeface="Yu Gothic Light"/>
              </a:rPr>
              <a:t>Our specialists have </a:t>
            </a:r>
            <a:r>
              <a:rPr lang="en-US" err="1">
                <a:solidFill>
                  <a:schemeClr val="bg1"/>
                </a:solidFill>
                <a:latin typeface="Franklin Gothic Book"/>
                <a:ea typeface="Yu Gothic Light"/>
              </a:rPr>
              <a:t>analysed</a:t>
            </a:r>
            <a:r>
              <a:rPr lang="en-US">
                <a:solidFill>
                  <a:schemeClr val="bg1"/>
                </a:solidFill>
                <a:latin typeface="Franklin Gothic Book"/>
                <a:ea typeface="Yu Gothic Light"/>
              </a:rPr>
              <a:t> the system logic </a:t>
            </a:r>
            <a:r>
              <a:rPr lang="en-US" err="1">
                <a:solidFill>
                  <a:schemeClr val="bg1"/>
                </a:solidFill>
                <a:latin typeface="Franklin Gothic Book"/>
                <a:ea typeface="Yu Gothic Light"/>
              </a:rPr>
              <a:t>behindthe</a:t>
            </a:r>
            <a:r>
              <a:rPr lang="en-US">
                <a:solidFill>
                  <a:schemeClr val="bg1"/>
                </a:solidFill>
                <a:latin typeface="Franklin Gothic Book"/>
                <a:ea typeface="Yu Gothic Light"/>
              </a:rPr>
              <a:t> current billing process and based on that they have built the new system functions. ​Process </a:t>
            </a:r>
          </a:p>
          <a:p>
            <a:r>
              <a:rPr lang="en-US">
                <a:solidFill>
                  <a:schemeClr val="bg1"/>
                </a:solidFill>
                <a:latin typeface="Franklin Gothic Book"/>
                <a:ea typeface="Yu Gothic Light"/>
              </a:rPr>
              <a:t>analysis and utilizing the rule engine Rule based </a:t>
            </a:r>
            <a:endParaRPr lang="en-US">
              <a:solidFill>
                <a:schemeClr val="bg1"/>
              </a:solidFill>
            </a:endParaRPr>
          </a:p>
          <a:p>
            <a:r>
              <a:rPr lang="en-US">
                <a:solidFill>
                  <a:schemeClr val="bg1"/>
                </a:solidFill>
                <a:latin typeface="Franklin Gothic Book"/>
                <a:ea typeface="Yu Gothic Light"/>
              </a:rPr>
              <a:t>automation was executed with IBM ODM technology.</a:t>
            </a:r>
            <a:endParaRPr lang="en-US">
              <a:solidFill>
                <a:schemeClr val="bg1"/>
              </a:solidFill>
            </a:endParaRPr>
          </a:p>
        </p:txBody>
      </p:sp>
      <p:pic>
        <p:nvPicPr>
          <p:cNvPr id="15" name="Grafik 59">
            <a:extLst>
              <a:ext uri="{FF2B5EF4-FFF2-40B4-BE49-F238E27FC236}">
                <a16:creationId xmlns:a16="http://schemas.microsoft.com/office/drawing/2014/main" id="{87016A63-CA1A-8BF8-5CFE-2D9F7C53F3B8}"/>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825728" y="2117392"/>
            <a:ext cx="293397" cy="293397"/>
          </a:xfrm>
          <a:prstGeom prst="rect">
            <a:avLst/>
          </a:prstGeom>
        </p:spPr>
      </p:pic>
      <p:pic>
        <p:nvPicPr>
          <p:cNvPr id="17" name="Kuva 16">
            <a:extLst>
              <a:ext uri="{FF2B5EF4-FFF2-40B4-BE49-F238E27FC236}">
                <a16:creationId xmlns:a16="http://schemas.microsoft.com/office/drawing/2014/main" id="{DD84A5FC-D90E-4BDB-2EA4-74FEF030AC12}"/>
              </a:ext>
            </a:extLst>
          </p:cNvPr>
          <p:cNvPicPr>
            <a:picLocks noChangeAspect="1"/>
          </p:cNvPicPr>
          <p:nvPr/>
        </p:nvPicPr>
        <p:blipFill>
          <a:blip r:embed="rId5"/>
          <a:srcRect t="58" b="58"/>
          <a:stretch/>
        </p:blipFill>
        <p:spPr>
          <a:xfrm>
            <a:off x="6436295" y="1800620"/>
            <a:ext cx="5168330" cy="2612885"/>
          </a:xfrm>
          <a:prstGeom prst="roundRect">
            <a:avLst>
              <a:gd name="adj" fmla="val 10024"/>
            </a:avLst>
          </a:prstGeom>
        </p:spPr>
      </p:pic>
      <p:pic>
        <p:nvPicPr>
          <p:cNvPr id="3" name="Picture 4" descr="Logistiikkatyöntekijä näytekuljetukseen - HUS Logistiikka, Meilahti | HUS  Logistiikka | TalentAdore - Edistyksellinen Hakijakokemus">
            <a:extLst>
              <a:ext uri="{FF2B5EF4-FFF2-40B4-BE49-F238E27FC236}">
                <a16:creationId xmlns:a16="http://schemas.microsoft.com/office/drawing/2014/main" id="{1B0F3F50-0CC7-6FD4-8746-14923FBEEDC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 t="6917" r="16850" b="23576"/>
          <a:stretch/>
        </p:blipFill>
        <p:spPr bwMode="auto">
          <a:xfrm>
            <a:off x="10181025" y="4601321"/>
            <a:ext cx="1421519" cy="821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32848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106" name="Google Shape;1004;p86">
            <a:extLst>
              <a:ext uri="{FF2B5EF4-FFF2-40B4-BE49-F238E27FC236}">
                <a16:creationId xmlns:a16="http://schemas.microsoft.com/office/drawing/2014/main" id="{115CE32F-BFE1-7DAF-D826-B9B2DF6CA835}"/>
              </a:ext>
            </a:extLst>
          </p:cNvPr>
          <p:cNvSpPr/>
          <p:nvPr/>
        </p:nvSpPr>
        <p:spPr>
          <a:xfrm>
            <a:off x="498418" y="1279525"/>
            <a:ext cx="5520782" cy="4651719"/>
          </a:xfrm>
          <a:prstGeom prst="roundRect">
            <a:avLst>
              <a:gd name="adj" fmla="val 12566"/>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04;p86">
            <a:extLst>
              <a:ext uri="{FF2B5EF4-FFF2-40B4-BE49-F238E27FC236}">
                <a16:creationId xmlns:a16="http://schemas.microsoft.com/office/drawing/2014/main" id="{F34C6BFC-809D-DA71-6D17-A7FCECCD7071}"/>
              </a:ext>
            </a:extLst>
          </p:cNvPr>
          <p:cNvSpPr/>
          <p:nvPr/>
        </p:nvSpPr>
        <p:spPr>
          <a:xfrm>
            <a:off x="6239096" y="1279525"/>
            <a:ext cx="5520782" cy="4651719"/>
          </a:xfrm>
          <a:prstGeom prst="roundRect">
            <a:avLst>
              <a:gd name="adj" fmla="val 1360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635;p69" descr="data:image/jpeg;base64,/9j/4AAQSkZJRgABAQAAAQABAAD/2wCEAAkGBggGBQkIBwgKCQkKDRYODQwMDRoTFBAWHxwsJCscKB4vJywqLDEvLSYkKS8qLycvODg4JCYyNTE2NTI0LTUBCQoKDQsNGQ4OGTUkHiQ1NTU1NTUxNDQ1NTU1NTU0MjU1NDU1NDM0MjQ0LCosNSktNTQ0NCk0LC8pLCwsLCwsLP/AABEIAB8AgQMBIgACEQEDEQH/xAAbAAACAwEBAQAAAAAAAAAAAAAGBwMFCAACAf/EAEEQAAEDAwEFBAQJCwUAAAAAAAECAwQFBhEABxIhMVETQWFxIqGxshQVMjNyc3SBkSM0NkJEUpXB0dLTFiQ1U2L/xAAZAQADAQEBAAAAAAAAAAAAAAACAwQFAQD/xAAkEQACAgEEAgEFAAAAAAAAAAABAgADERITITEEFFEiUmFigf/aAAwDAQACEQMRAD8ACHLorocUBW6n8o/trvX6WuFy3ARkVmrEdRLd/rqsc+dX9I+3Ts2ZXhb1IsOHGqVUiR5DanSptxXpDKyfZjW3aRWuQuZl1gucFsRa0faNc1GfDjFWkSEZyWpay8hXhx4j7iNP6z7oj3fbjFTjoLSlZQ60TktuDmnPrB6EcBy1ni9J1PqV5VGVR0pTCdcBb3UbgPogEgeJBPr79Gdk1mp25smqcymsOOyZM7sYoS2V7qikArx4e0Y0jyKg6BgMGOpcqxUnIjrdkMsDLzqGx/6UBry1MjPnDMhpw9ErB1miJbtw3bX2o0hqY5JkKOX5qV7qRjJJJGB5DyGo7otWZY9bbiPyGVPFsOodiqKSBnHgQdKHiLnTq5jPYOM6eJqAkJGSQB46RNV2v3NDrU2M07F7NmQttGWM8ArA79X1pVSr35sorNIU729RYAYaedVulaTxGVdRgjPlpRTYzkOfIjPEF1l1TayDkbwODx0fj0KGYPyRAvtOAVmlLArkq4LNg1CoLbVKfSoq3E7oOFEctEHao/fT+OktsjtSrN1SHX1FHxYpp0D8t6QJGPk+elvJkviY+A84B2q/1z+8dB6wd2CmGbyqgkTWJcQlO8pSQnqTw0odqlmVyv3aiVS4ZfYEdKd4OJTxyepGlvLn1q4qe1ECZUqNAj9mhllKlIQAOZA5nxPHRDtOddarNMCVuIPxWxkbxH6ujroNTjB5gWWh06h1sdtWr25LqqqtFMcPoaDZLiVZwVZ5E9RpmEgDJOBpPbBHXHJtb31qXhtnG8onvVqm2k1246/ckyIwxUW6ZFcLDbTTSwlzdOCskDjk8u7GPPSrKmsuIJjEcJUCBHmqoQ0q3VSmAroXBnU6VpWnKVBQ6g51m9nZhVnbNduF34NHYbbU6GHgUuqQnvwRw5HAPP79R7P7rn27c0FDEhwwn30NPx1KJQUqOMgdxGcgjpg66fFBBKNnE9v4IDDGZpXXa+cddqGUzIrnzq/pH26KKFszr9x0hqpU9qMqO6VBJW9un0Tg8MddRr2c3OXFEUlXEn9oZ/v07NmNMl0ew4cSeyWJCFulSCpKsZWTzBI9eti+/QuUIzM2qnU31CLukbCaq++DWJ0eKxn0hHJcWR4EgAfgdFV83S1sxt6n0e34raHnEKDO/wAUtIHNR6kk9/Mkk6Yul7tbsWZdMSLOpQS5LhBSVMqUE9og8eBPDII7yBz46iW7dsG6eJWa9tDo7i7pFRvnaDPejQ6rIISneePa9i0gHyH4DVXe9pP2hUo0aZOE2RIZ7ZagD6PHGMkknz1FQGLkgVlTFCMhiav8mpLTyE73gcqwdW962LclMjxarWZCqg9JTiQsuhRYVngjJOTw7wMDl46vyFcAEAfEj5ZCccwv2A/mFa+ua906VlxfpTVPtjvvHR/sTgVCNdEh1aHERFRzvYcG6pWeGRn+WqTaTZNQoVyy5gaDkCa8XWXQtPAniUkZzkdcY0CEC9ue4TAmkfiNLZO62rZpBSFpKgHAQCMg5PDWfpX56/8AWq946PdjtGn/AOskzfg6vgrcd1Kl76cAkcOGc+rVK/s6udcl1SaUohTiiP8AcM8s/T16vTXY2T3Ovl0XAjp2XQGIOzqlFhtKVSGQ86oDitSuOTpXbbv06R9lR7TpwWPCfp1j0mJLb7J9mMlC0ZBwR4jI9elvtYtGtVy70SabBL7IjpTvB1tPHJ7ioHUtDAXkk/MfcpNYAkWwqQ3EXcEh5W60yw0taugG+SdUdwbYLhq0hwwZHxZEyezQ0Bv7vUq6+Wi7ZLZ9Rpya7HrcNTDM1hDXzqFbw9IHkT3HS7umw6tak1TMttDsckhmQhacOp67ucg9QR5Ejjqldt7mzz1EtrWoYhHN2eXXNoEusXHVVpRHjKkdg68p1xW6nOCPkj16CKJ/z9P+1Ne+NHFGtq+b0o62ZNTfbpoaO58IkhQeUOSMAk88ZKuXPB0EroVTYmrjLiqRIaVuqT2iMpUPHOPXptbdqSP5F2DogTVmu0gPi++v++qfxFP+TXag9YfcJXv/AKmf/9k=">
            <a:extLst>
              <a:ext uri="{FF2B5EF4-FFF2-40B4-BE49-F238E27FC236}">
                <a16:creationId xmlns:a16="http://schemas.microsoft.com/office/drawing/2014/main" id="{AD112934-EF58-9216-DCAF-15E006580AD3}"/>
              </a:ext>
            </a:extLst>
          </p:cNvPr>
          <p:cNvSpPr/>
          <p:nvPr/>
        </p:nvSpPr>
        <p:spPr>
          <a:xfrm>
            <a:off x="1905529" y="1564987"/>
            <a:ext cx="1044300" cy="243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6" name="Google Shape;636;p69">
            <a:extLst>
              <a:ext uri="{FF2B5EF4-FFF2-40B4-BE49-F238E27FC236}">
                <a16:creationId xmlns:a16="http://schemas.microsoft.com/office/drawing/2014/main" id="{215FAE3B-40DB-4233-11F5-716240BE9974}"/>
              </a:ext>
            </a:extLst>
          </p:cNvPr>
          <p:cNvPicPr preferRelativeResize="0"/>
          <p:nvPr/>
        </p:nvPicPr>
        <p:blipFill rotWithShape="1">
          <a:blip r:embed="rId3">
            <a:alphaModFix/>
          </a:blip>
          <a:srcRect/>
          <a:stretch/>
        </p:blipFill>
        <p:spPr>
          <a:xfrm>
            <a:off x="8974683" y="4917022"/>
            <a:ext cx="621476" cy="334423"/>
          </a:xfrm>
          <a:prstGeom prst="rect">
            <a:avLst/>
          </a:prstGeom>
          <a:noFill/>
          <a:ln>
            <a:noFill/>
          </a:ln>
        </p:spPr>
      </p:pic>
      <p:pic>
        <p:nvPicPr>
          <p:cNvPr id="29" name="Google Shape;639;p69">
            <a:extLst>
              <a:ext uri="{FF2B5EF4-FFF2-40B4-BE49-F238E27FC236}">
                <a16:creationId xmlns:a16="http://schemas.microsoft.com/office/drawing/2014/main" id="{E5F8AC70-39B8-6682-859A-8434B3424C7D}"/>
              </a:ext>
            </a:extLst>
          </p:cNvPr>
          <p:cNvPicPr preferRelativeResize="0"/>
          <p:nvPr/>
        </p:nvPicPr>
        <p:blipFill rotWithShape="1">
          <a:blip r:embed="rId4">
            <a:alphaModFix/>
          </a:blip>
          <a:srcRect/>
          <a:stretch/>
        </p:blipFill>
        <p:spPr>
          <a:xfrm>
            <a:off x="8365849" y="3618966"/>
            <a:ext cx="634879" cy="602834"/>
          </a:xfrm>
          <a:prstGeom prst="rect">
            <a:avLst/>
          </a:prstGeom>
          <a:noFill/>
          <a:ln>
            <a:noFill/>
          </a:ln>
        </p:spPr>
      </p:pic>
      <p:pic>
        <p:nvPicPr>
          <p:cNvPr id="33" name="Google Shape;643;p69" descr="http://www.airctech.co.il/image/users/72869/ftp/my_files/halton%20logo(1).jpg?id=1001771">
            <a:extLst>
              <a:ext uri="{FF2B5EF4-FFF2-40B4-BE49-F238E27FC236}">
                <a16:creationId xmlns:a16="http://schemas.microsoft.com/office/drawing/2014/main" id="{97CBD41B-1A3B-14E0-EEAC-50E4358C2F79}"/>
              </a:ext>
            </a:extLst>
          </p:cNvPr>
          <p:cNvPicPr preferRelativeResize="0"/>
          <p:nvPr/>
        </p:nvPicPr>
        <p:blipFill rotWithShape="1">
          <a:blip r:embed="rId5">
            <a:alphaModFix/>
          </a:blip>
          <a:srcRect/>
          <a:stretch/>
        </p:blipFill>
        <p:spPr>
          <a:xfrm>
            <a:off x="4209703" y="3627002"/>
            <a:ext cx="1070569" cy="222405"/>
          </a:xfrm>
          <a:prstGeom prst="rect">
            <a:avLst/>
          </a:prstGeom>
          <a:noFill/>
          <a:ln>
            <a:noFill/>
          </a:ln>
        </p:spPr>
      </p:pic>
      <p:pic>
        <p:nvPicPr>
          <p:cNvPr id="34" name="Google Shape;644;p69">
            <a:extLst>
              <a:ext uri="{FF2B5EF4-FFF2-40B4-BE49-F238E27FC236}">
                <a16:creationId xmlns:a16="http://schemas.microsoft.com/office/drawing/2014/main" id="{67B0395B-FD39-5E89-BFB8-8CB7B8E41784}"/>
              </a:ext>
            </a:extLst>
          </p:cNvPr>
          <p:cNvPicPr preferRelativeResize="0"/>
          <p:nvPr/>
        </p:nvPicPr>
        <p:blipFill rotWithShape="1">
          <a:blip r:embed="rId6">
            <a:alphaModFix/>
          </a:blip>
          <a:srcRect/>
          <a:stretch/>
        </p:blipFill>
        <p:spPr>
          <a:xfrm>
            <a:off x="2982085" y="2108078"/>
            <a:ext cx="1384224" cy="386073"/>
          </a:xfrm>
          <a:prstGeom prst="rect">
            <a:avLst/>
          </a:prstGeom>
          <a:noFill/>
          <a:ln>
            <a:noFill/>
          </a:ln>
        </p:spPr>
      </p:pic>
      <p:pic>
        <p:nvPicPr>
          <p:cNvPr id="39" name="Google Shape;649;p69">
            <a:extLst>
              <a:ext uri="{FF2B5EF4-FFF2-40B4-BE49-F238E27FC236}">
                <a16:creationId xmlns:a16="http://schemas.microsoft.com/office/drawing/2014/main" id="{71F8A6F3-3221-5687-ADDA-0F78E6351BE9}"/>
              </a:ext>
            </a:extLst>
          </p:cNvPr>
          <p:cNvPicPr preferRelativeResize="0"/>
          <p:nvPr/>
        </p:nvPicPr>
        <p:blipFill rotWithShape="1">
          <a:blip r:embed="rId7">
            <a:alphaModFix/>
          </a:blip>
          <a:srcRect/>
          <a:stretch/>
        </p:blipFill>
        <p:spPr>
          <a:xfrm>
            <a:off x="2620367" y="3596218"/>
            <a:ext cx="1195895" cy="325637"/>
          </a:xfrm>
          <a:prstGeom prst="rect">
            <a:avLst/>
          </a:prstGeom>
          <a:noFill/>
          <a:ln>
            <a:noFill/>
          </a:ln>
        </p:spPr>
      </p:pic>
      <p:pic>
        <p:nvPicPr>
          <p:cNvPr id="41" name="Google Shape;651;p69">
            <a:extLst>
              <a:ext uri="{FF2B5EF4-FFF2-40B4-BE49-F238E27FC236}">
                <a16:creationId xmlns:a16="http://schemas.microsoft.com/office/drawing/2014/main" id="{95E6018B-1EBA-7CDA-E75F-0CA0ADBF9A9D}"/>
              </a:ext>
            </a:extLst>
          </p:cNvPr>
          <p:cNvPicPr preferRelativeResize="0"/>
          <p:nvPr/>
        </p:nvPicPr>
        <p:blipFill rotWithShape="1">
          <a:blip r:embed="rId8">
            <a:alphaModFix/>
          </a:blip>
          <a:srcRect/>
          <a:stretch/>
        </p:blipFill>
        <p:spPr>
          <a:xfrm>
            <a:off x="6778747" y="2780611"/>
            <a:ext cx="1552679" cy="240262"/>
          </a:xfrm>
          <a:prstGeom prst="rect">
            <a:avLst/>
          </a:prstGeom>
          <a:noFill/>
          <a:ln>
            <a:noFill/>
          </a:ln>
        </p:spPr>
      </p:pic>
      <p:pic>
        <p:nvPicPr>
          <p:cNvPr id="49" name="Google Shape;659;p69" descr="http://1.bp.blogspot.com/-VHwmIGy3g00/UI-VuAp_bcI/AAAAAAAAAJA/_uNZ3DPneEg/s1600/vero_logo_jpg_66853b.jpg">
            <a:extLst>
              <a:ext uri="{FF2B5EF4-FFF2-40B4-BE49-F238E27FC236}">
                <a16:creationId xmlns:a16="http://schemas.microsoft.com/office/drawing/2014/main" id="{A3D71A42-48B6-0A48-64FC-63E2C0F5D113}"/>
              </a:ext>
            </a:extLst>
          </p:cNvPr>
          <p:cNvPicPr preferRelativeResize="0"/>
          <p:nvPr/>
        </p:nvPicPr>
        <p:blipFill rotWithShape="1">
          <a:blip r:embed="rId9">
            <a:alphaModFix/>
          </a:blip>
          <a:srcRect/>
          <a:stretch/>
        </p:blipFill>
        <p:spPr>
          <a:xfrm>
            <a:off x="6778747" y="4419777"/>
            <a:ext cx="863703" cy="247030"/>
          </a:xfrm>
          <a:prstGeom prst="rect">
            <a:avLst/>
          </a:prstGeom>
          <a:noFill/>
          <a:ln>
            <a:noFill/>
          </a:ln>
        </p:spPr>
      </p:pic>
      <p:pic>
        <p:nvPicPr>
          <p:cNvPr id="51" name="Google Shape;661;p69">
            <a:extLst>
              <a:ext uri="{FF2B5EF4-FFF2-40B4-BE49-F238E27FC236}">
                <a16:creationId xmlns:a16="http://schemas.microsoft.com/office/drawing/2014/main" id="{3213478D-47A1-437D-D559-2FEBE3C74AB1}"/>
              </a:ext>
            </a:extLst>
          </p:cNvPr>
          <p:cNvPicPr preferRelativeResize="0"/>
          <p:nvPr/>
        </p:nvPicPr>
        <p:blipFill rotWithShape="1">
          <a:blip r:embed="rId10">
            <a:alphaModFix/>
          </a:blip>
          <a:srcRect/>
          <a:stretch/>
        </p:blipFill>
        <p:spPr>
          <a:xfrm>
            <a:off x="10423072" y="2080927"/>
            <a:ext cx="796278" cy="365784"/>
          </a:xfrm>
          <a:prstGeom prst="rect">
            <a:avLst/>
          </a:prstGeom>
          <a:noFill/>
          <a:ln>
            <a:noFill/>
          </a:ln>
        </p:spPr>
      </p:pic>
      <p:pic>
        <p:nvPicPr>
          <p:cNvPr id="52" name="Google Shape;662;p69">
            <a:extLst>
              <a:ext uri="{FF2B5EF4-FFF2-40B4-BE49-F238E27FC236}">
                <a16:creationId xmlns:a16="http://schemas.microsoft.com/office/drawing/2014/main" id="{E4E24024-DEF5-5C6A-EC86-42142D01EB44}"/>
              </a:ext>
            </a:extLst>
          </p:cNvPr>
          <p:cNvPicPr preferRelativeResize="0"/>
          <p:nvPr/>
        </p:nvPicPr>
        <p:blipFill rotWithShape="1">
          <a:blip r:embed="rId11">
            <a:alphaModFix/>
          </a:blip>
          <a:srcRect/>
          <a:stretch/>
        </p:blipFill>
        <p:spPr>
          <a:xfrm>
            <a:off x="6778747" y="5009993"/>
            <a:ext cx="991753" cy="165734"/>
          </a:xfrm>
          <a:prstGeom prst="rect">
            <a:avLst/>
          </a:prstGeom>
          <a:noFill/>
          <a:ln>
            <a:noFill/>
          </a:ln>
        </p:spPr>
      </p:pic>
      <p:pic>
        <p:nvPicPr>
          <p:cNvPr id="55" name="Google Shape;665;p69">
            <a:extLst>
              <a:ext uri="{FF2B5EF4-FFF2-40B4-BE49-F238E27FC236}">
                <a16:creationId xmlns:a16="http://schemas.microsoft.com/office/drawing/2014/main" id="{ADE38827-303C-6AC1-22B1-D866D8D919E4}"/>
              </a:ext>
            </a:extLst>
          </p:cNvPr>
          <p:cNvPicPr preferRelativeResize="0"/>
          <p:nvPr/>
        </p:nvPicPr>
        <p:blipFill rotWithShape="1">
          <a:blip r:embed="rId12">
            <a:alphaModFix/>
          </a:blip>
          <a:srcRect/>
          <a:stretch/>
        </p:blipFill>
        <p:spPr>
          <a:xfrm>
            <a:off x="3394457" y="2781233"/>
            <a:ext cx="738341" cy="459704"/>
          </a:xfrm>
          <a:prstGeom prst="rect">
            <a:avLst/>
          </a:prstGeom>
          <a:noFill/>
          <a:ln>
            <a:noFill/>
          </a:ln>
        </p:spPr>
      </p:pic>
      <p:pic>
        <p:nvPicPr>
          <p:cNvPr id="56" name="Google Shape;666;p69">
            <a:extLst>
              <a:ext uri="{FF2B5EF4-FFF2-40B4-BE49-F238E27FC236}">
                <a16:creationId xmlns:a16="http://schemas.microsoft.com/office/drawing/2014/main" id="{06362C02-CF0E-F764-26E4-F6F557D739FD}"/>
              </a:ext>
            </a:extLst>
          </p:cNvPr>
          <p:cNvPicPr preferRelativeResize="0"/>
          <p:nvPr/>
        </p:nvPicPr>
        <p:blipFill rotWithShape="1">
          <a:blip r:embed="rId13">
            <a:alphaModFix/>
          </a:blip>
          <a:srcRect/>
          <a:stretch/>
        </p:blipFill>
        <p:spPr>
          <a:xfrm>
            <a:off x="4244318" y="4884125"/>
            <a:ext cx="1032040" cy="355295"/>
          </a:xfrm>
          <a:prstGeom prst="rect">
            <a:avLst/>
          </a:prstGeom>
          <a:noFill/>
          <a:ln>
            <a:noFill/>
          </a:ln>
        </p:spPr>
      </p:pic>
      <p:pic>
        <p:nvPicPr>
          <p:cNvPr id="57" name="Google Shape;667;p69">
            <a:extLst>
              <a:ext uri="{FF2B5EF4-FFF2-40B4-BE49-F238E27FC236}">
                <a16:creationId xmlns:a16="http://schemas.microsoft.com/office/drawing/2014/main" id="{8DBAC76D-503A-043D-04A6-069591D5DC28}"/>
              </a:ext>
            </a:extLst>
          </p:cNvPr>
          <p:cNvPicPr preferRelativeResize="0"/>
          <p:nvPr/>
        </p:nvPicPr>
        <p:blipFill rotWithShape="1">
          <a:blip r:embed="rId14">
            <a:alphaModFix/>
          </a:blip>
          <a:srcRect/>
          <a:stretch/>
        </p:blipFill>
        <p:spPr>
          <a:xfrm>
            <a:off x="2020164" y="4899840"/>
            <a:ext cx="668376" cy="341467"/>
          </a:xfrm>
          <a:prstGeom prst="rect">
            <a:avLst/>
          </a:prstGeom>
          <a:noFill/>
          <a:ln>
            <a:noFill/>
          </a:ln>
        </p:spPr>
      </p:pic>
      <p:pic>
        <p:nvPicPr>
          <p:cNvPr id="58" name="Google Shape;668;p69">
            <a:extLst>
              <a:ext uri="{FF2B5EF4-FFF2-40B4-BE49-F238E27FC236}">
                <a16:creationId xmlns:a16="http://schemas.microsoft.com/office/drawing/2014/main" id="{0353B0DD-1F67-D0EE-3300-93DD2B6ED0FC}"/>
              </a:ext>
            </a:extLst>
          </p:cNvPr>
          <p:cNvPicPr preferRelativeResize="0"/>
          <p:nvPr/>
        </p:nvPicPr>
        <p:blipFill rotWithShape="1">
          <a:blip r:embed="rId15">
            <a:alphaModFix/>
          </a:blip>
          <a:srcRect/>
          <a:stretch/>
        </p:blipFill>
        <p:spPr>
          <a:xfrm>
            <a:off x="2209526" y="2121015"/>
            <a:ext cx="470548" cy="408067"/>
          </a:xfrm>
          <a:prstGeom prst="rect">
            <a:avLst/>
          </a:prstGeom>
          <a:noFill/>
          <a:ln>
            <a:noFill/>
          </a:ln>
        </p:spPr>
      </p:pic>
      <p:pic>
        <p:nvPicPr>
          <p:cNvPr id="59" name="Google Shape;669;p69">
            <a:extLst>
              <a:ext uri="{FF2B5EF4-FFF2-40B4-BE49-F238E27FC236}">
                <a16:creationId xmlns:a16="http://schemas.microsoft.com/office/drawing/2014/main" id="{B04D9544-56DE-8D87-B9F4-64ED134F3093}"/>
              </a:ext>
            </a:extLst>
          </p:cNvPr>
          <p:cNvPicPr preferRelativeResize="0"/>
          <p:nvPr/>
        </p:nvPicPr>
        <p:blipFill rotWithShape="1">
          <a:blip r:embed="rId16">
            <a:alphaModFix/>
          </a:blip>
          <a:srcRect/>
          <a:stretch/>
        </p:blipFill>
        <p:spPr>
          <a:xfrm>
            <a:off x="4310364" y="2724295"/>
            <a:ext cx="1080414" cy="618426"/>
          </a:xfrm>
          <a:prstGeom prst="rect">
            <a:avLst/>
          </a:prstGeom>
          <a:noFill/>
          <a:ln>
            <a:noFill/>
          </a:ln>
        </p:spPr>
      </p:pic>
      <p:pic>
        <p:nvPicPr>
          <p:cNvPr id="60" name="Google Shape;670;p69">
            <a:extLst>
              <a:ext uri="{FF2B5EF4-FFF2-40B4-BE49-F238E27FC236}">
                <a16:creationId xmlns:a16="http://schemas.microsoft.com/office/drawing/2014/main" id="{418AAFC4-3A7B-C313-B55A-55BF563AD406}"/>
              </a:ext>
            </a:extLst>
          </p:cNvPr>
          <p:cNvPicPr preferRelativeResize="0"/>
          <p:nvPr/>
        </p:nvPicPr>
        <p:blipFill rotWithShape="1">
          <a:blip r:embed="rId17">
            <a:alphaModFix/>
          </a:blip>
          <a:srcRect l="15716" t="16222" r="15620" b="17319"/>
          <a:stretch/>
        </p:blipFill>
        <p:spPr>
          <a:xfrm>
            <a:off x="9213139" y="5277711"/>
            <a:ext cx="458705" cy="443954"/>
          </a:xfrm>
          <a:prstGeom prst="rect">
            <a:avLst/>
          </a:prstGeom>
          <a:noFill/>
          <a:ln>
            <a:noFill/>
          </a:ln>
        </p:spPr>
      </p:pic>
      <p:pic>
        <p:nvPicPr>
          <p:cNvPr id="64" name="Google Shape;674;p69" descr="http://www.upm.com/EN/MEDIA/Media-Centre/Image-gallery/Logos/PrintImages/_w/UPM_logo_RGB_08_with_safety_area_jpg.jpg">
            <a:extLst>
              <a:ext uri="{FF2B5EF4-FFF2-40B4-BE49-F238E27FC236}">
                <a16:creationId xmlns:a16="http://schemas.microsoft.com/office/drawing/2014/main" id="{CEBBE2E8-AD15-1DA1-86A2-597FCA91E088}"/>
              </a:ext>
            </a:extLst>
          </p:cNvPr>
          <p:cNvPicPr preferRelativeResize="0"/>
          <p:nvPr/>
        </p:nvPicPr>
        <p:blipFill rotWithShape="1">
          <a:blip r:embed="rId18">
            <a:alphaModFix/>
          </a:blip>
          <a:srcRect/>
          <a:stretch/>
        </p:blipFill>
        <p:spPr>
          <a:xfrm>
            <a:off x="4577191" y="1844248"/>
            <a:ext cx="695924" cy="837930"/>
          </a:xfrm>
          <a:prstGeom prst="rect">
            <a:avLst/>
          </a:prstGeom>
          <a:noFill/>
          <a:ln>
            <a:noFill/>
          </a:ln>
        </p:spPr>
      </p:pic>
      <p:pic>
        <p:nvPicPr>
          <p:cNvPr id="65" name="Google Shape;675;p69">
            <a:extLst>
              <a:ext uri="{FF2B5EF4-FFF2-40B4-BE49-F238E27FC236}">
                <a16:creationId xmlns:a16="http://schemas.microsoft.com/office/drawing/2014/main" id="{6801BFEF-2D2D-721D-96EE-EDCA86371B39}"/>
              </a:ext>
            </a:extLst>
          </p:cNvPr>
          <p:cNvPicPr preferRelativeResize="0"/>
          <p:nvPr/>
        </p:nvPicPr>
        <p:blipFill rotWithShape="1">
          <a:blip r:embed="rId19">
            <a:alphaModFix/>
          </a:blip>
          <a:srcRect l="21050" r="19247"/>
          <a:stretch/>
        </p:blipFill>
        <p:spPr>
          <a:xfrm>
            <a:off x="10706135" y="2669420"/>
            <a:ext cx="513215" cy="387202"/>
          </a:xfrm>
          <a:prstGeom prst="rect">
            <a:avLst/>
          </a:prstGeom>
          <a:noFill/>
          <a:ln>
            <a:noFill/>
          </a:ln>
        </p:spPr>
      </p:pic>
      <p:pic>
        <p:nvPicPr>
          <p:cNvPr id="68" name="Google Shape;678;p69">
            <a:extLst>
              <a:ext uri="{FF2B5EF4-FFF2-40B4-BE49-F238E27FC236}">
                <a16:creationId xmlns:a16="http://schemas.microsoft.com/office/drawing/2014/main" id="{B3035305-9D14-79B5-41F2-E5F700885ABF}"/>
              </a:ext>
            </a:extLst>
          </p:cNvPr>
          <p:cNvPicPr preferRelativeResize="0"/>
          <p:nvPr/>
        </p:nvPicPr>
        <p:blipFill>
          <a:blip r:embed="rId20">
            <a:alphaModFix/>
          </a:blip>
          <a:stretch>
            <a:fillRect/>
          </a:stretch>
        </p:blipFill>
        <p:spPr>
          <a:xfrm>
            <a:off x="8041901" y="4933797"/>
            <a:ext cx="675193" cy="313260"/>
          </a:xfrm>
          <a:prstGeom prst="rect">
            <a:avLst/>
          </a:prstGeom>
          <a:noFill/>
          <a:ln>
            <a:noFill/>
          </a:ln>
        </p:spPr>
      </p:pic>
      <p:pic>
        <p:nvPicPr>
          <p:cNvPr id="69" name="Google Shape;679;p69">
            <a:extLst>
              <a:ext uri="{FF2B5EF4-FFF2-40B4-BE49-F238E27FC236}">
                <a16:creationId xmlns:a16="http://schemas.microsoft.com/office/drawing/2014/main" id="{F3354BCA-9FF2-9313-6109-5E33914C2DAB}"/>
              </a:ext>
            </a:extLst>
          </p:cNvPr>
          <p:cNvPicPr preferRelativeResize="0"/>
          <p:nvPr/>
        </p:nvPicPr>
        <p:blipFill>
          <a:blip r:embed="rId21">
            <a:alphaModFix/>
          </a:blip>
          <a:stretch>
            <a:fillRect/>
          </a:stretch>
        </p:blipFill>
        <p:spPr>
          <a:xfrm>
            <a:off x="10432863" y="3862923"/>
            <a:ext cx="786487" cy="254515"/>
          </a:xfrm>
          <a:prstGeom prst="rect">
            <a:avLst/>
          </a:prstGeom>
          <a:noFill/>
          <a:ln>
            <a:noFill/>
          </a:ln>
        </p:spPr>
      </p:pic>
      <p:pic>
        <p:nvPicPr>
          <p:cNvPr id="70" name="Google Shape;680;p69">
            <a:extLst>
              <a:ext uri="{FF2B5EF4-FFF2-40B4-BE49-F238E27FC236}">
                <a16:creationId xmlns:a16="http://schemas.microsoft.com/office/drawing/2014/main" id="{0633CF4B-C731-0DDA-0156-98C70CC696B3}"/>
              </a:ext>
            </a:extLst>
          </p:cNvPr>
          <p:cNvPicPr preferRelativeResize="0"/>
          <p:nvPr/>
        </p:nvPicPr>
        <p:blipFill>
          <a:blip r:embed="rId22">
            <a:alphaModFix/>
          </a:blip>
          <a:stretch>
            <a:fillRect/>
          </a:stretch>
        </p:blipFill>
        <p:spPr>
          <a:xfrm>
            <a:off x="10303695" y="4431070"/>
            <a:ext cx="915655" cy="228890"/>
          </a:xfrm>
          <a:prstGeom prst="rect">
            <a:avLst/>
          </a:prstGeom>
          <a:noFill/>
          <a:ln>
            <a:noFill/>
          </a:ln>
        </p:spPr>
      </p:pic>
      <p:pic>
        <p:nvPicPr>
          <p:cNvPr id="71" name="Google Shape;681;p69">
            <a:extLst>
              <a:ext uri="{FF2B5EF4-FFF2-40B4-BE49-F238E27FC236}">
                <a16:creationId xmlns:a16="http://schemas.microsoft.com/office/drawing/2014/main" id="{3F267151-343D-A0B6-FC13-E21989A23F67}"/>
              </a:ext>
            </a:extLst>
          </p:cNvPr>
          <p:cNvPicPr preferRelativeResize="0"/>
          <p:nvPr/>
        </p:nvPicPr>
        <p:blipFill rotWithShape="1">
          <a:blip r:embed="rId23">
            <a:alphaModFix/>
          </a:blip>
          <a:srcRect l="34180" t="33765" r="34353" b="38176"/>
          <a:stretch/>
        </p:blipFill>
        <p:spPr>
          <a:xfrm>
            <a:off x="8603853" y="2742893"/>
            <a:ext cx="513208" cy="240255"/>
          </a:xfrm>
          <a:prstGeom prst="rect">
            <a:avLst/>
          </a:prstGeom>
          <a:noFill/>
          <a:ln>
            <a:noFill/>
          </a:ln>
        </p:spPr>
      </p:pic>
      <p:sp>
        <p:nvSpPr>
          <p:cNvPr id="88" name="Tekstiruutu 87">
            <a:extLst>
              <a:ext uri="{FF2B5EF4-FFF2-40B4-BE49-F238E27FC236}">
                <a16:creationId xmlns:a16="http://schemas.microsoft.com/office/drawing/2014/main" id="{657B8203-792A-62FE-E6AD-29AFA3906C6F}"/>
              </a:ext>
            </a:extLst>
          </p:cNvPr>
          <p:cNvSpPr txBox="1"/>
          <p:nvPr/>
        </p:nvSpPr>
        <p:spPr>
          <a:xfrm>
            <a:off x="500946" y="1361656"/>
            <a:ext cx="5518253" cy="523220"/>
          </a:xfrm>
          <a:prstGeom prst="rect">
            <a:avLst/>
          </a:prstGeom>
          <a:noFill/>
        </p:spPr>
        <p:txBody>
          <a:bodyPr wrap="square" lIns="91440" tIns="45720" rIns="91440" bIns="45720" anchor="t">
            <a:spAutoFit/>
          </a:bodyPr>
          <a:lstStyle/>
          <a:p>
            <a:pPr marL="0" lvl="0" indent="0" algn="ctr" rtl="0">
              <a:spcBef>
                <a:spcPts val="0"/>
              </a:spcBef>
              <a:spcAft>
                <a:spcPts val="0"/>
              </a:spcAft>
              <a:buNone/>
            </a:pPr>
            <a:r>
              <a:rPr lang="da-DK" sz="2800">
                <a:latin typeface="+mj-lt"/>
                <a:ea typeface="Libre Franklin"/>
                <a:cs typeface="Libre Franklin"/>
                <a:sym typeface="Libre Franklin"/>
              </a:rPr>
              <a:t>Private </a:t>
            </a:r>
            <a:r>
              <a:rPr lang="en-GB" sz="2800">
                <a:latin typeface="+mj-lt"/>
                <a:ea typeface="Libre Franklin"/>
                <a:cs typeface="Libre Franklin"/>
                <a:sym typeface="Libre Franklin"/>
              </a:rPr>
              <a:t>sector</a:t>
            </a:r>
          </a:p>
        </p:txBody>
      </p:sp>
      <p:sp>
        <p:nvSpPr>
          <p:cNvPr id="90" name="Tekstiruutu 89">
            <a:extLst>
              <a:ext uri="{FF2B5EF4-FFF2-40B4-BE49-F238E27FC236}">
                <a16:creationId xmlns:a16="http://schemas.microsoft.com/office/drawing/2014/main" id="{4546D239-EBE0-57A3-547B-54D0108B2A2B}"/>
              </a:ext>
            </a:extLst>
          </p:cNvPr>
          <p:cNvSpPr txBox="1"/>
          <p:nvPr/>
        </p:nvSpPr>
        <p:spPr>
          <a:xfrm>
            <a:off x="6295370" y="1361656"/>
            <a:ext cx="5464508" cy="523220"/>
          </a:xfrm>
          <a:prstGeom prst="rect">
            <a:avLst/>
          </a:prstGeom>
          <a:noFill/>
        </p:spPr>
        <p:txBody>
          <a:bodyPr wrap="square" lIns="91440" tIns="45720" rIns="91440" bIns="45720" anchor="t">
            <a:spAutoFit/>
          </a:bodyPr>
          <a:lstStyle/>
          <a:p>
            <a:pPr marL="0" lvl="0" indent="0" algn="ctr" rtl="0">
              <a:spcBef>
                <a:spcPts val="0"/>
              </a:spcBef>
              <a:spcAft>
                <a:spcPts val="0"/>
              </a:spcAft>
              <a:buNone/>
            </a:pPr>
            <a:r>
              <a:rPr lang="da-DK" sz="2800">
                <a:latin typeface="+mj-lt"/>
                <a:ea typeface="Libre Franklin"/>
                <a:cs typeface="Libre Franklin"/>
                <a:sym typeface="Libre Franklin"/>
              </a:rPr>
              <a:t>Public </a:t>
            </a:r>
            <a:r>
              <a:rPr lang="en-GB" sz="2800">
                <a:latin typeface="+mj-lt"/>
                <a:ea typeface="Libre Franklin"/>
                <a:cs typeface="Libre Franklin"/>
                <a:sym typeface="Libre Franklin"/>
              </a:rPr>
              <a:t>sector</a:t>
            </a:r>
          </a:p>
        </p:txBody>
      </p:sp>
      <p:sp>
        <p:nvSpPr>
          <p:cNvPr id="93" name="Otsikko 92">
            <a:extLst>
              <a:ext uri="{FF2B5EF4-FFF2-40B4-BE49-F238E27FC236}">
                <a16:creationId xmlns:a16="http://schemas.microsoft.com/office/drawing/2014/main" id="{2B08C379-B471-C509-63E0-F483A1565F07}"/>
              </a:ext>
            </a:extLst>
          </p:cNvPr>
          <p:cNvSpPr>
            <a:spLocks noGrp="1"/>
          </p:cNvSpPr>
          <p:nvPr>
            <p:ph type="title"/>
          </p:nvPr>
        </p:nvSpPr>
        <p:spPr>
          <a:xfrm>
            <a:off x="587375" y="476250"/>
            <a:ext cx="11017250" cy="621928"/>
          </a:xfrm>
        </p:spPr>
        <p:txBody>
          <a:bodyPr/>
          <a:lstStyle/>
          <a:p>
            <a:r>
              <a:rPr lang="en-GB">
                <a:solidFill>
                  <a:schemeClr val="dk1"/>
                </a:solidFill>
                <a:latin typeface="Bookman Old Style"/>
              </a:rPr>
              <a:t>A few of our </a:t>
            </a:r>
            <a:r>
              <a:rPr lang="en-GB">
                <a:solidFill>
                  <a:schemeClr val="dk1"/>
                </a:solidFill>
                <a:latin typeface="Franklin Gothic Demi"/>
              </a:rPr>
              <a:t>customers</a:t>
            </a:r>
          </a:p>
        </p:txBody>
      </p:sp>
      <p:pic>
        <p:nvPicPr>
          <p:cNvPr id="3" name="Kuva 2" descr="Kuva, joka sisältää kohteen Fontti, logo, Grafiikka, valkoinen&#10;&#10;Kuvaus luotu automaattisesti">
            <a:extLst>
              <a:ext uri="{FF2B5EF4-FFF2-40B4-BE49-F238E27FC236}">
                <a16:creationId xmlns:a16="http://schemas.microsoft.com/office/drawing/2014/main" id="{570067A0-12FE-6285-9144-DB9BFEC27C28}"/>
              </a:ext>
            </a:extLst>
          </p:cNvPr>
          <p:cNvPicPr>
            <a:picLocks noChangeAspect="1"/>
          </p:cNvPicPr>
          <p:nvPr/>
        </p:nvPicPr>
        <p:blipFill>
          <a:blip r:embed="rId24"/>
          <a:stretch>
            <a:fillRect/>
          </a:stretch>
        </p:blipFill>
        <p:spPr>
          <a:xfrm>
            <a:off x="2149266" y="2724295"/>
            <a:ext cx="1195896" cy="556868"/>
          </a:xfrm>
          <a:prstGeom prst="rect">
            <a:avLst/>
          </a:prstGeom>
        </p:spPr>
      </p:pic>
      <p:graphicFrame>
        <p:nvGraphicFramePr>
          <p:cNvPr id="6" name="Objekti 5">
            <a:extLst>
              <a:ext uri="{FF2B5EF4-FFF2-40B4-BE49-F238E27FC236}">
                <a16:creationId xmlns:a16="http://schemas.microsoft.com/office/drawing/2014/main" id="{A711BB30-5E10-AFF1-9058-D45001A73441}"/>
              </a:ext>
            </a:extLst>
          </p:cNvPr>
          <p:cNvGraphicFramePr>
            <a:graphicFrameLocks noChangeAspect="1"/>
          </p:cNvGraphicFramePr>
          <p:nvPr>
            <p:extLst>
              <p:ext uri="{D42A27DB-BD31-4B8C-83A1-F6EECF244321}">
                <p14:modId xmlns:p14="http://schemas.microsoft.com/office/powerpoint/2010/main" val="3776104338"/>
              </p:ext>
            </p:extLst>
          </p:nvPr>
        </p:nvGraphicFramePr>
        <p:xfrm>
          <a:off x="6778747" y="5434235"/>
          <a:ext cx="790289" cy="238501"/>
        </p:xfrm>
        <a:graphic>
          <a:graphicData uri="http://schemas.openxmlformats.org/presentationml/2006/ole">
            <mc:AlternateContent xmlns:mc="http://schemas.openxmlformats.org/markup-compatibility/2006">
              <mc:Choice xmlns:v="urn:schemas-microsoft-com:vml" Requires="v">
                <p:oleObj name="Acrobat Document" r:id="rId25" imgW="2482512" imgH="749073" progId="Acrobat.Document.DC">
                  <p:embed/>
                </p:oleObj>
              </mc:Choice>
              <mc:Fallback>
                <p:oleObj name="Acrobat Document" r:id="rId25" imgW="2482512" imgH="749073" progId="Acrobat.Document.DC">
                  <p:embed/>
                  <p:pic>
                    <p:nvPicPr>
                      <p:cNvPr id="6" name="Objekti 5">
                        <a:extLst>
                          <a:ext uri="{FF2B5EF4-FFF2-40B4-BE49-F238E27FC236}">
                            <a16:creationId xmlns:a16="http://schemas.microsoft.com/office/drawing/2014/main" id="{A711BB30-5E10-AFF1-9058-D45001A73441}"/>
                          </a:ext>
                        </a:extLst>
                      </p:cNvPr>
                      <p:cNvPicPr/>
                      <p:nvPr/>
                    </p:nvPicPr>
                    <p:blipFill>
                      <a:blip r:embed="rId26"/>
                      <a:stretch>
                        <a:fillRect/>
                      </a:stretch>
                    </p:blipFill>
                    <p:spPr>
                      <a:xfrm>
                        <a:off x="6778747" y="5434235"/>
                        <a:ext cx="790289" cy="238501"/>
                      </a:xfrm>
                      <a:prstGeom prst="rect">
                        <a:avLst/>
                      </a:prstGeom>
                    </p:spPr>
                  </p:pic>
                </p:oleObj>
              </mc:Fallback>
            </mc:AlternateContent>
          </a:graphicData>
        </a:graphic>
      </p:graphicFrame>
      <p:pic>
        <p:nvPicPr>
          <p:cNvPr id="8" name="Kuva 7" descr="Kuva, joka sisältää kohteen musta, pimeys&#10;&#10;Kuvaus luotu automaattisesti">
            <a:extLst>
              <a:ext uri="{FF2B5EF4-FFF2-40B4-BE49-F238E27FC236}">
                <a16:creationId xmlns:a16="http://schemas.microsoft.com/office/drawing/2014/main" id="{929C8A9D-6ABC-D6B4-4142-73BF4EB64AA8}"/>
              </a:ext>
            </a:extLst>
          </p:cNvPr>
          <p:cNvPicPr>
            <a:picLocks noChangeAspect="1"/>
          </p:cNvPicPr>
          <p:nvPr/>
        </p:nvPicPr>
        <p:blipFill>
          <a:blip r:embed="rId27"/>
          <a:stretch>
            <a:fillRect/>
          </a:stretch>
        </p:blipFill>
        <p:spPr>
          <a:xfrm>
            <a:off x="3704167" y="4382659"/>
            <a:ext cx="1585954" cy="116298"/>
          </a:xfrm>
          <a:prstGeom prst="rect">
            <a:avLst/>
          </a:prstGeom>
        </p:spPr>
      </p:pic>
      <p:pic>
        <p:nvPicPr>
          <p:cNvPr id="10" name="Kuva 9" descr="Kuva, joka sisältää kohteen Fontti, Grafiikka, teksti, graafinen suunnittelu&#10;&#10;Kuvaus luotu automaattisesti">
            <a:extLst>
              <a:ext uri="{FF2B5EF4-FFF2-40B4-BE49-F238E27FC236}">
                <a16:creationId xmlns:a16="http://schemas.microsoft.com/office/drawing/2014/main" id="{501B4F11-90A3-5D0C-4E1F-75B495DE6848}"/>
              </a:ext>
            </a:extLst>
          </p:cNvPr>
          <p:cNvPicPr>
            <a:picLocks noChangeAspect="1"/>
          </p:cNvPicPr>
          <p:nvPr/>
        </p:nvPicPr>
        <p:blipFill>
          <a:blip r:embed="rId28"/>
          <a:stretch>
            <a:fillRect/>
          </a:stretch>
        </p:blipFill>
        <p:spPr>
          <a:xfrm>
            <a:off x="9919691" y="5373451"/>
            <a:ext cx="1308817" cy="307461"/>
          </a:xfrm>
          <a:prstGeom prst="rect">
            <a:avLst/>
          </a:prstGeom>
        </p:spPr>
      </p:pic>
      <p:pic>
        <p:nvPicPr>
          <p:cNvPr id="12" name="Kuva 11" descr="Kuva, joka sisältää kohteen Fontti, teksti, Grafiikka, kuvakaappaus&#10;&#10;Kuvaus luotu automaattisesti">
            <a:extLst>
              <a:ext uri="{FF2B5EF4-FFF2-40B4-BE49-F238E27FC236}">
                <a16:creationId xmlns:a16="http://schemas.microsoft.com/office/drawing/2014/main" id="{4A355607-65B3-B8FE-420D-67452D67132A}"/>
              </a:ext>
            </a:extLst>
          </p:cNvPr>
          <p:cNvPicPr>
            <a:picLocks noChangeAspect="1"/>
          </p:cNvPicPr>
          <p:nvPr/>
        </p:nvPicPr>
        <p:blipFill>
          <a:blip r:embed="rId29"/>
          <a:stretch>
            <a:fillRect/>
          </a:stretch>
        </p:blipFill>
        <p:spPr>
          <a:xfrm>
            <a:off x="8820464" y="3301319"/>
            <a:ext cx="1157930" cy="353182"/>
          </a:xfrm>
          <a:prstGeom prst="rect">
            <a:avLst/>
          </a:prstGeom>
        </p:spPr>
      </p:pic>
      <p:pic>
        <p:nvPicPr>
          <p:cNvPr id="14" name="Kuva 13">
            <a:extLst>
              <a:ext uri="{FF2B5EF4-FFF2-40B4-BE49-F238E27FC236}">
                <a16:creationId xmlns:a16="http://schemas.microsoft.com/office/drawing/2014/main" id="{723CF4D9-E576-7034-89F6-A4E465776A2F}"/>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9779000" y="4927886"/>
            <a:ext cx="1492950" cy="287167"/>
          </a:xfrm>
          <a:prstGeom prst="rect">
            <a:avLst/>
          </a:prstGeom>
        </p:spPr>
      </p:pic>
      <p:pic>
        <p:nvPicPr>
          <p:cNvPr id="16" name="Kuva 15" descr="Kuva, joka sisältää kohteen teksti, käyntikortti, Fontti, logo&#10;&#10;Kuvaus luotu automaattisesti">
            <a:extLst>
              <a:ext uri="{FF2B5EF4-FFF2-40B4-BE49-F238E27FC236}">
                <a16:creationId xmlns:a16="http://schemas.microsoft.com/office/drawing/2014/main" id="{638A42B0-DDDB-34B9-BE78-72A3DF4AA094}"/>
              </a:ext>
            </a:extLst>
          </p:cNvPr>
          <p:cNvPicPr>
            <a:picLocks noChangeAspect="1"/>
          </p:cNvPicPr>
          <p:nvPr/>
        </p:nvPicPr>
        <p:blipFill rotWithShape="1">
          <a:blip r:embed="rId32"/>
          <a:srcRect l="8248" t="32332" r="11795" b="32228"/>
          <a:stretch/>
        </p:blipFill>
        <p:spPr>
          <a:xfrm>
            <a:off x="3363448" y="5418597"/>
            <a:ext cx="1279513" cy="375722"/>
          </a:xfrm>
          <a:prstGeom prst="rect">
            <a:avLst/>
          </a:prstGeom>
        </p:spPr>
      </p:pic>
      <p:pic>
        <p:nvPicPr>
          <p:cNvPr id="18" name="Kuva 17" descr="Kuva, joka sisältää kohteen Fontti, logo, muotoilu, typografia&#10;&#10;Kuvaus luotu automaattisesti">
            <a:extLst>
              <a:ext uri="{FF2B5EF4-FFF2-40B4-BE49-F238E27FC236}">
                <a16:creationId xmlns:a16="http://schemas.microsoft.com/office/drawing/2014/main" id="{AD52F680-81EF-DF26-D4AD-DEE67ABE6DEE}"/>
              </a:ext>
            </a:extLst>
          </p:cNvPr>
          <p:cNvPicPr>
            <a:picLocks noChangeAspect="1"/>
          </p:cNvPicPr>
          <p:nvPr/>
        </p:nvPicPr>
        <p:blipFill>
          <a:blip r:embed="rId33"/>
          <a:stretch>
            <a:fillRect/>
          </a:stretch>
        </p:blipFill>
        <p:spPr>
          <a:xfrm>
            <a:off x="2232449" y="4163384"/>
            <a:ext cx="1384224" cy="560748"/>
          </a:xfrm>
          <a:prstGeom prst="rect">
            <a:avLst/>
          </a:prstGeom>
        </p:spPr>
      </p:pic>
      <p:pic>
        <p:nvPicPr>
          <p:cNvPr id="5" name="Kuva 4" descr="Kuva, joka sisältää kohteen Fontti, logo, Grafiikka, valkoinen&#10;&#10;Kuvaus luotu automaattisesti">
            <a:extLst>
              <a:ext uri="{FF2B5EF4-FFF2-40B4-BE49-F238E27FC236}">
                <a16:creationId xmlns:a16="http://schemas.microsoft.com/office/drawing/2014/main" id="{416870B8-79D9-9863-6F27-BB81B49C67BE}"/>
              </a:ext>
            </a:extLst>
          </p:cNvPr>
          <p:cNvPicPr>
            <a:picLocks noChangeAspect="1"/>
          </p:cNvPicPr>
          <p:nvPr/>
        </p:nvPicPr>
        <p:blipFill rotWithShape="1">
          <a:blip r:embed="rId34"/>
          <a:srcRect l="22963" t="34958" r="22259" b="36315"/>
          <a:stretch/>
        </p:blipFill>
        <p:spPr>
          <a:xfrm>
            <a:off x="1059682" y="2871799"/>
            <a:ext cx="1014999" cy="278572"/>
          </a:xfrm>
          <a:prstGeom prst="rect">
            <a:avLst/>
          </a:prstGeom>
        </p:spPr>
      </p:pic>
      <p:pic>
        <p:nvPicPr>
          <p:cNvPr id="20" name="Google Shape;2289;p217">
            <a:extLst>
              <a:ext uri="{FF2B5EF4-FFF2-40B4-BE49-F238E27FC236}">
                <a16:creationId xmlns:a16="http://schemas.microsoft.com/office/drawing/2014/main" id="{C044D9D0-8553-EFF5-0277-20F5474CF228}"/>
              </a:ext>
            </a:extLst>
          </p:cNvPr>
          <p:cNvPicPr preferRelativeResize="0"/>
          <p:nvPr/>
        </p:nvPicPr>
        <p:blipFill rotWithShape="1">
          <a:blip r:embed="rId35">
            <a:alphaModFix/>
          </a:blip>
          <a:srcRect/>
          <a:stretch/>
        </p:blipFill>
        <p:spPr>
          <a:xfrm>
            <a:off x="3127773" y="4829003"/>
            <a:ext cx="703750" cy="469148"/>
          </a:xfrm>
          <a:prstGeom prst="rect">
            <a:avLst/>
          </a:prstGeom>
          <a:noFill/>
          <a:ln>
            <a:noFill/>
          </a:ln>
        </p:spPr>
      </p:pic>
      <p:pic>
        <p:nvPicPr>
          <p:cNvPr id="4" name="Kuva 3">
            <a:extLst>
              <a:ext uri="{FF2B5EF4-FFF2-40B4-BE49-F238E27FC236}">
                <a16:creationId xmlns:a16="http://schemas.microsoft.com/office/drawing/2014/main" id="{C07261E1-3328-A566-978F-247A449D09D4}"/>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1022623" y="2044547"/>
            <a:ext cx="1001017" cy="561627"/>
          </a:xfrm>
          <a:prstGeom prst="rect">
            <a:avLst/>
          </a:prstGeom>
        </p:spPr>
      </p:pic>
      <p:graphicFrame>
        <p:nvGraphicFramePr>
          <p:cNvPr id="7" name="Objekti 6">
            <a:extLst>
              <a:ext uri="{FF2B5EF4-FFF2-40B4-BE49-F238E27FC236}">
                <a16:creationId xmlns:a16="http://schemas.microsoft.com/office/drawing/2014/main" id="{D4F5BED2-8AB8-50B8-B895-3DF8F87C91DD}"/>
              </a:ext>
            </a:extLst>
          </p:cNvPr>
          <p:cNvGraphicFramePr>
            <a:graphicFrameLocks noChangeAspect="1"/>
          </p:cNvGraphicFramePr>
          <p:nvPr>
            <p:extLst>
              <p:ext uri="{D42A27DB-BD31-4B8C-83A1-F6EECF244321}">
                <p14:modId xmlns:p14="http://schemas.microsoft.com/office/powerpoint/2010/main" val="248541030"/>
              </p:ext>
            </p:extLst>
          </p:nvPr>
        </p:nvGraphicFramePr>
        <p:xfrm>
          <a:off x="1010938" y="3488423"/>
          <a:ext cx="1245685" cy="556868"/>
        </p:xfrm>
        <a:graphic>
          <a:graphicData uri="http://schemas.openxmlformats.org/presentationml/2006/ole">
            <mc:AlternateContent xmlns:mc="http://schemas.openxmlformats.org/markup-compatibility/2006">
              <mc:Choice xmlns:v="urn:schemas-microsoft-com:vml" Requires="v">
                <p:oleObj name="Acrobat Document" r:id="rId38" imgW="10610512" imgH="4743450" progId="Acrobat.Document.DC">
                  <p:embed/>
                </p:oleObj>
              </mc:Choice>
              <mc:Fallback>
                <p:oleObj name="Acrobat Document" r:id="rId38" imgW="10610512" imgH="4743450" progId="Acrobat.Document.DC">
                  <p:embed/>
                  <p:pic>
                    <p:nvPicPr>
                      <p:cNvPr id="7" name="Objekti 6">
                        <a:extLst>
                          <a:ext uri="{FF2B5EF4-FFF2-40B4-BE49-F238E27FC236}">
                            <a16:creationId xmlns:a16="http://schemas.microsoft.com/office/drawing/2014/main" id="{D4F5BED2-8AB8-50B8-B895-3DF8F87C91DD}"/>
                          </a:ext>
                        </a:extLst>
                      </p:cNvPr>
                      <p:cNvPicPr/>
                      <p:nvPr/>
                    </p:nvPicPr>
                    <p:blipFill>
                      <a:blip r:embed="rId39"/>
                      <a:stretch>
                        <a:fillRect/>
                      </a:stretch>
                    </p:blipFill>
                    <p:spPr>
                      <a:xfrm>
                        <a:off x="1010938" y="3488423"/>
                        <a:ext cx="1245685" cy="556868"/>
                      </a:xfrm>
                      <a:prstGeom prst="rect">
                        <a:avLst/>
                      </a:prstGeom>
                    </p:spPr>
                  </p:pic>
                </p:oleObj>
              </mc:Fallback>
            </mc:AlternateContent>
          </a:graphicData>
        </a:graphic>
      </p:graphicFrame>
      <p:pic>
        <p:nvPicPr>
          <p:cNvPr id="9" name="Picture 8" descr="A picture containing text, clipart&#10;&#10;Description automatically generated">
            <a:extLst>
              <a:ext uri="{FF2B5EF4-FFF2-40B4-BE49-F238E27FC236}">
                <a16:creationId xmlns:a16="http://schemas.microsoft.com/office/drawing/2014/main" id="{BA6DE377-2378-4BEE-4B4B-F791C09360A4}"/>
              </a:ext>
            </a:extLst>
          </p:cNvPr>
          <p:cNvPicPr>
            <a:picLocks noChangeAspect="1"/>
          </p:cNvPicPr>
          <p:nvPr/>
        </p:nvPicPr>
        <p:blipFill>
          <a:blip r:embed="rId40"/>
          <a:stretch>
            <a:fillRect/>
          </a:stretch>
        </p:blipFill>
        <p:spPr>
          <a:xfrm>
            <a:off x="1059682" y="4324294"/>
            <a:ext cx="1094585" cy="228399"/>
          </a:xfrm>
          <a:prstGeom prst="rect">
            <a:avLst/>
          </a:prstGeom>
        </p:spPr>
      </p:pic>
      <p:pic>
        <p:nvPicPr>
          <p:cNvPr id="13" name="Kuva 12">
            <a:extLst>
              <a:ext uri="{FF2B5EF4-FFF2-40B4-BE49-F238E27FC236}">
                <a16:creationId xmlns:a16="http://schemas.microsoft.com/office/drawing/2014/main" id="{45C8492E-D18C-E51D-9763-AA4ACBC9C394}"/>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6778747" y="2151541"/>
            <a:ext cx="1298033" cy="255135"/>
          </a:xfrm>
          <a:prstGeom prst="rect">
            <a:avLst/>
          </a:prstGeom>
        </p:spPr>
      </p:pic>
      <p:pic>
        <p:nvPicPr>
          <p:cNvPr id="17" name="Kuva 16" descr="Kuva, joka sisältää kohteen Grafiikka, kuvakaappaus, Fontti, logo&#10;&#10;Kuvaus luotu automaattisesti">
            <a:extLst>
              <a:ext uri="{FF2B5EF4-FFF2-40B4-BE49-F238E27FC236}">
                <a16:creationId xmlns:a16="http://schemas.microsoft.com/office/drawing/2014/main" id="{B7DFED35-A9EF-77C9-28C1-EEC63B6A57D4}"/>
              </a:ext>
            </a:extLst>
          </p:cNvPr>
          <p:cNvPicPr>
            <a:picLocks noChangeAspect="1"/>
          </p:cNvPicPr>
          <p:nvPr/>
        </p:nvPicPr>
        <p:blipFill>
          <a:blip r:embed="rId43"/>
          <a:stretch>
            <a:fillRect/>
          </a:stretch>
        </p:blipFill>
        <p:spPr>
          <a:xfrm>
            <a:off x="8356210" y="2034383"/>
            <a:ext cx="612224" cy="494699"/>
          </a:xfrm>
          <a:prstGeom prst="rect">
            <a:avLst/>
          </a:prstGeom>
        </p:spPr>
      </p:pic>
      <p:pic>
        <p:nvPicPr>
          <p:cNvPr id="23" name="Kuva 22" descr="Kuva, joka sisältää kohteen Fontti, Grafiikka, kuvakaappaus, graafinen suunnittelu&#10;&#10;Kuvaus luotu automaattisesti">
            <a:extLst>
              <a:ext uri="{FF2B5EF4-FFF2-40B4-BE49-F238E27FC236}">
                <a16:creationId xmlns:a16="http://schemas.microsoft.com/office/drawing/2014/main" id="{678ACF75-8950-0719-985D-FE7A27621BB3}"/>
              </a:ext>
            </a:extLst>
          </p:cNvPr>
          <p:cNvPicPr>
            <a:picLocks noChangeAspect="1"/>
          </p:cNvPicPr>
          <p:nvPr/>
        </p:nvPicPr>
        <p:blipFill>
          <a:blip r:embed="rId44"/>
          <a:stretch>
            <a:fillRect/>
          </a:stretch>
        </p:blipFill>
        <p:spPr>
          <a:xfrm>
            <a:off x="9291631" y="1999047"/>
            <a:ext cx="956948" cy="523220"/>
          </a:xfrm>
          <a:prstGeom prst="rect">
            <a:avLst/>
          </a:prstGeom>
        </p:spPr>
      </p:pic>
      <p:pic>
        <p:nvPicPr>
          <p:cNvPr id="11" name="Kuva 10">
            <a:extLst>
              <a:ext uri="{FF2B5EF4-FFF2-40B4-BE49-F238E27FC236}">
                <a16:creationId xmlns:a16="http://schemas.microsoft.com/office/drawing/2014/main" id="{F738CFD3-E355-08E5-4733-2EE8BD76BD16}"/>
              </a:ext>
            </a:extLst>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9410600" y="2824904"/>
            <a:ext cx="991732" cy="144538"/>
          </a:xfrm>
          <a:prstGeom prst="rect">
            <a:avLst/>
          </a:prstGeom>
        </p:spPr>
      </p:pic>
      <p:pic>
        <p:nvPicPr>
          <p:cNvPr id="19" name="Kuva 18" descr="Kuva, joka sisältää kohteen Grafiikka, kuvakaappaus, muotoilu, Fontti&#10;&#10;Kuvaus luotu automaattisesti">
            <a:extLst>
              <a:ext uri="{FF2B5EF4-FFF2-40B4-BE49-F238E27FC236}">
                <a16:creationId xmlns:a16="http://schemas.microsoft.com/office/drawing/2014/main" id="{5AAD04E1-1757-C573-32B1-E2602DEBCF89}"/>
              </a:ext>
            </a:extLst>
          </p:cNvPr>
          <p:cNvPicPr>
            <a:picLocks noChangeAspect="1"/>
          </p:cNvPicPr>
          <p:nvPr/>
        </p:nvPicPr>
        <p:blipFill>
          <a:blip r:embed="rId47"/>
          <a:stretch>
            <a:fillRect/>
          </a:stretch>
        </p:blipFill>
        <p:spPr>
          <a:xfrm>
            <a:off x="6747398" y="3226190"/>
            <a:ext cx="761667" cy="421456"/>
          </a:xfrm>
          <a:prstGeom prst="rect">
            <a:avLst/>
          </a:prstGeom>
        </p:spPr>
      </p:pic>
      <p:pic>
        <p:nvPicPr>
          <p:cNvPr id="22" name="Kuva 21" descr="Kuva, joka sisältää kohteen logo, symboli, Grafiikka, punainen&#10;&#10;Kuvaus luotu automaattisesti">
            <a:extLst>
              <a:ext uri="{FF2B5EF4-FFF2-40B4-BE49-F238E27FC236}">
                <a16:creationId xmlns:a16="http://schemas.microsoft.com/office/drawing/2014/main" id="{86F791E6-5BE8-3343-3A8B-ABE7AE8077AA}"/>
              </a:ext>
            </a:extLst>
          </p:cNvPr>
          <p:cNvPicPr>
            <a:picLocks noChangeAspect="1"/>
          </p:cNvPicPr>
          <p:nvPr/>
        </p:nvPicPr>
        <p:blipFill>
          <a:blip r:embed="rId48"/>
          <a:stretch>
            <a:fillRect/>
          </a:stretch>
        </p:blipFill>
        <p:spPr>
          <a:xfrm>
            <a:off x="7716262" y="3322538"/>
            <a:ext cx="958560" cy="244588"/>
          </a:xfrm>
          <a:prstGeom prst="rect">
            <a:avLst/>
          </a:prstGeom>
        </p:spPr>
      </p:pic>
      <p:pic>
        <p:nvPicPr>
          <p:cNvPr id="35" name="Kuva 34">
            <a:extLst>
              <a:ext uri="{FF2B5EF4-FFF2-40B4-BE49-F238E27FC236}">
                <a16:creationId xmlns:a16="http://schemas.microsoft.com/office/drawing/2014/main" id="{58EC1D9A-C09D-4BA5-EA18-ED2D69155A02}"/>
              </a:ext>
            </a:extLst>
          </p:cNvPr>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10038501" y="3210300"/>
            <a:ext cx="1327623" cy="431266"/>
          </a:xfrm>
          <a:prstGeom prst="rect">
            <a:avLst/>
          </a:prstGeom>
        </p:spPr>
      </p:pic>
      <p:pic>
        <p:nvPicPr>
          <p:cNvPr id="37" name="Kuva 36" descr="Kuva, joka sisältää kohteen Grafiikka, graafinen suunnittelu, Värikkyys&#10;&#10;Kuvaus luotu automaattisesti">
            <a:extLst>
              <a:ext uri="{FF2B5EF4-FFF2-40B4-BE49-F238E27FC236}">
                <a16:creationId xmlns:a16="http://schemas.microsoft.com/office/drawing/2014/main" id="{69C7ADDD-11E2-B11A-30A9-F4694BEFD930}"/>
              </a:ext>
            </a:extLst>
          </p:cNvPr>
          <p:cNvPicPr>
            <a:picLocks noChangeAspect="1"/>
          </p:cNvPicPr>
          <p:nvPr/>
        </p:nvPicPr>
        <p:blipFill>
          <a:blip r:embed="rId51"/>
          <a:stretch>
            <a:fillRect/>
          </a:stretch>
        </p:blipFill>
        <p:spPr>
          <a:xfrm>
            <a:off x="6778747" y="3861673"/>
            <a:ext cx="1117281" cy="316073"/>
          </a:xfrm>
          <a:prstGeom prst="rect">
            <a:avLst/>
          </a:prstGeom>
        </p:spPr>
      </p:pic>
      <p:pic>
        <p:nvPicPr>
          <p:cNvPr id="42" name="Kuva 41" descr="Kuva, joka sisältää kohteen teksti, Fontti, logo, Grafiikka&#10;&#10;Kuvaus luotu automaattisesti">
            <a:extLst>
              <a:ext uri="{FF2B5EF4-FFF2-40B4-BE49-F238E27FC236}">
                <a16:creationId xmlns:a16="http://schemas.microsoft.com/office/drawing/2014/main" id="{3640B2CC-A2C5-D8E9-2093-04E37AB44432}"/>
              </a:ext>
            </a:extLst>
          </p:cNvPr>
          <p:cNvPicPr>
            <a:picLocks noChangeAspect="1"/>
          </p:cNvPicPr>
          <p:nvPr/>
        </p:nvPicPr>
        <p:blipFill>
          <a:blip r:embed="rId52"/>
          <a:stretch>
            <a:fillRect/>
          </a:stretch>
        </p:blipFill>
        <p:spPr>
          <a:xfrm>
            <a:off x="9313710" y="3922177"/>
            <a:ext cx="752719" cy="192538"/>
          </a:xfrm>
          <a:prstGeom prst="rect">
            <a:avLst/>
          </a:prstGeom>
        </p:spPr>
      </p:pic>
      <p:pic>
        <p:nvPicPr>
          <p:cNvPr id="53" name="Kuva 52" descr="Kuva, joka sisältää kohteen musta, pimeys&#10;&#10;Kuvaus luotu automaattisesti">
            <a:extLst>
              <a:ext uri="{FF2B5EF4-FFF2-40B4-BE49-F238E27FC236}">
                <a16:creationId xmlns:a16="http://schemas.microsoft.com/office/drawing/2014/main" id="{7769C6BC-31B7-EE2D-BE82-6D8DD003FEA4}"/>
              </a:ext>
            </a:extLst>
          </p:cNvPr>
          <p:cNvPicPr>
            <a:picLocks noChangeAspect="1"/>
          </p:cNvPicPr>
          <p:nvPr/>
        </p:nvPicPr>
        <p:blipFill>
          <a:blip r:embed="rId53"/>
          <a:stretch>
            <a:fillRect/>
          </a:stretch>
        </p:blipFill>
        <p:spPr>
          <a:xfrm>
            <a:off x="9109754" y="4374568"/>
            <a:ext cx="784201" cy="471367"/>
          </a:xfrm>
          <a:prstGeom prst="rect">
            <a:avLst/>
          </a:prstGeom>
        </p:spPr>
      </p:pic>
      <p:pic>
        <p:nvPicPr>
          <p:cNvPr id="62" name="Kuva 61" descr="Kuva, joka sisältää kohteen Grafiikka, ympyrä, Fontti, logo&#10;&#10;Kuvaus luotu automaattisesti">
            <a:extLst>
              <a:ext uri="{FF2B5EF4-FFF2-40B4-BE49-F238E27FC236}">
                <a16:creationId xmlns:a16="http://schemas.microsoft.com/office/drawing/2014/main" id="{56F04E52-12B2-7737-27BB-67969411E08E}"/>
              </a:ext>
            </a:extLst>
          </p:cNvPr>
          <p:cNvPicPr>
            <a:picLocks noChangeAspect="1"/>
          </p:cNvPicPr>
          <p:nvPr/>
        </p:nvPicPr>
        <p:blipFill>
          <a:blip r:embed="rId54"/>
          <a:stretch>
            <a:fillRect/>
          </a:stretch>
        </p:blipFill>
        <p:spPr>
          <a:xfrm>
            <a:off x="7894824" y="4239666"/>
            <a:ext cx="955807" cy="628607"/>
          </a:xfrm>
          <a:prstGeom prst="rect">
            <a:avLst/>
          </a:prstGeom>
        </p:spPr>
      </p:pic>
      <p:pic>
        <p:nvPicPr>
          <p:cNvPr id="66" name="Kuva 65" descr="Kuva, joka sisältää kohteen teksti, Grafiikka, Fontti, graafinen suunnittelu&#10;&#10;Kuvaus luotu automaattisesti">
            <a:extLst>
              <a:ext uri="{FF2B5EF4-FFF2-40B4-BE49-F238E27FC236}">
                <a16:creationId xmlns:a16="http://schemas.microsoft.com/office/drawing/2014/main" id="{D3CA8792-566B-CE86-22D3-2BC15BD2BC86}"/>
              </a:ext>
            </a:extLst>
          </p:cNvPr>
          <p:cNvPicPr>
            <a:picLocks noChangeAspect="1"/>
          </p:cNvPicPr>
          <p:nvPr/>
        </p:nvPicPr>
        <p:blipFill rotWithShape="1">
          <a:blip r:embed="rId55"/>
          <a:srcRect t="21683" b="19382"/>
          <a:stretch/>
        </p:blipFill>
        <p:spPr>
          <a:xfrm>
            <a:off x="8023738" y="5350583"/>
            <a:ext cx="850253" cy="353195"/>
          </a:xfrm>
          <a:prstGeom prst="rect">
            <a:avLst/>
          </a:prstGeom>
        </p:spPr>
      </p:pic>
      <p:pic>
        <p:nvPicPr>
          <p:cNvPr id="15" name="Kuva 14" descr="Kuva, joka sisältää kohteen Grafiikka, graafinen suunnittelu, Fontti, logo&#10;&#10;Kuvaus luotu automaattisesti">
            <a:extLst>
              <a:ext uri="{FF2B5EF4-FFF2-40B4-BE49-F238E27FC236}">
                <a16:creationId xmlns:a16="http://schemas.microsoft.com/office/drawing/2014/main" id="{8376E257-4862-C746-60E0-E620C4990C59}"/>
              </a:ext>
            </a:extLst>
          </p:cNvPr>
          <p:cNvPicPr>
            <a:picLocks noChangeAspect="1"/>
          </p:cNvPicPr>
          <p:nvPr/>
        </p:nvPicPr>
        <p:blipFill>
          <a:blip r:embed="rId56"/>
          <a:stretch>
            <a:fillRect/>
          </a:stretch>
        </p:blipFill>
        <p:spPr>
          <a:xfrm>
            <a:off x="1063915" y="4929562"/>
            <a:ext cx="583003" cy="311467"/>
          </a:xfrm>
          <a:prstGeom prst="rect">
            <a:avLst/>
          </a:prstGeom>
        </p:spPr>
      </p:pic>
      <p:pic>
        <p:nvPicPr>
          <p:cNvPr id="21" name="Kuva 20" descr="Kuva, joka sisältää kohteen Fontti, teksti, logo, Grafiikka&#10;&#10;Kuvaus luotu automaattisesti">
            <a:extLst>
              <a:ext uri="{FF2B5EF4-FFF2-40B4-BE49-F238E27FC236}">
                <a16:creationId xmlns:a16="http://schemas.microsoft.com/office/drawing/2014/main" id="{D50568F6-3ACD-9F91-647B-838A08C27A9C}"/>
              </a:ext>
            </a:extLst>
          </p:cNvPr>
          <p:cNvPicPr>
            <a:picLocks noChangeAspect="1"/>
          </p:cNvPicPr>
          <p:nvPr/>
        </p:nvPicPr>
        <p:blipFill>
          <a:blip r:embed="rId57"/>
          <a:stretch>
            <a:fillRect/>
          </a:stretch>
        </p:blipFill>
        <p:spPr>
          <a:xfrm>
            <a:off x="1435349" y="5434235"/>
            <a:ext cx="1470328" cy="332408"/>
          </a:xfrm>
          <a:prstGeom prst="rect">
            <a:avLst/>
          </a:prstGeom>
        </p:spPr>
      </p:pic>
    </p:spTree>
    <p:extLst>
      <p:ext uri="{BB962C8B-B14F-4D97-AF65-F5344CB8AC3E}">
        <p14:creationId xmlns:p14="http://schemas.microsoft.com/office/powerpoint/2010/main" val="2060840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Afrundet rektangel 5">
            <a:extLst>
              <a:ext uri="{FF2B5EF4-FFF2-40B4-BE49-F238E27FC236}">
                <a16:creationId xmlns:a16="http://schemas.microsoft.com/office/drawing/2014/main" id="{5E6BEBA8-94FA-982C-1294-C8547241A371}"/>
              </a:ext>
            </a:extLst>
          </p:cNvPr>
          <p:cNvSpPr/>
          <p:nvPr/>
        </p:nvSpPr>
        <p:spPr>
          <a:xfrm>
            <a:off x="587375" y="1800620"/>
            <a:ext cx="5400675" cy="4448861"/>
          </a:xfrm>
          <a:prstGeom prst="roundRect">
            <a:avLst>
              <a:gd name="adj" fmla="val 768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9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3" name="Titel 2">
            <a:extLst>
              <a:ext uri="{FF2B5EF4-FFF2-40B4-BE49-F238E27FC236}">
                <a16:creationId xmlns:a16="http://schemas.microsoft.com/office/drawing/2014/main" id="{7AFD0AEC-AA1B-DC29-FBCD-471B107A9375}"/>
              </a:ext>
            </a:extLst>
          </p:cNvPr>
          <p:cNvSpPr>
            <a:spLocks noGrp="1"/>
          </p:cNvSpPr>
          <p:nvPr>
            <p:ph type="title"/>
          </p:nvPr>
        </p:nvSpPr>
        <p:spPr>
          <a:xfrm>
            <a:off x="396363" y="332939"/>
            <a:ext cx="8339864" cy="763906"/>
          </a:xfrm>
        </p:spPr>
        <p:txBody>
          <a:bodyPr/>
          <a:lstStyle/>
          <a:p>
            <a:r>
              <a:rPr lang="da-DK">
                <a:solidFill>
                  <a:schemeClr val="tx1"/>
                </a:solidFill>
                <a:latin typeface="Bookman Old Style"/>
              </a:rPr>
              <a:t>Customer success stories</a:t>
            </a:r>
            <a:r>
              <a:rPr lang="en-GB">
                <a:solidFill>
                  <a:schemeClr val="tx1"/>
                </a:solidFill>
                <a:latin typeface="Bookman Old Style"/>
              </a:rPr>
              <a:t>:</a:t>
            </a:r>
            <a:br>
              <a:rPr lang="en-GB">
                <a:solidFill>
                  <a:schemeClr val="tx1"/>
                </a:solidFill>
                <a:latin typeface="Bookman Old Style"/>
              </a:rPr>
            </a:br>
            <a:r>
              <a:rPr lang="en-GB">
                <a:solidFill>
                  <a:schemeClr val="tx1"/>
                </a:solidFill>
                <a:latin typeface="Bookman Old Style"/>
              </a:rPr>
              <a:t>2M-IT – Process automation</a:t>
            </a:r>
            <a:endParaRPr lang="da-DK">
              <a:solidFill>
                <a:srgbClr val="00173A"/>
              </a:solidFill>
              <a:latin typeface="Bookman Old Style"/>
            </a:endParaRPr>
          </a:p>
        </p:txBody>
      </p:sp>
      <p:sp>
        <p:nvSpPr>
          <p:cNvPr id="44" name="Sisällön paikkamerkki 43">
            <a:extLst>
              <a:ext uri="{FF2B5EF4-FFF2-40B4-BE49-F238E27FC236}">
                <a16:creationId xmlns:a16="http://schemas.microsoft.com/office/drawing/2014/main" id="{AA810D96-0C40-8E3C-EB18-1EDDB24821F6}"/>
              </a:ext>
            </a:extLst>
          </p:cNvPr>
          <p:cNvSpPr>
            <a:spLocks noGrp="1"/>
          </p:cNvSpPr>
          <p:nvPr>
            <p:ph sz="quarter" idx="10"/>
          </p:nvPr>
        </p:nvSpPr>
        <p:spPr>
          <a:xfrm>
            <a:off x="1276864" y="2170155"/>
            <a:ext cx="4301323" cy="3858112"/>
          </a:xfrm>
        </p:spPr>
        <p:txBody>
          <a:bodyPr vert="horz" lIns="0" tIns="0" rIns="0" bIns="0" rtlCol="0" anchor="t">
            <a:noAutofit/>
          </a:bodyPr>
          <a:lstStyle/>
          <a:p>
            <a:r>
              <a:rPr lang="en-GB">
                <a:solidFill>
                  <a:schemeClr val="bg1"/>
                </a:solidFill>
                <a:latin typeface="Franklin Gothic Book"/>
                <a:ea typeface="Yu Gothic Light"/>
              </a:rPr>
              <a:t>In a large project for 2M-IT we did a RPA automation solution to handle tasks in a desktop application user interface.</a:t>
            </a:r>
          </a:p>
          <a:p>
            <a:endParaRPr lang="en-GB">
              <a:solidFill>
                <a:schemeClr val="bg1"/>
              </a:solidFill>
              <a:latin typeface="Franklin Gothic Book"/>
              <a:ea typeface="Yu Gothic Light"/>
            </a:endParaRPr>
          </a:p>
          <a:p>
            <a:r>
              <a:rPr lang="en-GB">
                <a:solidFill>
                  <a:schemeClr val="bg1"/>
                </a:solidFill>
                <a:latin typeface="Franklin Gothic Book"/>
                <a:ea typeface="Yu Gothic Light"/>
              </a:rPr>
              <a:t>The process included a wide variety of possible outcomes ruled by source data available in the system, with a notable amount of exception handling. Automation reports run results to the client.</a:t>
            </a:r>
          </a:p>
          <a:p>
            <a:endParaRPr lang="en-GB">
              <a:solidFill>
                <a:schemeClr val="bg1"/>
              </a:solidFill>
              <a:latin typeface="Franklin Gothic Book"/>
              <a:ea typeface="Yu Gothic Light"/>
            </a:endParaRPr>
          </a:p>
          <a:p>
            <a:r>
              <a:rPr lang="en-GB">
                <a:solidFill>
                  <a:schemeClr val="bg1"/>
                </a:solidFill>
                <a:latin typeface="Franklin Gothic Book"/>
                <a:ea typeface="Yu Gothic Light"/>
              </a:rPr>
              <a:t>Our specialists took part in process planning, defining the technical execution, development, testing and implementing the solution to the production environment.</a:t>
            </a:r>
            <a:endParaRPr lang="da-DK" i="1">
              <a:solidFill>
                <a:schemeClr val="bg1"/>
              </a:solidFill>
            </a:endParaRPr>
          </a:p>
        </p:txBody>
      </p:sp>
      <p:pic>
        <p:nvPicPr>
          <p:cNvPr id="70" name="Grafik 59">
            <a:extLst>
              <a:ext uri="{FF2B5EF4-FFF2-40B4-BE49-F238E27FC236}">
                <a16:creationId xmlns:a16="http://schemas.microsoft.com/office/drawing/2014/main" id="{E0758F97-05A5-7051-0194-E12737906F44}"/>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25728" y="2149575"/>
            <a:ext cx="293397" cy="293397"/>
          </a:xfrm>
          <a:prstGeom prst="rect">
            <a:avLst/>
          </a:prstGeom>
        </p:spPr>
      </p:pic>
      <p:pic>
        <p:nvPicPr>
          <p:cNvPr id="6" name="Kuva 5">
            <a:extLst>
              <a:ext uri="{FF2B5EF4-FFF2-40B4-BE49-F238E27FC236}">
                <a16:creationId xmlns:a16="http://schemas.microsoft.com/office/drawing/2014/main" id="{C05876D7-E554-BF93-7726-26B7355F9730}"/>
              </a:ext>
            </a:extLst>
          </p:cNvPr>
          <p:cNvPicPr>
            <a:picLocks noChangeAspect="1"/>
          </p:cNvPicPr>
          <p:nvPr/>
        </p:nvPicPr>
        <p:blipFill>
          <a:blip r:embed="rId4"/>
          <a:srcRect/>
          <a:stretch/>
        </p:blipFill>
        <p:spPr>
          <a:xfrm>
            <a:off x="10614312" y="478259"/>
            <a:ext cx="965142" cy="965142"/>
          </a:xfrm>
          <a:prstGeom prst="rect">
            <a:avLst/>
          </a:prstGeom>
        </p:spPr>
      </p:pic>
      <p:pic>
        <p:nvPicPr>
          <p:cNvPr id="2" name="Kuva 1">
            <a:extLst>
              <a:ext uri="{FF2B5EF4-FFF2-40B4-BE49-F238E27FC236}">
                <a16:creationId xmlns:a16="http://schemas.microsoft.com/office/drawing/2014/main" id="{B700212F-EBF8-A795-2165-0B60B68A73B2}"/>
              </a:ext>
            </a:extLst>
          </p:cNvPr>
          <p:cNvPicPr>
            <a:picLocks noChangeAspect="1"/>
          </p:cNvPicPr>
          <p:nvPr/>
        </p:nvPicPr>
        <p:blipFill rotWithShape="1">
          <a:blip r:embed="rId5"/>
          <a:srcRect t="5062" b="5062"/>
          <a:stretch/>
        </p:blipFill>
        <p:spPr>
          <a:xfrm>
            <a:off x="6436295" y="1800620"/>
            <a:ext cx="5168330" cy="2612885"/>
          </a:xfrm>
          <a:prstGeom prst="roundRect">
            <a:avLst>
              <a:gd name="adj" fmla="val 10024"/>
            </a:avLst>
          </a:prstGeom>
        </p:spPr>
      </p:pic>
      <p:pic>
        <p:nvPicPr>
          <p:cNvPr id="4" name="Kuva 7" descr="Kuva, joka sisältää kohteen teksti, clipart&#10;&#10;Kuvaus luotu automaattisesti">
            <a:extLst>
              <a:ext uri="{FF2B5EF4-FFF2-40B4-BE49-F238E27FC236}">
                <a16:creationId xmlns:a16="http://schemas.microsoft.com/office/drawing/2014/main" id="{6FFCC22F-A4C1-4598-B612-80C6E4004E0D}"/>
              </a:ext>
            </a:extLst>
          </p:cNvPr>
          <p:cNvPicPr>
            <a:picLocks noChangeAspect="1"/>
          </p:cNvPicPr>
          <p:nvPr/>
        </p:nvPicPr>
        <p:blipFill>
          <a:blip r:embed="rId6"/>
          <a:stretch>
            <a:fillRect/>
          </a:stretch>
        </p:blipFill>
        <p:spPr>
          <a:xfrm>
            <a:off x="10599579" y="4707509"/>
            <a:ext cx="967175" cy="520658"/>
          </a:xfrm>
          <a:prstGeom prst="rect">
            <a:avLst/>
          </a:prstGeom>
        </p:spPr>
      </p:pic>
    </p:spTree>
    <p:extLst>
      <p:ext uri="{BB962C8B-B14F-4D97-AF65-F5344CB8AC3E}">
        <p14:creationId xmlns:p14="http://schemas.microsoft.com/office/powerpoint/2010/main" val="6273808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DAA73402-705F-9D03-1D07-495980EDCBD2}"/>
              </a:ext>
            </a:extLst>
          </p:cNvPr>
          <p:cNvSpPr>
            <a:spLocks noGrp="1"/>
          </p:cNvSpPr>
          <p:nvPr>
            <p:ph type="title"/>
          </p:nvPr>
        </p:nvSpPr>
        <p:spPr/>
        <p:txBody>
          <a:bodyPr/>
          <a:lstStyle/>
          <a:p>
            <a:r>
              <a:rPr lang="fi-FI">
                <a:latin typeface="+mj-lt"/>
              </a:rPr>
              <a:t>AI &amp; </a:t>
            </a:r>
            <a:r>
              <a:rPr lang="fi-FI" err="1">
                <a:latin typeface="+mj-lt"/>
              </a:rPr>
              <a:t>automation</a:t>
            </a:r>
            <a:r>
              <a:rPr lang="fi-FI">
                <a:latin typeface="+mj-lt"/>
              </a:rPr>
              <a:t>: </a:t>
            </a:r>
            <a:r>
              <a:rPr lang="fi-FI" i="1">
                <a:latin typeface="+mj-lt"/>
              </a:rPr>
              <a:t>t</a:t>
            </a:r>
            <a:r>
              <a:rPr lang="fi-FI">
                <a:latin typeface="+mj-lt"/>
              </a:rPr>
              <a:t>woday </a:t>
            </a:r>
            <a:r>
              <a:rPr lang="fi-FI">
                <a:latin typeface="Franklin Gothic Demi" panose="020B0703020102020204" pitchFamily="34" charset="0"/>
              </a:rPr>
              <a:t>AI </a:t>
            </a:r>
            <a:r>
              <a:rPr lang="fi-FI" err="1">
                <a:latin typeface="Franklin Gothic Demi" panose="020B0703020102020204" pitchFamily="34" charset="0"/>
              </a:rPr>
              <a:t>Agent</a:t>
            </a:r>
            <a:endParaRPr lang="fi-FI">
              <a:latin typeface="Franklin Gothic Demi" panose="020B0703020102020204" pitchFamily="34" charset="0"/>
            </a:endParaRPr>
          </a:p>
        </p:txBody>
      </p:sp>
      <p:pic>
        <p:nvPicPr>
          <p:cNvPr id="8" name="Kuva 7">
            <a:extLst>
              <a:ext uri="{FF2B5EF4-FFF2-40B4-BE49-F238E27FC236}">
                <a16:creationId xmlns:a16="http://schemas.microsoft.com/office/drawing/2014/main" id="{CF21B28A-529C-0942-C73D-8F70772DA7F0}"/>
              </a:ext>
            </a:extLst>
          </p:cNvPr>
          <p:cNvPicPr>
            <a:picLocks noChangeAspect="1"/>
          </p:cNvPicPr>
          <p:nvPr/>
        </p:nvPicPr>
        <p:blipFill>
          <a:blip r:embed="rId4"/>
          <a:srcRect/>
          <a:stretch/>
        </p:blipFill>
        <p:spPr>
          <a:xfrm>
            <a:off x="10614312" y="478259"/>
            <a:ext cx="965142" cy="965142"/>
          </a:xfrm>
          <a:prstGeom prst="rect">
            <a:avLst/>
          </a:prstGeom>
        </p:spPr>
      </p:pic>
      <p:sp>
        <p:nvSpPr>
          <p:cNvPr id="4" name="Tekstin paikkamerkki 5">
            <a:extLst>
              <a:ext uri="{FF2B5EF4-FFF2-40B4-BE49-F238E27FC236}">
                <a16:creationId xmlns:a16="http://schemas.microsoft.com/office/drawing/2014/main" id="{0A295758-D6AD-C4A0-BB38-EFD905BFB217}"/>
              </a:ext>
            </a:extLst>
          </p:cNvPr>
          <p:cNvSpPr>
            <a:spLocks noGrp="1"/>
          </p:cNvSpPr>
          <p:nvPr>
            <p:ph type="body" sz="quarter" idx="10"/>
          </p:nvPr>
        </p:nvSpPr>
        <p:spPr>
          <a:xfrm>
            <a:off x="588144" y="1713983"/>
            <a:ext cx="4703523" cy="4513250"/>
          </a:xfrm>
        </p:spPr>
        <p:txBody>
          <a:bodyPr vert="horz" lIns="0" tIns="0" rIns="0" bIns="0" rtlCol="0" anchor="t">
            <a:noAutofit/>
          </a:bodyPr>
          <a:lstStyle/>
          <a:p>
            <a:pPr marL="0" indent="0">
              <a:buNone/>
            </a:pPr>
            <a:r>
              <a:rPr lang="en-US">
                <a:latin typeface="Franklin Gothic Demi" panose="020B0703020102020204" pitchFamily="34" charset="0"/>
                <a:ea typeface="Yu Gothic Light"/>
                <a:cs typeface="Arial"/>
              </a:rPr>
              <a:t>twoday AI Agent </a:t>
            </a:r>
            <a:r>
              <a:rPr lang="en-US">
                <a:latin typeface="Franklin Gothic Book"/>
                <a:ea typeface="Yu Gothic Light"/>
                <a:cs typeface="Arial"/>
              </a:rPr>
              <a:t>is a cutting-edge AI application that serves as your company's personal superintelligence. </a:t>
            </a:r>
          </a:p>
          <a:p>
            <a:pPr marL="0" indent="0">
              <a:buNone/>
            </a:pPr>
            <a:endParaRPr lang="en-US">
              <a:latin typeface="Franklin Gothic Book"/>
              <a:ea typeface="Yu Gothic Light"/>
              <a:cs typeface="Arial"/>
            </a:endParaRPr>
          </a:p>
          <a:p>
            <a:pPr marL="0" indent="0">
              <a:buNone/>
            </a:pPr>
            <a:r>
              <a:rPr lang="en-US">
                <a:latin typeface="Franklin Gothic Demi" panose="020B0703020102020204" pitchFamily="34" charset="0"/>
                <a:ea typeface="Yu Gothic Light"/>
                <a:cs typeface="Arial"/>
              </a:rPr>
              <a:t>twoday AI Agent</a:t>
            </a:r>
          </a:p>
          <a:p>
            <a:pPr>
              <a:spcAft>
                <a:spcPts val="600"/>
              </a:spcAft>
            </a:pPr>
            <a:r>
              <a:rPr lang="en-US">
                <a:latin typeface="Franklin Gothic Book"/>
                <a:ea typeface="Yu Gothic Light"/>
                <a:cs typeface="Arial"/>
              </a:rPr>
              <a:t>Leverages the power of the GPT language model</a:t>
            </a:r>
          </a:p>
          <a:p>
            <a:pPr>
              <a:spcAft>
                <a:spcPts val="600"/>
              </a:spcAft>
            </a:pPr>
            <a:r>
              <a:rPr lang="en-US">
                <a:latin typeface="Franklin Gothic Book"/>
                <a:ea typeface="Yu Gothic Light"/>
                <a:cs typeface="Arial"/>
              </a:rPr>
              <a:t>Enhances data processing efficiency and accelerates business operations</a:t>
            </a:r>
          </a:p>
          <a:p>
            <a:pPr>
              <a:spcAft>
                <a:spcPts val="600"/>
              </a:spcAft>
            </a:pPr>
            <a:r>
              <a:rPr lang="en-US">
                <a:latin typeface="Franklin Gothic Book"/>
                <a:ea typeface="Yu Gothic Light"/>
                <a:cs typeface="Arial"/>
              </a:rPr>
              <a:t>Automates internal and external service processes</a:t>
            </a:r>
          </a:p>
          <a:p>
            <a:pPr>
              <a:spcAft>
                <a:spcPts val="600"/>
              </a:spcAft>
            </a:pPr>
            <a:r>
              <a:rPr lang="en-US">
                <a:latin typeface="Franklin Gothic Book"/>
                <a:cs typeface="Arial"/>
              </a:rPr>
              <a:t>Can easily be trained to learn all of your essential business data, no matter the source</a:t>
            </a:r>
          </a:p>
          <a:p>
            <a:pPr>
              <a:spcAft>
                <a:spcPts val="600"/>
              </a:spcAft>
            </a:pPr>
            <a:r>
              <a:rPr lang="en-US">
                <a:latin typeface="Franklin Gothic Book"/>
                <a:cs typeface="Arial"/>
              </a:rPr>
              <a:t>Can process data quickly without any limits</a:t>
            </a:r>
          </a:p>
          <a:p>
            <a:pPr>
              <a:spcAft>
                <a:spcPts val="600"/>
              </a:spcAft>
            </a:pPr>
            <a:r>
              <a:rPr lang="en-US">
                <a:latin typeface="Franklin Gothic Book"/>
                <a:cs typeface="Arial"/>
              </a:rPr>
              <a:t>Enables superior customer service</a:t>
            </a:r>
          </a:p>
          <a:p>
            <a:pPr>
              <a:spcAft>
                <a:spcPts val="600"/>
              </a:spcAft>
            </a:pPr>
            <a:r>
              <a:rPr lang="en-US">
                <a:latin typeface="Franklin Gothic Book"/>
                <a:cs typeface="Arial"/>
              </a:rPr>
              <a:t>Saves you time, money and effort by gathering your company's data in one place and automating outdated and unmanageable processes</a:t>
            </a:r>
            <a:endParaRPr lang="fi-FI">
              <a:latin typeface="Franklin Gothic Book"/>
              <a:cs typeface="Arial"/>
            </a:endParaRPr>
          </a:p>
        </p:txBody>
      </p:sp>
      <p:sp>
        <p:nvSpPr>
          <p:cNvPr id="11" name="Google Shape;754;p75">
            <a:extLst>
              <a:ext uri="{FF2B5EF4-FFF2-40B4-BE49-F238E27FC236}">
                <a16:creationId xmlns:a16="http://schemas.microsoft.com/office/drawing/2014/main" id="{7EA60079-8B31-C21A-7D01-C22013038802}"/>
              </a:ext>
            </a:extLst>
          </p:cNvPr>
          <p:cNvSpPr/>
          <p:nvPr/>
        </p:nvSpPr>
        <p:spPr>
          <a:xfrm>
            <a:off x="5720443" y="1744132"/>
            <a:ext cx="5859011" cy="4101497"/>
          </a:xfrm>
          <a:prstGeom prst="roundRect">
            <a:avLst>
              <a:gd name="adj" fmla="val 16667"/>
            </a:avLst>
          </a:prstGeom>
          <a:solidFill>
            <a:schemeClr val="accent5"/>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228600" marR="0" lvl="0" indent="-228600" algn="l" defTabSz="914400" rtl="0" eaLnBrk="1" fontAlgn="auto" latinLnBrk="0" hangingPunct="1">
              <a:lnSpc>
                <a:spcPct val="100000"/>
              </a:lnSpc>
              <a:spcBef>
                <a:spcPts val="300"/>
              </a:spcBef>
              <a:spcAft>
                <a:spcPts val="1000"/>
              </a:spcAft>
              <a:buClrTx/>
              <a:buSzTx/>
              <a:buFontTx/>
              <a:buAutoNum type="arabicPeriod"/>
              <a:tabLst/>
              <a:defRPr/>
            </a:pPr>
            <a:r>
              <a:rPr kumimoji="0" lang="en-GB" sz="1400" b="0" i="0" u="none" strike="noStrike" kern="1200" cap="none" spc="0" normalizeH="0" baseline="0" noProof="0">
                <a:ln>
                  <a:noFill/>
                </a:ln>
                <a:solidFill>
                  <a:srgbClr val="1D1C1D"/>
                </a:solidFill>
                <a:effectLst/>
                <a:uLnTx/>
                <a:uFillTx/>
                <a:latin typeface="Franklin Gothic Demi" panose="020B0703020102020204" pitchFamily="34" charset="0"/>
                <a:ea typeface="+mn-lt"/>
                <a:cs typeface="+mn-lt"/>
              </a:rPr>
              <a:t>Tailored to your business</a:t>
            </a:r>
            <a:r>
              <a:rPr kumimoji="0" lang="en-GB" sz="1400" b="0" i="0" u="none" strike="noStrike" kern="1200" cap="none" spc="0" normalizeH="0" baseline="0" noProof="0">
                <a:ln>
                  <a:noFill/>
                </a:ln>
                <a:solidFill>
                  <a:srgbClr val="1D1C1D"/>
                </a:solidFill>
                <a:effectLst/>
                <a:uLnTx/>
                <a:uFillTx/>
                <a:latin typeface="Franklin Gothic Book"/>
                <a:ea typeface="+mn-lt"/>
                <a:cs typeface="+mn-lt"/>
              </a:rPr>
              <a:t>: </a:t>
            </a:r>
            <a:r>
              <a:rPr kumimoji="0" lang="en-US" sz="1400" b="0" i="0" u="none" strike="noStrike" kern="1200" cap="none" spc="0" normalizeH="0" baseline="0" noProof="0">
                <a:ln>
                  <a:noFill/>
                </a:ln>
                <a:solidFill>
                  <a:srgbClr val="1D1C1D"/>
                </a:solidFill>
                <a:effectLst/>
                <a:uLnTx/>
                <a:uFillTx/>
                <a:ea typeface="+mn-lt"/>
                <a:cs typeface="+mn-lt"/>
              </a:rPr>
              <a:t>Unlike </a:t>
            </a:r>
            <a:r>
              <a:rPr kumimoji="0" lang="en-US" sz="1400" b="0" i="0" u="none" strike="noStrike" kern="1200" cap="none" spc="0" normalizeH="0" baseline="0" noProof="0" err="1">
                <a:ln>
                  <a:noFill/>
                </a:ln>
                <a:solidFill>
                  <a:srgbClr val="1D1C1D"/>
                </a:solidFill>
                <a:effectLst/>
                <a:uLnTx/>
                <a:uFillTx/>
                <a:ea typeface="+mn-lt"/>
                <a:cs typeface="+mn-lt"/>
              </a:rPr>
              <a:t>ChatGPT</a:t>
            </a:r>
            <a:r>
              <a:rPr kumimoji="0" lang="en-US" sz="1400" b="0" i="0" u="none" strike="noStrike" kern="1200" cap="none" spc="0" normalizeH="0" baseline="0" noProof="0">
                <a:ln>
                  <a:noFill/>
                </a:ln>
                <a:solidFill>
                  <a:srgbClr val="1D1C1D"/>
                </a:solidFill>
                <a:effectLst/>
                <a:uLnTx/>
                <a:uFillTx/>
                <a:ea typeface="+mn-lt"/>
                <a:cs typeface="+mn-lt"/>
              </a:rPr>
              <a:t>, AI Agent provides complete information security and always delivers accurate and reliable information that is tailored for your company.</a:t>
            </a:r>
          </a:p>
          <a:p>
            <a:pPr marL="228600" marR="0" lvl="0" indent="-228600" algn="l" defTabSz="914400" rtl="0" eaLnBrk="1" fontAlgn="auto" latinLnBrk="0" hangingPunct="1">
              <a:lnSpc>
                <a:spcPct val="100000"/>
              </a:lnSpc>
              <a:spcAft>
                <a:spcPts val="1000"/>
              </a:spcAft>
              <a:buClrTx/>
              <a:buSzTx/>
              <a:buFontTx/>
              <a:buAutoNum type="arabicPeriod"/>
              <a:tabLst/>
              <a:defRPr/>
            </a:pPr>
            <a:r>
              <a:rPr kumimoji="0" lang="en-GB" sz="1400" b="0" i="0" u="none" strike="noStrike" kern="1200" cap="none" spc="0" normalizeH="0" baseline="0" noProof="0">
                <a:ln>
                  <a:noFill/>
                </a:ln>
                <a:solidFill>
                  <a:srgbClr val="1D1C1D"/>
                </a:solidFill>
                <a:effectLst/>
                <a:uLnTx/>
                <a:uFillTx/>
                <a:latin typeface="Franklin Gothic Demi" panose="020B0703020102020204" pitchFamily="34" charset="0"/>
                <a:ea typeface="+mn-lt"/>
                <a:cs typeface="+mn-lt"/>
              </a:rPr>
              <a:t>Secure</a:t>
            </a:r>
            <a:r>
              <a:rPr kumimoji="0" lang="en-GB" sz="1400" b="0" i="0" u="none" strike="noStrike" kern="1200" cap="none" spc="0" normalizeH="0" baseline="0" noProof="0">
                <a:ln>
                  <a:noFill/>
                </a:ln>
                <a:solidFill>
                  <a:srgbClr val="1D1C1D"/>
                </a:solidFill>
                <a:effectLst/>
                <a:uLnTx/>
                <a:uFillTx/>
                <a:latin typeface="Franklin Gothic Book"/>
                <a:ea typeface="+mn-lt"/>
                <a:cs typeface="+mn-lt"/>
              </a:rPr>
              <a:t>:</a:t>
            </a:r>
            <a:r>
              <a:rPr kumimoji="0" lang="en-US" sz="1400" b="0" i="0" u="none" strike="noStrike" kern="1200" cap="none" spc="0" normalizeH="0" baseline="0" noProof="0">
                <a:ln>
                  <a:noFill/>
                </a:ln>
                <a:solidFill>
                  <a:srgbClr val="1D1C1D"/>
                </a:solidFill>
                <a:effectLst/>
                <a:uLnTx/>
                <a:uFillTx/>
                <a:latin typeface="Franklin Gothic Book"/>
                <a:ea typeface="+mn-lt"/>
                <a:cs typeface="+mn-lt"/>
              </a:rPr>
              <a:t> </a:t>
            </a:r>
            <a:r>
              <a:rPr lang="en-US" sz="1400">
                <a:latin typeface="Franklin Gothic Book"/>
                <a:ea typeface="Yu Gothic Light"/>
                <a:cs typeface="Arial"/>
              </a:rPr>
              <a:t>Can be securely trained to learn any information for any purpose</a:t>
            </a:r>
            <a:r>
              <a:rPr kumimoji="0" lang="en-US" sz="1400" b="0" i="0" u="none" strike="noStrike" kern="1200" cap="none" spc="0" normalizeH="0" baseline="0" noProof="0">
                <a:ln>
                  <a:noFill/>
                </a:ln>
                <a:solidFill>
                  <a:srgbClr val="1D1C1D"/>
                </a:solidFill>
                <a:effectLst/>
                <a:uLnTx/>
                <a:uFillTx/>
                <a:latin typeface="Franklin Gothic Book"/>
                <a:ea typeface="+mn-lt"/>
                <a:cs typeface="+mn-lt"/>
              </a:rPr>
              <a:t>, </a:t>
            </a:r>
            <a:r>
              <a:rPr kumimoji="0" lang="en-US" sz="1400" b="0" i="0" u="none" strike="noStrike" kern="1200" cap="none" spc="0" normalizeH="0" baseline="0" noProof="0" err="1">
                <a:ln>
                  <a:noFill/>
                </a:ln>
                <a:solidFill>
                  <a:srgbClr val="1D1C1D"/>
                </a:solidFill>
                <a:effectLst/>
                <a:uLnTx/>
                <a:uFillTx/>
                <a:latin typeface="Franklin Gothic Book"/>
                <a:ea typeface="+mn-lt"/>
                <a:cs typeface="+mn-lt"/>
              </a:rPr>
              <a:t>fro</a:t>
            </a:r>
            <a:r>
              <a:rPr lang="en-US" sz="1400">
                <a:solidFill>
                  <a:srgbClr val="1D1C1D"/>
                </a:solidFill>
                <a:latin typeface="Franklin Gothic Book"/>
                <a:ea typeface="+mn-lt"/>
                <a:cs typeface="+mn-lt"/>
              </a:rPr>
              <a:t>m any internal or </a:t>
            </a:r>
            <a:r>
              <a:rPr kumimoji="0" lang="en-US" sz="1400" b="0" i="0" u="none" strike="noStrike" kern="1200" cap="none" spc="0" normalizeH="0" baseline="0" noProof="0">
                <a:ln>
                  <a:noFill/>
                </a:ln>
                <a:solidFill>
                  <a:srgbClr val="1D1C1D"/>
                </a:solidFill>
                <a:effectLst/>
                <a:uLnTx/>
                <a:uFillTx/>
                <a:latin typeface="Franklin Gothic Book"/>
                <a:ea typeface="+mn-lt"/>
                <a:cs typeface="+mn-lt"/>
              </a:rPr>
              <a:t>external sources. The service is fully </a:t>
            </a:r>
            <a:r>
              <a:rPr kumimoji="0" lang="en-US" sz="1400" b="0" i="0" u="none" strike="noStrike" kern="1200" cap="none" spc="0" normalizeH="0" baseline="0" noProof="0">
                <a:ln>
                  <a:noFill/>
                </a:ln>
                <a:solidFill>
                  <a:srgbClr val="1D1C1D"/>
                </a:solidFill>
                <a:effectLst/>
                <a:uLnTx/>
                <a:uFillTx/>
                <a:ea typeface="+mn-lt"/>
                <a:cs typeface="+mn-lt"/>
              </a:rPr>
              <a:t>compliant with GDPR and other data protection regulations, </a:t>
            </a:r>
            <a:r>
              <a:rPr kumimoji="0" lang="en-US" sz="1400" b="0" i="0" u="none" strike="noStrike" kern="1200" cap="none" spc="0" normalizeH="0" baseline="0" noProof="0">
                <a:ln>
                  <a:noFill/>
                </a:ln>
                <a:solidFill>
                  <a:srgbClr val="1D1C1D"/>
                </a:solidFill>
                <a:effectLst/>
                <a:uLnTx/>
                <a:uFillTx/>
                <a:latin typeface="Franklin Gothic Book"/>
                <a:ea typeface="+mn-lt"/>
                <a:cs typeface="+mn-lt"/>
              </a:rPr>
              <a:t>ensuring your company's data is always protected and handled in accordance with legal requirements.</a:t>
            </a:r>
          </a:p>
          <a:p>
            <a:pPr marL="228600" marR="0" lvl="0" indent="-228600" algn="l" defTabSz="914400" rtl="0" eaLnBrk="1" fontAlgn="auto" latinLnBrk="0" hangingPunct="1">
              <a:lnSpc>
                <a:spcPct val="100000"/>
              </a:lnSpc>
              <a:spcAft>
                <a:spcPts val="1000"/>
              </a:spcAft>
              <a:buClrTx/>
              <a:buSzTx/>
              <a:buFontTx/>
              <a:buAutoNum type="arabicPeriod"/>
              <a:tabLst/>
              <a:defRPr/>
            </a:pPr>
            <a:r>
              <a:rPr kumimoji="0" lang="en-GB" sz="1400" b="0" i="0" u="none" strike="noStrike" kern="1200" cap="none" spc="0" normalizeH="0" baseline="0" noProof="0">
                <a:ln>
                  <a:noFill/>
                </a:ln>
                <a:solidFill>
                  <a:srgbClr val="1D1C1D"/>
                </a:solidFill>
                <a:effectLst/>
                <a:uLnTx/>
                <a:uFillTx/>
                <a:latin typeface="Franklin Gothic Demi" panose="020B0703020102020204" pitchFamily="34" charset="0"/>
                <a:ea typeface="+mn-lt"/>
                <a:cs typeface="+mn-lt"/>
              </a:rPr>
              <a:t>Countless use cases &amp; easy to integrate</a:t>
            </a:r>
            <a:r>
              <a:rPr kumimoji="0" lang="en-GB" sz="1400" b="0" i="0" u="none" strike="noStrike" kern="1200" cap="none" spc="0" normalizeH="0" baseline="0" noProof="0">
                <a:ln>
                  <a:noFill/>
                </a:ln>
                <a:solidFill>
                  <a:srgbClr val="1D1C1D"/>
                </a:solidFill>
                <a:effectLst/>
                <a:uLnTx/>
                <a:uFillTx/>
                <a:latin typeface="Franklin Gothic Book"/>
                <a:ea typeface="+mn-lt"/>
                <a:cs typeface="+mn-lt"/>
              </a:rPr>
              <a:t>:</a:t>
            </a:r>
            <a:r>
              <a:rPr kumimoji="0" lang="en-GB" sz="1400" b="0" i="0" u="none" strike="noStrike" kern="1200" cap="none" spc="0" normalizeH="0" baseline="0" noProof="0">
                <a:ln>
                  <a:noFill/>
                </a:ln>
                <a:solidFill>
                  <a:srgbClr val="1D1C1D"/>
                </a:solidFill>
                <a:effectLst/>
                <a:uLnTx/>
                <a:uFillTx/>
                <a:ea typeface="+mn-lt"/>
                <a:cs typeface="+mn-lt"/>
              </a:rPr>
              <a:t> </a:t>
            </a:r>
            <a:r>
              <a:rPr kumimoji="0" lang="en-US" sz="1400" b="0" i="0" u="none" strike="noStrike" kern="1200" cap="none" spc="0" normalizeH="0" baseline="0" noProof="0">
                <a:ln>
                  <a:noFill/>
                </a:ln>
                <a:solidFill>
                  <a:srgbClr val="1D1C1D"/>
                </a:solidFill>
                <a:effectLst/>
                <a:uLnTx/>
                <a:uFillTx/>
                <a:ea typeface="+mn-lt"/>
                <a:cs typeface="+mn-lt"/>
              </a:rPr>
              <a:t>Can be connected to any pre-existing channel and used for countless purposes, such as customer service automation, support for specialists or HR &amp; financial processes.</a:t>
            </a:r>
          </a:p>
          <a:p>
            <a:pPr marL="228600" marR="0" lvl="0" indent="-228600" algn="l" defTabSz="914400" rtl="0" eaLnBrk="1" fontAlgn="auto" latinLnBrk="0" hangingPunct="1">
              <a:lnSpc>
                <a:spcPct val="100000"/>
              </a:lnSpc>
              <a:spcAft>
                <a:spcPts val="1000"/>
              </a:spcAft>
              <a:buClrTx/>
              <a:buSzTx/>
              <a:buFontTx/>
              <a:buAutoNum type="arabicPeriod"/>
              <a:tabLst/>
              <a:defRPr/>
            </a:pPr>
            <a:r>
              <a:rPr kumimoji="0" lang="en-GB" sz="1400" b="0" i="0" u="none" strike="noStrike" kern="1200" cap="none" spc="0" normalizeH="0" baseline="0" noProof="0">
                <a:ln>
                  <a:noFill/>
                </a:ln>
                <a:solidFill>
                  <a:srgbClr val="171717"/>
                </a:solidFill>
                <a:effectLst/>
                <a:uLnTx/>
                <a:uFillTx/>
                <a:latin typeface="Franklin Gothic Demi" panose="020B0703020102020204" pitchFamily="34" charset="0"/>
                <a:ea typeface="+mn-lt"/>
                <a:cs typeface="+mn-lt"/>
                <a:sym typeface="Libre Franklin"/>
              </a:rPr>
              <a:t>Ready to use</a:t>
            </a:r>
            <a:r>
              <a:rPr kumimoji="0" lang="en-GB" sz="1400" b="0" i="0" u="none" strike="noStrike" kern="1200" cap="none" spc="0" normalizeH="0" baseline="0" noProof="0">
                <a:ln>
                  <a:noFill/>
                </a:ln>
                <a:solidFill>
                  <a:srgbClr val="171717"/>
                </a:solidFill>
                <a:effectLst/>
                <a:uLnTx/>
                <a:uFillTx/>
                <a:latin typeface="Franklin Gothic Book"/>
                <a:ea typeface="+mn-lt"/>
                <a:cs typeface="+mn-lt"/>
                <a:sym typeface="Libre Franklin"/>
              </a:rPr>
              <a:t>: </a:t>
            </a:r>
            <a:r>
              <a:rPr kumimoji="0" lang="en-US" sz="1400" b="0" i="0" u="none" strike="noStrike" kern="1200" cap="none" spc="0" normalizeH="0" baseline="0" noProof="0">
                <a:ln>
                  <a:noFill/>
                </a:ln>
                <a:solidFill>
                  <a:srgbClr val="171717"/>
                </a:solidFill>
                <a:effectLst/>
                <a:uLnTx/>
                <a:uFillTx/>
                <a:ea typeface="+mn-lt"/>
                <a:cs typeface="+mn-lt"/>
                <a:sym typeface="Libre Franklin"/>
              </a:rPr>
              <a:t>The service comes with an operating environment ready at your service, so you can start using it right away, not after months or years of building.</a:t>
            </a:r>
            <a:endParaRPr kumimoji="0" lang="en-GB" sz="1400" b="0" i="0" u="none" strike="noStrike" kern="1200" cap="none" spc="0" normalizeH="0" baseline="0" noProof="0">
              <a:ln>
                <a:noFill/>
              </a:ln>
              <a:solidFill>
                <a:srgbClr val="171717"/>
              </a:solidFill>
              <a:effectLst/>
              <a:uLnTx/>
              <a:uFillTx/>
              <a:ea typeface="+mn-lt"/>
              <a:cs typeface="+mn-lt"/>
            </a:endParaRPr>
          </a:p>
        </p:txBody>
      </p:sp>
      <p:grpSp>
        <p:nvGrpSpPr>
          <p:cNvPr id="2" name="Ryhmä 1">
            <a:extLst>
              <a:ext uri="{FF2B5EF4-FFF2-40B4-BE49-F238E27FC236}">
                <a16:creationId xmlns:a16="http://schemas.microsoft.com/office/drawing/2014/main" id="{82CA819B-BC6C-A113-B838-E4628537A11D}"/>
              </a:ext>
            </a:extLst>
          </p:cNvPr>
          <p:cNvGrpSpPr/>
          <p:nvPr/>
        </p:nvGrpSpPr>
        <p:grpSpPr>
          <a:xfrm>
            <a:off x="8265456" y="552660"/>
            <a:ext cx="2235528" cy="292387"/>
            <a:chOff x="6908971" y="552660"/>
            <a:chExt cx="2235528" cy="292387"/>
          </a:xfrm>
        </p:grpSpPr>
        <p:sp>
          <p:nvSpPr>
            <p:cNvPr id="3" name="Pyöristetty suorakulmio 1">
              <a:extLst>
                <a:ext uri="{FF2B5EF4-FFF2-40B4-BE49-F238E27FC236}">
                  <a16:creationId xmlns:a16="http://schemas.microsoft.com/office/drawing/2014/main" id="{466CD191-E4CB-3B11-F32F-CE52CB0A6998}"/>
                </a:ext>
              </a:extLst>
            </p:cNvPr>
            <p:cNvSpPr/>
            <p:nvPr/>
          </p:nvSpPr>
          <p:spPr>
            <a:xfrm>
              <a:off x="6908971" y="552660"/>
              <a:ext cx="2214932" cy="292387"/>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9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6" name="Tekstiruutu 5">
              <a:extLst>
                <a:ext uri="{FF2B5EF4-FFF2-40B4-BE49-F238E27FC236}">
                  <a16:creationId xmlns:a16="http://schemas.microsoft.com/office/drawing/2014/main" id="{E4439DAF-DA79-34D9-B6A7-672CBDEB72A5}"/>
                </a:ext>
              </a:extLst>
            </p:cNvPr>
            <p:cNvSpPr txBox="1"/>
            <p:nvPr/>
          </p:nvSpPr>
          <p:spPr>
            <a:xfrm>
              <a:off x="6929567" y="573389"/>
              <a:ext cx="2214932"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a:ln>
                    <a:noFill/>
                  </a:ln>
                  <a:solidFill>
                    <a:srgbClr val="171717"/>
                  </a:solidFill>
                  <a:effectLst/>
                  <a:uLnTx/>
                  <a:uFillTx/>
                  <a:latin typeface="Franklin Gothic Demi" panose="020B0603020102020204" pitchFamily="34" charset="0"/>
                  <a:ea typeface="+mn-ea"/>
                  <a:cs typeface="+mn-cs"/>
                </a:rPr>
                <a:t>Automation, AI and optimisation</a:t>
              </a:r>
              <a:endParaRPr kumimoji="0" lang="fi-FI" sz="1100" b="0" i="0" u="none" strike="noStrike" kern="1200" cap="none" spc="0" normalizeH="0" baseline="0" noProof="0">
                <a:ln>
                  <a:noFill/>
                </a:ln>
                <a:solidFill>
                  <a:srgbClr val="171717"/>
                </a:solidFill>
                <a:effectLst/>
                <a:uLnTx/>
                <a:uFillTx/>
                <a:latin typeface="Franklin Gothic Demi" panose="020B0603020102020204" pitchFamily="34" charset="0"/>
                <a:ea typeface="+mn-ea"/>
                <a:cs typeface="+mn-cs"/>
              </a:endParaRPr>
            </a:p>
          </p:txBody>
        </p:sp>
      </p:grpSp>
    </p:spTree>
    <p:extLst>
      <p:ext uri="{BB962C8B-B14F-4D97-AF65-F5344CB8AC3E}">
        <p14:creationId xmlns:p14="http://schemas.microsoft.com/office/powerpoint/2010/main" val="24762158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DAA73402-705F-9D03-1D07-495980EDCBD2}"/>
              </a:ext>
            </a:extLst>
          </p:cNvPr>
          <p:cNvSpPr>
            <a:spLocks noGrp="1"/>
          </p:cNvSpPr>
          <p:nvPr>
            <p:ph type="title"/>
          </p:nvPr>
        </p:nvSpPr>
        <p:spPr/>
        <p:txBody>
          <a:bodyPr/>
          <a:lstStyle/>
          <a:p>
            <a:r>
              <a:rPr lang="fi-FI" err="1">
                <a:latin typeface="+mj-lt"/>
              </a:rPr>
              <a:t>Optimisation</a:t>
            </a:r>
            <a:endParaRPr lang="fi-FI" err="1"/>
          </a:p>
        </p:txBody>
      </p:sp>
      <p:pic>
        <p:nvPicPr>
          <p:cNvPr id="8" name="Kuva 7">
            <a:extLst>
              <a:ext uri="{FF2B5EF4-FFF2-40B4-BE49-F238E27FC236}">
                <a16:creationId xmlns:a16="http://schemas.microsoft.com/office/drawing/2014/main" id="{CF21B28A-529C-0942-C73D-8F70772DA7F0}"/>
              </a:ext>
            </a:extLst>
          </p:cNvPr>
          <p:cNvPicPr>
            <a:picLocks noChangeAspect="1"/>
          </p:cNvPicPr>
          <p:nvPr/>
        </p:nvPicPr>
        <p:blipFill>
          <a:blip r:embed="rId3"/>
          <a:srcRect/>
          <a:stretch/>
        </p:blipFill>
        <p:spPr>
          <a:xfrm>
            <a:off x="10614312" y="478259"/>
            <a:ext cx="965142" cy="965142"/>
          </a:xfrm>
          <a:prstGeom prst="rect">
            <a:avLst/>
          </a:prstGeom>
        </p:spPr>
      </p:pic>
      <p:sp>
        <p:nvSpPr>
          <p:cNvPr id="4" name="Tekstin paikkamerkki 5">
            <a:extLst>
              <a:ext uri="{FF2B5EF4-FFF2-40B4-BE49-F238E27FC236}">
                <a16:creationId xmlns:a16="http://schemas.microsoft.com/office/drawing/2014/main" id="{A96E4D35-EEE9-9EB0-F7D9-156A44058EEE}"/>
              </a:ext>
            </a:extLst>
          </p:cNvPr>
          <p:cNvSpPr>
            <a:spLocks noGrp="1"/>
          </p:cNvSpPr>
          <p:nvPr>
            <p:ph type="body" sz="quarter" idx="10"/>
          </p:nvPr>
        </p:nvSpPr>
        <p:spPr>
          <a:xfrm>
            <a:off x="588143" y="1713983"/>
            <a:ext cx="7291606" cy="4212684"/>
          </a:xfrm>
        </p:spPr>
        <p:txBody>
          <a:bodyPr vert="horz" lIns="0" tIns="0" rIns="0" bIns="0" rtlCol="0" anchor="t">
            <a:noAutofit/>
          </a:bodyPr>
          <a:lstStyle/>
          <a:p>
            <a:pPr marL="0" indent="0">
              <a:buNone/>
            </a:pPr>
            <a:r>
              <a:rPr lang="en-GB">
                <a:latin typeface="Franklin Gothic Book"/>
                <a:ea typeface="Yu Gothic Light"/>
              </a:rPr>
              <a:t>We focus on helping our clients increase their productivity with state-of-the-art optimisation solutions. Typical application areas are logistics, workforce planning and production planning.</a:t>
            </a:r>
          </a:p>
          <a:p>
            <a:pPr marL="0" indent="0">
              <a:buNone/>
            </a:pPr>
            <a:endParaRPr lang="en-GB"/>
          </a:p>
          <a:p>
            <a:pPr>
              <a:buNone/>
            </a:pPr>
            <a:r>
              <a:rPr lang="en-GB">
                <a:latin typeface="Franklin Gothic Demi"/>
                <a:ea typeface="Yu Gothic Light"/>
                <a:cs typeface="Arial"/>
              </a:rPr>
              <a:t>Why we are strong optimisation experts:</a:t>
            </a:r>
            <a:endParaRPr lang="en-GB">
              <a:latin typeface="Franklin Gothic Demi"/>
              <a:ea typeface="Yu Gothic Light"/>
            </a:endParaRPr>
          </a:p>
          <a:p>
            <a:r>
              <a:rPr lang="en-GB">
                <a:latin typeface="+mn-lt"/>
                <a:ea typeface="Yu Gothic Light"/>
                <a:cs typeface="Arial"/>
                <a:sym typeface="Arial"/>
              </a:rPr>
              <a:t>Top-level optimisation experts with combined research and industry background</a:t>
            </a:r>
            <a:endParaRPr lang="en-GB">
              <a:ea typeface="Yu Gothic Light"/>
            </a:endParaRPr>
          </a:p>
          <a:p>
            <a:r>
              <a:rPr lang="en-GB">
                <a:latin typeface="+mn-lt"/>
                <a:ea typeface="Yu Gothic Light"/>
                <a:cs typeface="Arial"/>
                <a:sym typeface="Arial"/>
              </a:rPr>
              <a:t>IPR portfolio with high-performance algorithms</a:t>
            </a:r>
            <a:endParaRPr lang="en-GB">
              <a:ea typeface="Yu Gothic Light"/>
            </a:endParaRPr>
          </a:p>
          <a:p>
            <a:r>
              <a:rPr lang="en-GB">
                <a:latin typeface="+mn-lt"/>
                <a:ea typeface="Yu Gothic Light"/>
                <a:cs typeface="Arial"/>
                <a:sym typeface="Arial"/>
              </a:rPr>
              <a:t>Strong partnership with the world-leading solver provider </a:t>
            </a:r>
            <a:r>
              <a:rPr lang="en-GB" err="1">
                <a:latin typeface="+mn-lt"/>
                <a:ea typeface="Yu Gothic Light"/>
                <a:cs typeface="Arial"/>
                <a:sym typeface="Arial"/>
              </a:rPr>
              <a:t>Gurobi</a:t>
            </a:r>
            <a:endParaRPr lang="en-GB">
              <a:latin typeface="+mn-lt"/>
              <a:ea typeface="Yu Gothic Light"/>
              <a:cs typeface="Arial"/>
            </a:endParaRPr>
          </a:p>
          <a:p>
            <a:pPr marL="0" indent="0">
              <a:buNone/>
            </a:pPr>
            <a:endParaRPr lang="en-GB">
              <a:ea typeface="Yu Gothic Light"/>
              <a:cs typeface="Arial"/>
            </a:endParaRPr>
          </a:p>
          <a:p>
            <a:pPr marL="0" indent="0">
              <a:buNone/>
            </a:pPr>
            <a:r>
              <a:rPr lang="en-GB">
                <a:latin typeface="Franklin Gothic Book"/>
                <a:ea typeface="Yu Gothic Light"/>
                <a:cs typeface="Arial"/>
              </a:rPr>
              <a:t>Our data scientists are fluent in many languages such as Python, C#, R, and .NET. That said, optimisation solutions are technology-agnostic and can be utilised in all modern IT environments (Azure, Google Cloud, AWS). Some solutions require high data-security and can be delivered from our domestic data </a:t>
            </a:r>
            <a:r>
              <a:rPr lang="en-GB" err="1">
                <a:latin typeface="Franklin Gothic Book"/>
                <a:ea typeface="Yu Gothic Light"/>
                <a:cs typeface="Arial"/>
              </a:rPr>
              <a:t>centers</a:t>
            </a:r>
            <a:r>
              <a:rPr lang="en-GB">
                <a:latin typeface="Franklin Gothic Book"/>
                <a:ea typeface="Yu Gothic Light"/>
                <a:cs typeface="Arial"/>
              </a:rPr>
              <a:t> or on-prem.</a:t>
            </a:r>
            <a:endParaRPr lang="en-GB">
              <a:latin typeface="Franklin Gothic Book"/>
              <a:ea typeface="Yu Gothic Light"/>
            </a:endParaRPr>
          </a:p>
        </p:txBody>
      </p:sp>
      <p:grpSp>
        <p:nvGrpSpPr>
          <p:cNvPr id="2" name="Ryhmä 1">
            <a:extLst>
              <a:ext uri="{FF2B5EF4-FFF2-40B4-BE49-F238E27FC236}">
                <a16:creationId xmlns:a16="http://schemas.microsoft.com/office/drawing/2014/main" id="{A314A9AB-5F77-0BD2-8CFE-24153FA80435}"/>
              </a:ext>
            </a:extLst>
          </p:cNvPr>
          <p:cNvGrpSpPr/>
          <p:nvPr/>
        </p:nvGrpSpPr>
        <p:grpSpPr>
          <a:xfrm>
            <a:off x="8265456" y="552660"/>
            <a:ext cx="2235528" cy="292387"/>
            <a:chOff x="6908971" y="552660"/>
            <a:chExt cx="2235528" cy="292387"/>
          </a:xfrm>
        </p:grpSpPr>
        <p:sp>
          <p:nvSpPr>
            <p:cNvPr id="3" name="Pyöristetty suorakulmio 1">
              <a:extLst>
                <a:ext uri="{FF2B5EF4-FFF2-40B4-BE49-F238E27FC236}">
                  <a16:creationId xmlns:a16="http://schemas.microsoft.com/office/drawing/2014/main" id="{C35447E7-03B7-404A-E759-3DC7F0C28109}"/>
                </a:ext>
              </a:extLst>
            </p:cNvPr>
            <p:cNvSpPr/>
            <p:nvPr/>
          </p:nvSpPr>
          <p:spPr>
            <a:xfrm>
              <a:off x="6908971" y="552660"/>
              <a:ext cx="2214932" cy="292387"/>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9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6" name="Tekstiruutu 5">
              <a:extLst>
                <a:ext uri="{FF2B5EF4-FFF2-40B4-BE49-F238E27FC236}">
                  <a16:creationId xmlns:a16="http://schemas.microsoft.com/office/drawing/2014/main" id="{48FF7B46-B479-D856-E2DC-3B44A7765239}"/>
                </a:ext>
              </a:extLst>
            </p:cNvPr>
            <p:cNvSpPr txBox="1"/>
            <p:nvPr/>
          </p:nvSpPr>
          <p:spPr>
            <a:xfrm>
              <a:off x="6929567" y="573389"/>
              <a:ext cx="2214932"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a:ln>
                    <a:noFill/>
                  </a:ln>
                  <a:solidFill>
                    <a:srgbClr val="171717"/>
                  </a:solidFill>
                  <a:effectLst/>
                  <a:uLnTx/>
                  <a:uFillTx/>
                  <a:latin typeface="Franklin Gothic Demi" panose="020B0603020102020204" pitchFamily="34" charset="0"/>
                  <a:ea typeface="+mn-ea"/>
                  <a:cs typeface="+mn-cs"/>
                </a:rPr>
                <a:t>Automation, AI and optimisation</a:t>
              </a:r>
              <a:endParaRPr kumimoji="0" lang="fi-FI" sz="1100" b="0" i="0" u="none" strike="noStrike" kern="1200" cap="none" spc="0" normalizeH="0" baseline="0" noProof="0">
                <a:ln>
                  <a:noFill/>
                </a:ln>
                <a:solidFill>
                  <a:srgbClr val="171717"/>
                </a:solidFill>
                <a:effectLst/>
                <a:uLnTx/>
                <a:uFillTx/>
                <a:latin typeface="Franklin Gothic Demi" panose="020B0603020102020204" pitchFamily="34" charset="0"/>
                <a:ea typeface="+mn-ea"/>
                <a:cs typeface="+mn-cs"/>
              </a:endParaRPr>
            </a:p>
          </p:txBody>
        </p:sp>
      </p:grpSp>
    </p:spTree>
    <p:extLst>
      <p:ext uri="{BB962C8B-B14F-4D97-AF65-F5344CB8AC3E}">
        <p14:creationId xmlns:p14="http://schemas.microsoft.com/office/powerpoint/2010/main" val="12564865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ladsholder til billede 6">
            <a:extLst>
              <a:ext uri="{FF2B5EF4-FFF2-40B4-BE49-F238E27FC236}">
                <a16:creationId xmlns:a16="http://schemas.microsoft.com/office/drawing/2014/main" id="{C41E3B87-EE3B-B8D2-438A-8C54A29E0E3A}"/>
              </a:ext>
            </a:extLst>
          </p:cNvPr>
          <p:cNvPicPr>
            <a:picLocks noGrp="1" noChangeAspect="1"/>
          </p:cNvPicPr>
          <p:nvPr>
            <p:ph type="pic" sz="quarter" idx="14"/>
          </p:nvPr>
        </p:nvPicPr>
        <p:blipFill rotWithShape="1">
          <a:blip r:embed="rId2" cstate="screen">
            <a:extLst>
              <a:ext uri="{28A0092B-C50C-407E-A947-70E740481C1C}">
                <a14:useLocalDpi xmlns:a14="http://schemas.microsoft.com/office/drawing/2010/main"/>
              </a:ext>
            </a:extLst>
          </a:blip>
          <a:srcRect/>
          <a:stretch/>
        </p:blipFill>
        <p:spPr>
          <a:xfrm>
            <a:off x="6924675" y="0"/>
            <a:ext cx="6325499" cy="6858000"/>
          </a:xfrm>
        </p:spPr>
      </p:pic>
      <p:sp>
        <p:nvSpPr>
          <p:cNvPr id="3" name="Titel 2">
            <a:extLst>
              <a:ext uri="{FF2B5EF4-FFF2-40B4-BE49-F238E27FC236}">
                <a16:creationId xmlns:a16="http://schemas.microsoft.com/office/drawing/2014/main" id="{7AFD0AEC-AA1B-DC29-FBCD-471B107A9375}"/>
              </a:ext>
            </a:extLst>
          </p:cNvPr>
          <p:cNvSpPr>
            <a:spLocks noGrp="1"/>
          </p:cNvSpPr>
          <p:nvPr>
            <p:ph type="title"/>
          </p:nvPr>
        </p:nvSpPr>
        <p:spPr/>
        <p:txBody>
          <a:bodyPr/>
          <a:lstStyle/>
          <a:p>
            <a:r>
              <a:rPr lang="da-DK" err="1">
                <a:solidFill>
                  <a:schemeClr val="tx1"/>
                </a:solidFill>
              </a:rPr>
              <a:t>Some</a:t>
            </a:r>
            <a:r>
              <a:rPr lang="da-DK">
                <a:solidFill>
                  <a:schemeClr val="tx1"/>
                </a:solidFill>
              </a:rPr>
              <a:t> of </a:t>
            </a:r>
            <a:r>
              <a:rPr lang="da-DK" err="1">
                <a:solidFill>
                  <a:schemeClr val="tx1"/>
                </a:solidFill>
              </a:rPr>
              <a:t>our</a:t>
            </a:r>
            <a:r>
              <a:rPr lang="da-DK">
                <a:solidFill>
                  <a:schemeClr val="tx1"/>
                </a:solidFill>
              </a:rPr>
              <a:t> </a:t>
            </a:r>
            <a:r>
              <a:rPr lang="da-DK" err="1">
                <a:solidFill>
                  <a:schemeClr val="tx1"/>
                </a:solidFill>
              </a:rPr>
              <a:t>customers</a:t>
            </a:r>
            <a:endParaRPr lang="da-DK">
              <a:solidFill>
                <a:schemeClr val="tx1"/>
              </a:solidFill>
            </a:endParaRPr>
          </a:p>
        </p:txBody>
      </p:sp>
      <p:pic>
        <p:nvPicPr>
          <p:cNvPr id="21" name="Google Shape;770;p76">
            <a:extLst>
              <a:ext uri="{FF2B5EF4-FFF2-40B4-BE49-F238E27FC236}">
                <a16:creationId xmlns:a16="http://schemas.microsoft.com/office/drawing/2014/main" id="{A7004A58-113C-E857-F9A4-59C5E687BA1F}"/>
              </a:ext>
            </a:extLst>
          </p:cNvPr>
          <p:cNvPicPr preferRelativeResize="0"/>
          <p:nvPr/>
        </p:nvPicPr>
        <p:blipFill>
          <a:blip r:embed="rId3">
            <a:alphaModFix/>
          </a:blip>
          <a:stretch>
            <a:fillRect/>
          </a:stretch>
        </p:blipFill>
        <p:spPr>
          <a:xfrm>
            <a:off x="741409" y="4117325"/>
            <a:ext cx="2305643" cy="1040141"/>
          </a:xfrm>
          <a:prstGeom prst="rect">
            <a:avLst/>
          </a:prstGeom>
          <a:noFill/>
          <a:ln>
            <a:noFill/>
          </a:ln>
        </p:spPr>
      </p:pic>
      <p:sp>
        <p:nvSpPr>
          <p:cNvPr id="6" name="Google Shape;754;p75">
            <a:extLst>
              <a:ext uri="{FF2B5EF4-FFF2-40B4-BE49-F238E27FC236}">
                <a16:creationId xmlns:a16="http://schemas.microsoft.com/office/drawing/2014/main" id="{B7177FF1-AD48-6F25-E9FB-0CBEB8A898A3}"/>
              </a:ext>
            </a:extLst>
          </p:cNvPr>
          <p:cNvSpPr/>
          <p:nvPr/>
        </p:nvSpPr>
        <p:spPr>
          <a:xfrm>
            <a:off x="6254477" y="1673759"/>
            <a:ext cx="4728519" cy="3695511"/>
          </a:xfrm>
          <a:prstGeom prst="roundRect">
            <a:avLst>
              <a:gd name="adj" fmla="val 13178"/>
            </a:avLst>
          </a:prstGeom>
          <a:solidFill>
            <a:schemeClr val="accent5"/>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nSpc>
                <a:spcPts val="1960"/>
              </a:lnSpc>
            </a:pPr>
            <a:r>
              <a:rPr lang="en-GB" sz="1600">
                <a:sym typeface="Libre Franklin"/>
              </a:rPr>
              <a:t>Our customised solutions improve productivity at many large enterprises. A more efficient way of operating can also be the competitive advantage for a mid-sized company, where we can provide them a way of staying ahead of the market.</a:t>
            </a:r>
            <a:endParaRPr lang="en-GB" sz="1600"/>
          </a:p>
          <a:p>
            <a:pPr>
              <a:lnSpc>
                <a:spcPts val="1960"/>
              </a:lnSpc>
            </a:pPr>
            <a:endParaRPr lang="en-GB" sz="1600"/>
          </a:p>
          <a:p>
            <a:pPr>
              <a:lnSpc>
                <a:spcPts val="1960"/>
              </a:lnSpc>
            </a:pPr>
            <a:r>
              <a:rPr lang="en-GB" sz="1600">
                <a:sym typeface="Libre Franklin"/>
              </a:rPr>
              <a:t>Optimisation use cases are abundant in sectors such as supply chain and manufacturing, logistics, healthcare, retail and transportation. Most of our clients are from these areas both from the private and public sectors.</a:t>
            </a:r>
            <a:endParaRPr lang="en-GB" sz="1600"/>
          </a:p>
        </p:txBody>
      </p:sp>
      <p:pic>
        <p:nvPicPr>
          <p:cNvPr id="2" name="Kuva 1">
            <a:extLst>
              <a:ext uri="{FF2B5EF4-FFF2-40B4-BE49-F238E27FC236}">
                <a16:creationId xmlns:a16="http://schemas.microsoft.com/office/drawing/2014/main" id="{90A871CA-7AC0-DA2F-46C7-7AA44F2FA0E0}"/>
              </a:ext>
            </a:extLst>
          </p:cNvPr>
          <p:cNvPicPr>
            <a:picLocks noChangeAspect="1"/>
          </p:cNvPicPr>
          <p:nvPr/>
        </p:nvPicPr>
        <p:blipFill>
          <a:blip r:embed="rId4"/>
          <a:srcRect/>
          <a:stretch/>
        </p:blipFill>
        <p:spPr>
          <a:xfrm>
            <a:off x="10614312" y="478259"/>
            <a:ext cx="965142" cy="965142"/>
          </a:xfrm>
          <a:prstGeom prst="rect">
            <a:avLst/>
          </a:prstGeom>
        </p:spPr>
      </p:pic>
      <p:pic>
        <p:nvPicPr>
          <p:cNvPr id="4" name="Picture 6" descr="A picture containing logo&#10;&#10;Description automatically generated">
            <a:extLst>
              <a:ext uri="{FF2B5EF4-FFF2-40B4-BE49-F238E27FC236}">
                <a16:creationId xmlns:a16="http://schemas.microsoft.com/office/drawing/2014/main" id="{E27D557F-66A2-83FB-52C1-2E37BBD577E2}"/>
              </a:ext>
            </a:extLst>
          </p:cNvPr>
          <p:cNvPicPr>
            <a:picLocks noChangeAspect="1"/>
          </p:cNvPicPr>
          <p:nvPr/>
        </p:nvPicPr>
        <p:blipFill>
          <a:blip r:embed="rId5"/>
          <a:stretch>
            <a:fillRect/>
          </a:stretch>
        </p:blipFill>
        <p:spPr>
          <a:xfrm>
            <a:off x="823541" y="1924282"/>
            <a:ext cx="1798311" cy="708928"/>
          </a:xfrm>
          <a:prstGeom prst="rect">
            <a:avLst/>
          </a:prstGeom>
        </p:spPr>
      </p:pic>
      <p:pic>
        <p:nvPicPr>
          <p:cNvPr id="7" name="Picture 7" descr="Icon&#10;&#10;Description automatically generated">
            <a:extLst>
              <a:ext uri="{FF2B5EF4-FFF2-40B4-BE49-F238E27FC236}">
                <a16:creationId xmlns:a16="http://schemas.microsoft.com/office/drawing/2014/main" id="{45525D69-319A-521C-57E5-433641D8BE81}"/>
              </a:ext>
            </a:extLst>
          </p:cNvPr>
          <p:cNvPicPr>
            <a:picLocks noChangeAspect="1"/>
          </p:cNvPicPr>
          <p:nvPr/>
        </p:nvPicPr>
        <p:blipFill>
          <a:blip r:embed="rId6"/>
          <a:stretch>
            <a:fillRect/>
          </a:stretch>
        </p:blipFill>
        <p:spPr>
          <a:xfrm>
            <a:off x="3873500" y="1958146"/>
            <a:ext cx="1680633" cy="535285"/>
          </a:xfrm>
          <a:prstGeom prst="rect">
            <a:avLst/>
          </a:prstGeom>
        </p:spPr>
      </p:pic>
      <p:pic>
        <p:nvPicPr>
          <p:cNvPr id="8" name="Picture 8" descr="Logo&#10;&#10;Description automatically generated">
            <a:extLst>
              <a:ext uri="{FF2B5EF4-FFF2-40B4-BE49-F238E27FC236}">
                <a16:creationId xmlns:a16="http://schemas.microsoft.com/office/drawing/2014/main" id="{DD3F202E-5941-44E0-39D9-AD5162FEEF2B}"/>
              </a:ext>
            </a:extLst>
          </p:cNvPr>
          <p:cNvPicPr>
            <a:picLocks noChangeAspect="1"/>
          </p:cNvPicPr>
          <p:nvPr/>
        </p:nvPicPr>
        <p:blipFill>
          <a:blip r:embed="rId7"/>
          <a:stretch>
            <a:fillRect/>
          </a:stretch>
        </p:blipFill>
        <p:spPr>
          <a:xfrm>
            <a:off x="627236" y="3138451"/>
            <a:ext cx="2743200" cy="672084"/>
          </a:xfrm>
          <a:prstGeom prst="rect">
            <a:avLst/>
          </a:prstGeom>
        </p:spPr>
      </p:pic>
      <p:pic>
        <p:nvPicPr>
          <p:cNvPr id="9" name="Picture 9" descr="Logo, company name&#10;&#10;Description automatically generated">
            <a:extLst>
              <a:ext uri="{FF2B5EF4-FFF2-40B4-BE49-F238E27FC236}">
                <a16:creationId xmlns:a16="http://schemas.microsoft.com/office/drawing/2014/main" id="{23240956-3386-7DCE-6FC6-E6C545799677}"/>
              </a:ext>
            </a:extLst>
          </p:cNvPr>
          <p:cNvPicPr>
            <a:picLocks noChangeAspect="1"/>
          </p:cNvPicPr>
          <p:nvPr/>
        </p:nvPicPr>
        <p:blipFill>
          <a:blip r:embed="rId8"/>
          <a:stretch>
            <a:fillRect/>
          </a:stretch>
        </p:blipFill>
        <p:spPr>
          <a:xfrm>
            <a:off x="3638625" y="4193227"/>
            <a:ext cx="2122499" cy="726501"/>
          </a:xfrm>
          <a:prstGeom prst="rect">
            <a:avLst/>
          </a:prstGeom>
        </p:spPr>
      </p:pic>
      <p:pic>
        <p:nvPicPr>
          <p:cNvPr id="10" name="Picture 10" descr="A picture containing text, clipart&#10;&#10;Description automatically generated">
            <a:extLst>
              <a:ext uri="{FF2B5EF4-FFF2-40B4-BE49-F238E27FC236}">
                <a16:creationId xmlns:a16="http://schemas.microsoft.com/office/drawing/2014/main" id="{5F341FAD-FEFA-2470-D9A1-A0D780FD53DA}"/>
              </a:ext>
            </a:extLst>
          </p:cNvPr>
          <p:cNvPicPr>
            <a:picLocks noChangeAspect="1"/>
          </p:cNvPicPr>
          <p:nvPr/>
        </p:nvPicPr>
        <p:blipFill>
          <a:blip r:embed="rId9"/>
          <a:stretch>
            <a:fillRect/>
          </a:stretch>
        </p:blipFill>
        <p:spPr>
          <a:xfrm>
            <a:off x="3819239" y="3046338"/>
            <a:ext cx="1938094" cy="764197"/>
          </a:xfrm>
          <a:prstGeom prst="rect">
            <a:avLst/>
          </a:prstGeom>
        </p:spPr>
      </p:pic>
    </p:spTree>
    <p:extLst>
      <p:ext uri="{BB962C8B-B14F-4D97-AF65-F5344CB8AC3E}">
        <p14:creationId xmlns:p14="http://schemas.microsoft.com/office/powerpoint/2010/main" val="7165457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F57C13F2-3D72-3FD8-0AE5-94F1BCE5DFE5}"/>
              </a:ext>
            </a:extLst>
          </p:cNvPr>
          <p:cNvPicPr>
            <a:picLocks noChangeAspect="1"/>
          </p:cNvPicPr>
          <p:nvPr/>
        </p:nvPicPr>
        <p:blipFill>
          <a:blip r:embed="rId2"/>
          <a:srcRect t="8483" b="8483"/>
          <a:stretch/>
        </p:blipFill>
        <p:spPr>
          <a:xfrm>
            <a:off x="6436295" y="1800620"/>
            <a:ext cx="5168330" cy="2612885"/>
          </a:xfrm>
          <a:prstGeom prst="roundRect">
            <a:avLst>
              <a:gd name="adj" fmla="val 10024"/>
            </a:avLst>
          </a:prstGeom>
        </p:spPr>
      </p:pic>
      <p:sp>
        <p:nvSpPr>
          <p:cNvPr id="13" name="Afrundet rektangel 5">
            <a:extLst>
              <a:ext uri="{FF2B5EF4-FFF2-40B4-BE49-F238E27FC236}">
                <a16:creationId xmlns:a16="http://schemas.microsoft.com/office/drawing/2014/main" id="{65A36A19-A3BE-CF8A-ACD2-4F2E87D9911F}"/>
              </a:ext>
            </a:extLst>
          </p:cNvPr>
          <p:cNvSpPr/>
          <p:nvPr/>
        </p:nvSpPr>
        <p:spPr>
          <a:xfrm>
            <a:off x="587377" y="1800028"/>
            <a:ext cx="5400675" cy="4194862"/>
          </a:xfrm>
          <a:prstGeom prst="roundRect">
            <a:avLst>
              <a:gd name="adj" fmla="val 768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9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16" name="Titel 2">
            <a:extLst>
              <a:ext uri="{FF2B5EF4-FFF2-40B4-BE49-F238E27FC236}">
                <a16:creationId xmlns:a16="http://schemas.microsoft.com/office/drawing/2014/main" id="{2F22CB1F-6EA1-4022-1740-F87F35A78171}"/>
              </a:ext>
            </a:extLst>
          </p:cNvPr>
          <p:cNvSpPr txBox="1">
            <a:spLocks/>
          </p:cNvSpPr>
          <p:nvPr/>
        </p:nvSpPr>
        <p:spPr>
          <a:xfrm>
            <a:off x="587375" y="476250"/>
            <a:ext cx="8045879" cy="641470"/>
          </a:xfrm>
          <a:prstGeom prst="rect">
            <a:avLst/>
          </a:prstGeom>
        </p:spPr>
        <p:txBody>
          <a:bodyPr vert="horz" lIns="0" tIns="0" rIns="0" bIns="0" rtlCol="0" anchor="t" anchorCtr="0">
            <a:noAutofit/>
          </a:bodyPr>
          <a:lstStyle>
            <a:lvl1pPr algn="l" defTabSz="914400" rtl="0" eaLnBrk="1" latinLnBrk="0" hangingPunct="1">
              <a:lnSpc>
                <a:spcPts val="4320"/>
              </a:lnSpc>
              <a:spcBef>
                <a:spcPct val="0"/>
              </a:spcBef>
              <a:buNone/>
              <a:defRPr sz="3600" b="0" i="0" kern="1200">
                <a:solidFill>
                  <a:srgbClr val="171717"/>
                </a:solidFill>
                <a:latin typeface="Bookman Old Style" panose="02050604050505020204" pitchFamily="18" charset="0"/>
                <a:ea typeface="+mj-ea"/>
                <a:cs typeface="+mj-cs"/>
              </a:defRPr>
            </a:lvl1pPr>
          </a:lstStyle>
          <a:p>
            <a:pPr marL="0" marR="0" lvl="0" indent="0" algn="l" defTabSz="914400" rtl="0" eaLnBrk="1" fontAlgn="auto" latinLnBrk="0" hangingPunct="1">
              <a:lnSpc>
                <a:spcPts val="4320"/>
              </a:lnSpc>
              <a:spcBef>
                <a:spcPct val="0"/>
              </a:spcBef>
              <a:spcAft>
                <a:spcPts val="0"/>
              </a:spcAft>
              <a:buClrTx/>
              <a:buSzTx/>
              <a:buFontTx/>
              <a:buNone/>
              <a:tabLst/>
              <a:defRPr/>
            </a:pPr>
            <a:r>
              <a:rPr kumimoji="0" lang="da-DK" sz="3600" b="0" i="0" u="none" strike="noStrike" kern="1200" cap="none" spc="0" normalizeH="0" baseline="0" noProof="0">
                <a:ln>
                  <a:noFill/>
                </a:ln>
                <a:solidFill>
                  <a:srgbClr val="171717"/>
                </a:solidFill>
                <a:effectLst/>
                <a:uLnTx/>
                <a:uFillTx/>
                <a:latin typeface="Bookman Old Style"/>
                <a:ea typeface="+mj-ea"/>
                <a:cs typeface="+mj-cs"/>
              </a:rPr>
              <a:t>Customer success stories</a:t>
            </a:r>
            <a:r>
              <a:rPr kumimoji="0" lang="en-GB" sz="3600" b="0" i="0" u="none" strike="noStrike" kern="1200" cap="none" spc="0" normalizeH="0" baseline="0" noProof="0">
                <a:ln>
                  <a:noFill/>
                </a:ln>
                <a:solidFill>
                  <a:srgbClr val="171717"/>
                </a:solidFill>
                <a:effectLst/>
                <a:uLnTx/>
                <a:uFillTx/>
                <a:latin typeface="Bookman Old Style"/>
                <a:ea typeface="+mj-ea"/>
                <a:cs typeface="+mj-cs"/>
              </a:rPr>
              <a:t>: </a:t>
            </a:r>
            <a:br>
              <a:rPr kumimoji="0" lang="en-GB" sz="3600" b="0" i="0" u="none" strike="noStrike" kern="1200" cap="none" spc="0" normalizeH="0" baseline="0" noProof="0">
                <a:ln>
                  <a:noFill/>
                </a:ln>
                <a:solidFill>
                  <a:srgbClr val="171717"/>
                </a:solidFill>
                <a:effectLst/>
                <a:uLnTx/>
                <a:uFillTx/>
                <a:latin typeface="Bookman Old Style"/>
                <a:ea typeface="+mj-ea"/>
                <a:cs typeface="+mj-cs"/>
              </a:rPr>
            </a:br>
            <a:r>
              <a:rPr kumimoji="0" lang="da-DK" sz="3600" b="0" i="0" u="none" strike="noStrike" kern="1200" cap="none" spc="0" normalizeH="0" baseline="0" noProof="0">
                <a:ln>
                  <a:noFill/>
                </a:ln>
                <a:solidFill>
                  <a:srgbClr val="171717"/>
                </a:solidFill>
                <a:effectLst/>
                <a:uLnTx/>
                <a:uFillTx/>
                <a:latin typeface="Bookman Old Style"/>
                <a:ea typeface="+mj-ea"/>
                <a:cs typeface="+mj-cs"/>
              </a:rPr>
              <a:t>Taksi Helsinki</a:t>
            </a:r>
            <a:endParaRPr kumimoji="0" lang="da-DK" sz="3600" b="0" i="0" u="none" strike="noStrike" kern="1200" cap="none" spc="0" normalizeH="0" baseline="0" noProof="0">
              <a:ln>
                <a:noFill/>
              </a:ln>
              <a:solidFill>
                <a:srgbClr val="171717"/>
              </a:solidFill>
              <a:effectLst/>
              <a:uLnTx/>
              <a:uFillTx/>
              <a:latin typeface="Bookman Old Style" panose="02050604050505020204" pitchFamily="18" charset="0"/>
              <a:ea typeface="+mj-ea"/>
              <a:cs typeface="+mj-cs"/>
            </a:endParaRPr>
          </a:p>
        </p:txBody>
      </p:sp>
      <p:sp>
        <p:nvSpPr>
          <p:cNvPr id="17" name="Sisällön paikkamerkki 43">
            <a:extLst>
              <a:ext uri="{FF2B5EF4-FFF2-40B4-BE49-F238E27FC236}">
                <a16:creationId xmlns:a16="http://schemas.microsoft.com/office/drawing/2014/main" id="{8E1D9216-CA9F-076B-5255-CBB242BF24A0}"/>
              </a:ext>
            </a:extLst>
          </p:cNvPr>
          <p:cNvSpPr>
            <a:spLocks noGrp="1"/>
          </p:cNvSpPr>
          <p:nvPr>
            <p:ph sz="quarter" idx="10"/>
          </p:nvPr>
        </p:nvSpPr>
        <p:spPr>
          <a:xfrm>
            <a:off x="1260388" y="2133868"/>
            <a:ext cx="4408513" cy="3196340"/>
          </a:xfrm>
        </p:spPr>
        <p:txBody>
          <a:bodyPr vert="horz" lIns="0" tIns="0" rIns="0" bIns="0" rtlCol="0" anchor="t">
            <a:noAutofit/>
          </a:bodyPr>
          <a:lstStyle/>
          <a:p>
            <a:r>
              <a:rPr lang="en-GB" err="1">
                <a:solidFill>
                  <a:schemeClr val="bg1"/>
                </a:solidFill>
                <a:latin typeface="Franklin Gothic Book"/>
                <a:ea typeface="Yu Gothic Light"/>
              </a:rPr>
              <a:t>Taksi</a:t>
            </a:r>
            <a:r>
              <a:rPr lang="en-GB">
                <a:solidFill>
                  <a:schemeClr val="bg1"/>
                </a:solidFill>
                <a:latin typeface="Franklin Gothic Book"/>
                <a:ea typeface="Yu Gothic Light"/>
              </a:rPr>
              <a:t> Helsinki provides publicly subsidised taxi rides for customers. These trips can be merged such that two or more customers share the same taxi. </a:t>
            </a:r>
            <a:endParaRPr lang="en-GB">
              <a:solidFill>
                <a:schemeClr val="bg1"/>
              </a:solidFill>
            </a:endParaRPr>
          </a:p>
          <a:p>
            <a:endParaRPr lang="en-GB">
              <a:solidFill>
                <a:schemeClr val="bg1"/>
              </a:solidFill>
              <a:latin typeface="Franklin Gothic Book"/>
              <a:ea typeface="Yu Gothic Light"/>
            </a:endParaRPr>
          </a:p>
          <a:p>
            <a:r>
              <a:rPr lang="en-GB">
                <a:solidFill>
                  <a:schemeClr val="bg1"/>
                </a:solidFill>
                <a:latin typeface="Franklin Gothic Book"/>
                <a:ea typeface="Yu Gothic Light"/>
              </a:rPr>
              <a:t>The purpose of merging trips is to:</a:t>
            </a:r>
            <a:endParaRPr lang="en-GB">
              <a:solidFill>
                <a:schemeClr val="bg1"/>
              </a:solidFill>
            </a:endParaRPr>
          </a:p>
          <a:p>
            <a:pPr marL="285750" indent="-285750">
              <a:buClr>
                <a:schemeClr val="bg1"/>
              </a:buClr>
              <a:buFont typeface="Franklin Gothic Book" panose="020B0503020102020204" pitchFamily="34" charset="0"/>
              <a:buChar char="–"/>
            </a:pPr>
            <a:r>
              <a:rPr lang="en-GB">
                <a:solidFill>
                  <a:schemeClr val="bg1"/>
                </a:solidFill>
                <a:latin typeface="+mn-lt"/>
                <a:ea typeface="Yu Gothic Light"/>
                <a:cs typeface="Arial"/>
              </a:rPr>
              <a:t>improve customer service during peak hours</a:t>
            </a:r>
          </a:p>
          <a:p>
            <a:pPr marL="285750" indent="-285750">
              <a:buClr>
                <a:schemeClr val="bg1"/>
              </a:buClr>
              <a:buFont typeface="Franklin Gothic Book" panose="020B0503020102020204" pitchFamily="34" charset="0"/>
              <a:buChar char="–"/>
            </a:pPr>
            <a:r>
              <a:rPr lang="en-GB">
                <a:solidFill>
                  <a:schemeClr val="bg1"/>
                </a:solidFill>
                <a:latin typeface="+mn-lt"/>
                <a:ea typeface="Yu Gothic Light"/>
                <a:cs typeface="Arial"/>
              </a:rPr>
              <a:t>decrease environmental impact</a:t>
            </a:r>
          </a:p>
          <a:p>
            <a:pPr marL="285750" indent="-285750">
              <a:buClr>
                <a:schemeClr val="bg1"/>
              </a:buClr>
              <a:buFont typeface="Franklin Gothic Book" panose="020B0503020102020204" pitchFamily="34" charset="0"/>
              <a:buChar char="–"/>
            </a:pPr>
            <a:r>
              <a:rPr lang="en-GB">
                <a:solidFill>
                  <a:schemeClr val="bg1"/>
                </a:solidFill>
                <a:latin typeface="+mn-lt"/>
                <a:ea typeface="Yu Gothic Light"/>
                <a:cs typeface="Arial"/>
              </a:rPr>
              <a:t>save public funds</a:t>
            </a:r>
          </a:p>
          <a:p>
            <a:pPr marL="285750" indent="-285750">
              <a:buFont typeface="Arial"/>
              <a:buChar char="•"/>
            </a:pPr>
            <a:endParaRPr lang="en-GB">
              <a:solidFill>
                <a:schemeClr val="bg1"/>
              </a:solidFill>
            </a:endParaRPr>
          </a:p>
          <a:p>
            <a:r>
              <a:rPr lang="en-GB">
                <a:solidFill>
                  <a:schemeClr val="bg1"/>
                </a:solidFill>
                <a:latin typeface="Franklin Gothic Book"/>
                <a:ea typeface="Yu Gothic Light"/>
              </a:rPr>
              <a:t>The solution has exceeded expectations with over </a:t>
            </a:r>
            <a:br>
              <a:rPr lang="en-GB">
                <a:latin typeface="Franklin Gothic Book"/>
                <a:ea typeface="Yu Gothic Light"/>
              </a:rPr>
            </a:br>
            <a:r>
              <a:rPr lang="en-GB">
                <a:solidFill>
                  <a:schemeClr val="bg1"/>
                </a:solidFill>
                <a:latin typeface="Franklin Gothic Book"/>
                <a:ea typeface="Yu Gothic Light"/>
              </a:rPr>
              <a:t>250 000 kms of reduced driving and 0.5M€ lower </a:t>
            </a:r>
            <a:br>
              <a:rPr lang="en-GB">
                <a:latin typeface="Franklin Gothic Book"/>
                <a:ea typeface="Yu Gothic Light"/>
              </a:rPr>
            </a:br>
            <a:r>
              <a:rPr lang="en-GB">
                <a:solidFill>
                  <a:schemeClr val="bg1"/>
                </a:solidFill>
                <a:latin typeface="Franklin Gothic Book"/>
                <a:ea typeface="Yu Gothic Light"/>
              </a:rPr>
              <a:t>public expenditure in one region alone.</a:t>
            </a:r>
            <a:endParaRPr lang="en-GB">
              <a:solidFill>
                <a:schemeClr val="bg1"/>
              </a:solidFill>
            </a:endParaRPr>
          </a:p>
          <a:p>
            <a:endParaRPr lang="fi-FI" sz="1400">
              <a:solidFill>
                <a:schemeClr val="bg1"/>
              </a:solidFill>
            </a:endParaRPr>
          </a:p>
        </p:txBody>
      </p:sp>
      <p:sp>
        <p:nvSpPr>
          <p:cNvPr id="20" name="Tekstiruutu 19">
            <a:extLst>
              <a:ext uri="{FF2B5EF4-FFF2-40B4-BE49-F238E27FC236}">
                <a16:creationId xmlns:a16="http://schemas.microsoft.com/office/drawing/2014/main" id="{8D98C76F-1D06-1106-69EA-96A8FB803CDB}"/>
              </a:ext>
            </a:extLst>
          </p:cNvPr>
          <p:cNvSpPr txBox="1"/>
          <p:nvPr/>
        </p:nvSpPr>
        <p:spPr>
          <a:xfrm>
            <a:off x="6436295" y="4614058"/>
            <a:ext cx="3812918" cy="1323439"/>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GB" sz="1600" b="0" i="0" u="none" strike="noStrike" kern="1200" cap="none" spc="0" normalizeH="0" baseline="0" noProof="0">
                <a:ln>
                  <a:noFill/>
                </a:ln>
                <a:solidFill>
                  <a:srgbClr val="171717"/>
                </a:solidFill>
                <a:effectLst/>
                <a:uLnTx/>
                <a:uFillTx/>
                <a:latin typeface="Bookman Old Style"/>
                <a:ea typeface="+mn-ea"/>
                <a:cs typeface="+mn-cs"/>
              </a:rPr>
              <a:t>“</a:t>
            </a:r>
            <a:r>
              <a:rPr kumimoji="0" lang="en-GB" sz="1600" b="0" i="0" u="none" strike="noStrike" kern="1200" cap="none" spc="0" normalizeH="0" baseline="0" noProof="0">
                <a:ln>
                  <a:noFill/>
                </a:ln>
                <a:solidFill>
                  <a:srgbClr val="171717"/>
                </a:solidFill>
                <a:effectLst/>
                <a:uLnTx/>
                <a:uFillTx/>
                <a:latin typeface="Bookman Old Style"/>
                <a:ea typeface="+mn-lt"/>
                <a:cs typeface="+mn-lt"/>
              </a:rPr>
              <a:t>We wanted to have the most efficient solution for combining the rides, and that’s why we chose </a:t>
            </a:r>
            <a:r>
              <a:rPr kumimoji="0" lang="en-GB" sz="1600" b="0" i="1" u="none" strike="noStrike" kern="1200" cap="none" spc="0" normalizeH="0" baseline="0" noProof="0">
                <a:ln>
                  <a:noFill/>
                </a:ln>
                <a:solidFill>
                  <a:srgbClr val="171717"/>
                </a:solidFill>
                <a:effectLst/>
                <a:uLnTx/>
                <a:uFillTx/>
                <a:latin typeface="Bookman Old Style"/>
                <a:ea typeface="+mn-lt"/>
                <a:cs typeface="+mn-lt"/>
              </a:rPr>
              <a:t>t</a:t>
            </a:r>
            <a:r>
              <a:rPr kumimoji="0" lang="en-GB" sz="1600" b="0" i="0" u="none" strike="noStrike" kern="1200" cap="none" spc="0" normalizeH="0" baseline="0" noProof="0">
                <a:ln>
                  <a:noFill/>
                </a:ln>
                <a:solidFill>
                  <a:srgbClr val="171717"/>
                </a:solidFill>
                <a:effectLst/>
                <a:uLnTx/>
                <a:uFillTx/>
                <a:latin typeface="Bookman Old Style"/>
                <a:ea typeface="+mn-lt"/>
                <a:cs typeface="+mn-lt"/>
              </a:rPr>
              <a:t>woday. We have been very satisfied with the cooperation.”</a:t>
            </a:r>
            <a:r>
              <a:rPr kumimoji="0" lang="en-GB" sz="1600" b="0" i="0" u="none" strike="noStrike" kern="1200" cap="none" spc="0" normalizeH="0" baseline="0" noProof="0">
                <a:ln>
                  <a:noFill/>
                </a:ln>
                <a:solidFill>
                  <a:srgbClr val="171717"/>
                </a:solidFill>
                <a:effectLst/>
                <a:uLnTx/>
                <a:uFillTx/>
                <a:latin typeface="Bookman Old Style"/>
                <a:ea typeface="+mn-ea"/>
                <a:cs typeface="+mn-cs"/>
              </a:rPr>
              <a:t> </a:t>
            </a:r>
          </a:p>
        </p:txBody>
      </p:sp>
      <p:pic>
        <p:nvPicPr>
          <p:cNvPr id="24" name="Grafik 59">
            <a:extLst>
              <a:ext uri="{FF2B5EF4-FFF2-40B4-BE49-F238E27FC236}">
                <a16:creationId xmlns:a16="http://schemas.microsoft.com/office/drawing/2014/main" id="{A9125217-1CF9-4CF9-740A-E81A8FF08675}"/>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825728" y="2117392"/>
            <a:ext cx="293397" cy="293397"/>
          </a:xfrm>
          <a:prstGeom prst="rect">
            <a:avLst/>
          </a:prstGeom>
        </p:spPr>
      </p:pic>
      <p:sp>
        <p:nvSpPr>
          <p:cNvPr id="2" name="Tekstiruutu 1">
            <a:extLst>
              <a:ext uri="{FF2B5EF4-FFF2-40B4-BE49-F238E27FC236}">
                <a16:creationId xmlns:a16="http://schemas.microsoft.com/office/drawing/2014/main" id="{DF6C108E-BBC9-EBE0-1FB5-39D21A9BE4E9}"/>
              </a:ext>
            </a:extLst>
          </p:cNvPr>
          <p:cNvSpPr txBox="1"/>
          <p:nvPr/>
        </p:nvSpPr>
        <p:spPr>
          <a:xfrm>
            <a:off x="10361249" y="5229469"/>
            <a:ext cx="1662219" cy="553998"/>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a:ln>
                  <a:noFill/>
                </a:ln>
                <a:solidFill>
                  <a:srgbClr val="1D1C1D"/>
                </a:solidFill>
                <a:effectLst/>
                <a:uLnTx/>
                <a:uFillTx/>
                <a:latin typeface="Franklin Gothic Book"/>
                <a:ea typeface="+mn-ea"/>
                <a:cs typeface="+mn-cs"/>
              </a:rPr>
              <a:t>Teemu Niemelä</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a:ln>
                  <a:noFill/>
                </a:ln>
                <a:solidFill>
                  <a:srgbClr val="1D1C1D"/>
                </a:solidFill>
                <a:effectLst/>
                <a:uLnTx/>
                <a:uFillTx/>
                <a:latin typeface="Franklin Gothic Book"/>
                <a:ea typeface="+mn-ea"/>
                <a:cs typeface="+mn-cs"/>
              </a:rPr>
              <a:t>Service </a:t>
            </a:r>
            <a:r>
              <a:rPr kumimoji="0" lang="fi-FI" sz="1000" b="0" i="0" u="none" strike="noStrike" kern="1200" cap="none" spc="0" normalizeH="0" baseline="0" noProof="0" err="1">
                <a:ln>
                  <a:noFill/>
                </a:ln>
                <a:solidFill>
                  <a:srgbClr val="1D1C1D"/>
                </a:solidFill>
                <a:effectLst/>
                <a:uLnTx/>
                <a:uFillTx/>
                <a:latin typeface="Franklin Gothic Book"/>
                <a:ea typeface="+mn-ea"/>
                <a:cs typeface="+mn-cs"/>
              </a:rPr>
              <a:t>Manager</a:t>
            </a:r>
            <a:endParaRPr kumimoji="0" lang="fi-FI" sz="1000" b="0" i="0" u="none" strike="noStrike" kern="1200" cap="none" spc="0" normalizeH="0" baseline="0" noProof="0">
              <a:ln>
                <a:noFill/>
              </a:ln>
              <a:solidFill>
                <a:srgbClr val="1D1C1D"/>
              </a:solidFill>
              <a:effectLst/>
              <a:uLnTx/>
              <a:uFillTx/>
              <a:latin typeface="Franklin Gothic Book"/>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a:ln>
                  <a:noFill/>
                </a:ln>
                <a:solidFill>
                  <a:srgbClr val="1D1C1D"/>
                </a:solidFill>
                <a:effectLst/>
                <a:uLnTx/>
                <a:uFillTx/>
                <a:latin typeface="Franklin Gothic Book"/>
                <a:ea typeface="+mn-ea"/>
                <a:cs typeface="+mn-cs"/>
              </a:rPr>
              <a:t>Taksi Helsinki</a:t>
            </a:r>
          </a:p>
        </p:txBody>
      </p:sp>
      <p:pic>
        <p:nvPicPr>
          <p:cNvPr id="4" name="Kuva 3">
            <a:extLst>
              <a:ext uri="{FF2B5EF4-FFF2-40B4-BE49-F238E27FC236}">
                <a16:creationId xmlns:a16="http://schemas.microsoft.com/office/drawing/2014/main" id="{D9F22E65-57F7-964B-C44C-B03E3D440E68}"/>
              </a:ext>
            </a:extLst>
          </p:cNvPr>
          <p:cNvPicPr>
            <a:picLocks noChangeAspect="1"/>
          </p:cNvPicPr>
          <p:nvPr/>
        </p:nvPicPr>
        <p:blipFill>
          <a:blip r:embed="rId5"/>
          <a:srcRect/>
          <a:stretch/>
        </p:blipFill>
        <p:spPr>
          <a:xfrm>
            <a:off x="10614312" y="478259"/>
            <a:ext cx="965142" cy="965142"/>
          </a:xfrm>
          <a:prstGeom prst="rect">
            <a:avLst/>
          </a:prstGeom>
        </p:spPr>
      </p:pic>
      <p:pic>
        <p:nvPicPr>
          <p:cNvPr id="6" name="Picture 6" descr="A picture containing logo&#10;&#10;Description automatically generated">
            <a:extLst>
              <a:ext uri="{FF2B5EF4-FFF2-40B4-BE49-F238E27FC236}">
                <a16:creationId xmlns:a16="http://schemas.microsoft.com/office/drawing/2014/main" id="{A3FF3C60-8BA4-8320-34AD-F5794C6A6D90}"/>
              </a:ext>
            </a:extLst>
          </p:cNvPr>
          <p:cNvPicPr>
            <a:picLocks noChangeAspect="1"/>
          </p:cNvPicPr>
          <p:nvPr/>
        </p:nvPicPr>
        <p:blipFill>
          <a:blip r:embed="rId6"/>
          <a:stretch>
            <a:fillRect/>
          </a:stretch>
        </p:blipFill>
        <p:spPr>
          <a:xfrm>
            <a:off x="10428977" y="4707185"/>
            <a:ext cx="1135556" cy="463856"/>
          </a:xfrm>
          <a:prstGeom prst="rect">
            <a:avLst/>
          </a:prstGeom>
        </p:spPr>
      </p:pic>
    </p:spTree>
    <p:extLst>
      <p:ext uri="{BB962C8B-B14F-4D97-AF65-F5344CB8AC3E}">
        <p14:creationId xmlns:p14="http://schemas.microsoft.com/office/powerpoint/2010/main" val="8485504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Afrundet rektangel 5">
            <a:extLst>
              <a:ext uri="{FF2B5EF4-FFF2-40B4-BE49-F238E27FC236}">
                <a16:creationId xmlns:a16="http://schemas.microsoft.com/office/drawing/2014/main" id="{5E6BEBA8-94FA-982C-1294-C8547241A371}"/>
              </a:ext>
            </a:extLst>
          </p:cNvPr>
          <p:cNvSpPr/>
          <p:nvPr/>
        </p:nvSpPr>
        <p:spPr>
          <a:xfrm>
            <a:off x="587375" y="1800620"/>
            <a:ext cx="5400675" cy="3660325"/>
          </a:xfrm>
          <a:prstGeom prst="roundRect">
            <a:avLst>
              <a:gd name="adj" fmla="val 768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9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3" name="Titel 2">
            <a:extLst>
              <a:ext uri="{FF2B5EF4-FFF2-40B4-BE49-F238E27FC236}">
                <a16:creationId xmlns:a16="http://schemas.microsoft.com/office/drawing/2014/main" id="{7AFD0AEC-AA1B-DC29-FBCD-471B107A9375}"/>
              </a:ext>
            </a:extLst>
          </p:cNvPr>
          <p:cNvSpPr>
            <a:spLocks noGrp="1"/>
          </p:cNvSpPr>
          <p:nvPr>
            <p:ph type="title"/>
          </p:nvPr>
        </p:nvSpPr>
        <p:spPr>
          <a:xfrm>
            <a:off x="587375" y="476250"/>
            <a:ext cx="8877901" cy="641470"/>
          </a:xfrm>
        </p:spPr>
        <p:txBody>
          <a:bodyPr/>
          <a:lstStyle/>
          <a:p>
            <a:r>
              <a:rPr lang="da-DK">
                <a:solidFill>
                  <a:schemeClr val="tx1"/>
                </a:solidFill>
                <a:latin typeface="Bookman Old Style"/>
              </a:rPr>
              <a:t>Customer success stories</a:t>
            </a:r>
            <a:r>
              <a:rPr lang="en-GB">
                <a:solidFill>
                  <a:schemeClr val="tx1"/>
                </a:solidFill>
                <a:latin typeface="Bookman Old Style"/>
              </a:rPr>
              <a:t>: </a:t>
            </a:r>
            <a:br>
              <a:rPr lang="en-GB">
                <a:solidFill>
                  <a:schemeClr val="tx1"/>
                </a:solidFill>
                <a:latin typeface="Bookman Old Style"/>
              </a:rPr>
            </a:br>
            <a:r>
              <a:rPr lang="en-GB">
                <a:solidFill>
                  <a:schemeClr val="tx1"/>
                </a:solidFill>
                <a:latin typeface="Bookman Old Style"/>
              </a:rPr>
              <a:t>ISKU</a:t>
            </a:r>
            <a:endParaRPr lang="da-DK">
              <a:solidFill>
                <a:schemeClr val="tx1"/>
              </a:solidFill>
            </a:endParaRPr>
          </a:p>
        </p:txBody>
      </p:sp>
      <p:sp>
        <p:nvSpPr>
          <p:cNvPr id="44" name="Sisällön paikkamerkki 43">
            <a:extLst>
              <a:ext uri="{FF2B5EF4-FFF2-40B4-BE49-F238E27FC236}">
                <a16:creationId xmlns:a16="http://schemas.microsoft.com/office/drawing/2014/main" id="{AA810D96-0C40-8E3C-EB18-1EDDB24821F6}"/>
              </a:ext>
            </a:extLst>
          </p:cNvPr>
          <p:cNvSpPr>
            <a:spLocks noGrp="1"/>
          </p:cNvSpPr>
          <p:nvPr>
            <p:ph sz="quarter" idx="10"/>
          </p:nvPr>
        </p:nvSpPr>
        <p:spPr>
          <a:xfrm>
            <a:off x="1260388" y="2133869"/>
            <a:ext cx="4408513" cy="3262380"/>
          </a:xfrm>
        </p:spPr>
        <p:txBody>
          <a:bodyPr vert="horz" lIns="0" tIns="0" rIns="0" bIns="0" rtlCol="0" anchor="t">
            <a:noAutofit/>
          </a:bodyPr>
          <a:lstStyle/>
          <a:p>
            <a:r>
              <a:rPr lang="en-GB">
                <a:solidFill>
                  <a:schemeClr val="bg1"/>
                </a:solidFill>
                <a:latin typeface="Franklin Gothic Book"/>
                <a:ea typeface="Yu Gothic Light"/>
              </a:rPr>
              <a:t>ISKU offers a wide range of furniture products and interior design solutions for businesses and consumers. The competition in B2B is fierce and they wanted to support their salespersons with the latest technology. </a:t>
            </a:r>
            <a:endParaRPr lang="en-GB">
              <a:solidFill>
                <a:schemeClr val="bg1"/>
              </a:solidFill>
            </a:endParaRPr>
          </a:p>
          <a:p>
            <a:endParaRPr lang="en-GB">
              <a:solidFill>
                <a:schemeClr val="bg1"/>
              </a:solidFill>
              <a:latin typeface="Franklin Gothic Book"/>
              <a:ea typeface="Yu Gothic Light"/>
            </a:endParaRPr>
          </a:p>
          <a:p>
            <a:r>
              <a:rPr lang="en-GB">
                <a:solidFill>
                  <a:schemeClr val="bg1"/>
                </a:solidFill>
                <a:latin typeface="Franklin Gothic Book"/>
                <a:ea typeface="Yu Gothic Light"/>
              </a:rPr>
              <a:t>We delivered an AI model, which utilises information about the sales history and client background to suggest the best price for a deal. The tool was well-adopted by the salesforce and has been a valuable addition to the process.</a:t>
            </a:r>
            <a:endParaRPr lang="en-GB">
              <a:solidFill>
                <a:schemeClr val="bg1"/>
              </a:solidFill>
            </a:endParaRPr>
          </a:p>
        </p:txBody>
      </p:sp>
      <p:sp>
        <p:nvSpPr>
          <p:cNvPr id="58" name="Tekstiruutu 57">
            <a:extLst>
              <a:ext uri="{FF2B5EF4-FFF2-40B4-BE49-F238E27FC236}">
                <a16:creationId xmlns:a16="http://schemas.microsoft.com/office/drawing/2014/main" id="{59818923-A14E-D635-6132-701B6EF3A19C}"/>
              </a:ext>
            </a:extLst>
          </p:cNvPr>
          <p:cNvSpPr txBox="1"/>
          <p:nvPr/>
        </p:nvSpPr>
        <p:spPr>
          <a:xfrm>
            <a:off x="6436295" y="4623220"/>
            <a:ext cx="3812918" cy="1077218"/>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GB" sz="1600" b="0" i="0" u="none" strike="noStrike" kern="1200" cap="none" spc="0" normalizeH="0" baseline="0" noProof="0">
                <a:ln>
                  <a:noFill/>
                </a:ln>
                <a:solidFill>
                  <a:srgbClr val="171717"/>
                </a:solidFill>
                <a:effectLst/>
                <a:uLnTx/>
                <a:uFillTx/>
                <a:latin typeface="Bookman Old Style"/>
                <a:ea typeface="+mn-ea"/>
                <a:cs typeface="+mn-cs"/>
              </a:rPr>
              <a:t>“</a:t>
            </a:r>
            <a:r>
              <a:rPr kumimoji="0" lang="en-GB" sz="1600" b="0" i="0" u="none" strike="noStrike" kern="1200" cap="none" spc="0" normalizeH="0" baseline="0" noProof="0">
                <a:ln>
                  <a:noFill/>
                </a:ln>
                <a:solidFill>
                  <a:srgbClr val="171717"/>
                </a:solidFill>
                <a:effectLst/>
                <a:uLnTx/>
                <a:uFillTx/>
                <a:latin typeface="Bookman Old Style"/>
                <a:ea typeface="+mn-lt"/>
                <a:cs typeface="+mn-lt"/>
              </a:rPr>
              <a:t>From the salesperson's point of view, the pricing tool is a great addition. With this, we get factual information to support pricing</a:t>
            </a:r>
            <a:r>
              <a:rPr kumimoji="0" lang="en-GB" sz="1600" b="0" i="0" u="none" strike="noStrike" kern="1200" cap="none" spc="0" normalizeH="0" baseline="0" noProof="0">
                <a:ln>
                  <a:noFill/>
                </a:ln>
                <a:solidFill>
                  <a:srgbClr val="171717"/>
                </a:solidFill>
                <a:effectLst/>
                <a:uLnTx/>
                <a:uFillTx/>
                <a:latin typeface="Bookman Old Style"/>
                <a:ea typeface="+mn-ea"/>
                <a:cs typeface="+mn-cs"/>
              </a:rPr>
              <a:t>.”</a:t>
            </a:r>
          </a:p>
        </p:txBody>
      </p:sp>
      <p:pic>
        <p:nvPicPr>
          <p:cNvPr id="70" name="Grafik 59">
            <a:extLst>
              <a:ext uri="{FF2B5EF4-FFF2-40B4-BE49-F238E27FC236}">
                <a16:creationId xmlns:a16="http://schemas.microsoft.com/office/drawing/2014/main" id="{E0758F97-05A5-7051-0194-E12737906F44}"/>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25728" y="2117392"/>
            <a:ext cx="293397" cy="293397"/>
          </a:xfrm>
          <a:prstGeom prst="rect">
            <a:avLst/>
          </a:prstGeom>
        </p:spPr>
      </p:pic>
      <p:sp>
        <p:nvSpPr>
          <p:cNvPr id="5" name="Tekstiruutu 4">
            <a:extLst>
              <a:ext uri="{FF2B5EF4-FFF2-40B4-BE49-F238E27FC236}">
                <a16:creationId xmlns:a16="http://schemas.microsoft.com/office/drawing/2014/main" id="{CE070D5A-0972-8767-451B-B08600F83952}"/>
              </a:ext>
            </a:extLst>
          </p:cNvPr>
          <p:cNvSpPr txBox="1"/>
          <p:nvPr/>
        </p:nvSpPr>
        <p:spPr>
          <a:xfrm>
            <a:off x="10293521" y="5091418"/>
            <a:ext cx="1662219" cy="553998"/>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a:ln>
                  <a:noFill/>
                </a:ln>
                <a:solidFill>
                  <a:srgbClr val="1D1C1D"/>
                </a:solidFill>
                <a:effectLst/>
                <a:uLnTx/>
                <a:uFillTx/>
                <a:latin typeface="Franklin Gothic Book"/>
                <a:ea typeface="+mn-ea"/>
                <a:cs typeface="+mn-cs"/>
              </a:rPr>
              <a:t>Anssi Turpeinen</a:t>
            </a:r>
            <a:endParaRPr kumimoji="0" lang="en-US" sz="1800" b="0" i="0" u="none" strike="noStrike" kern="1200" cap="none" spc="0" normalizeH="0" baseline="0" noProof="0">
              <a:ln>
                <a:noFill/>
              </a:ln>
              <a:solidFill>
                <a:srgbClr val="171717"/>
              </a:solidFill>
              <a:effectLst/>
              <a:uLnTx/>
              <a:uFillTx/>
              <a:latin typeface="Franklin Gothic Book"/>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a:ln>
                  <a:noFill/>
                </a:ln>
                <a:solidFill>
                  <a:srgbClr val="1D1C1D"/>
                </a:solidFill>
                <a:effectLst/>
                <a:uLnTx/>
                <a:uFillTx/>
                <a:latin typeface="Franklin Gothic Book"/>
                <a:ea typeface="+mn-ea"/>
                <a:cs typeface="+mn-cs"/>
              </a:rPr>
              <a:t>Key </a:t>
            </a:r>
            <a:r>
              <a:rPr kumimoji="0" lang="fi-FI" sz="1000" b="0" i="0" u="none" strike="noStrike" kern="1200" cap="none" spc="0" normalizeH="0" baseline="0" noProof="0" err="1">
                <a:ln>
                  <a:noFill/>
                </a:ln>
                <a:solidFill>
                  <a:srgbClr val="1D1C1D"/>
                </a:solidFill>
                <a:effectLst/>
                <a:uLnTx/>
                <a:uFillTx/>
                <a:latin typeface="Franklin Gothic Book"/>
                <a:ea typeface="+mn-ea"/>
                <a:cs typeface="+mn-cs"/>
              </a:rPr>
              <a:t>Account</a:t>
            </a:r>
            <a:r>
              <a:rPr kumimoji="0" lang="fi-FI" sz="1000" b="0" i="0" u="none" strike="noStrike" kern="1200" cap="none" spc="0" normalizeH="0" baseline="0" noProof="0">
                <a:ln>
                  <a:noFill/>
                </a:ln>
                <a:solidFill>
                  <a:srgbClr val="1D1C1D"/>
                </a:solidFill>
                <a:effectLst/>
                <a:uLnTx/>
                <a:uFillTx/>
                <a:latin typeface="Franklin Gothic Book"/>
                <a:ea typeface="+mn-ea"/>
                <a:cs typeface="+mn-cs"/>
              </a:rPr>
              <a:t> </a:t>
            </a:r>
            <a:r>
              <a:rPr kumimoji="0" lang="fi-FI" sz="1000" b="0" i="0" u="none" strike="noStrike" kern="1200" cap="none" spc="0" normalizeH="0" baseline="0" noProof="0" err="1">
                <a:ln>
                  <a:noFill/>
                </a:ln>
                <a:solidFill>
                  <a:srgbClr val="1D1C1D"/>
                </a:solidFill>
                <a:effectLst/>
                <a:uLnTx/>
                <a:uFillTx/>
                <a:latin typeface="Franklin Gothic Book"/>
                <a:ea typeface="+mn-ea"/>
                <a:cs typeface="+mn-cs"/>
              </a:rPr>
              <a:t>Manager</a:t>
            </a:r>
            <a:endParaRPr kumimoji="0" lang="fi-FI" sz="1800" b="0" i="0" u="none" strike="noStrike" kern="1200" cap="none" spc="0" normalizeH="0" baseline="0" noProof="0">
              <a:ln>
                <a:noFill/>
              </a:ln>
              <a:solidFill>
                <a:srgbClr val="171717"/>
              </a:solidFill>
              <a:effectLst/>
              <a:uLnTx/>
              <a:uFillTx/>
              <a:latin typeface="Franklin Gothic Book"/>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a:ln>
                  <a:noFill/>
                </a:ln>
                <a:solidFill>
                  <a:srgbClr val="1D1C1D"/>
                </a:solidFill>
                <a:effectLst/>
                <a:uLnTx/>
                <a:uFillTx/>
                <a:latin typeface="Franklin Gothic Book"/>
                <a:ea typeface="+mn-ea"/>
                <a:cs typeface="+mn-cs"/>
              </a:rPr>
              <a:t>ISKU</a:t>
            </a:r>
            <a:endParaRPr kumimoji="0" lang="fi-FI" sz="1000" b="0" i="0" u="none" strike="noStrike" kern="1200" cap="none" spc="0" normalizeH="0" baseline="0" noProof="0">
              <a:ln>
                <a:noFill/>
              </a:ln>
              <a:solidFill>
                <a:srgbClr val="171717"/>
              </a:solidFill>
              <a:effectLst/>
              <a:uLnTx/>
              <a:uFillTx/>
              <a:latin typeface="Franklin Gothic Book"/>
              <a:ea typeface="+mn-ea"/>
              <a:cs typeface="+mn-cs"/>
            </a:endParaRPr>
          </a:p>
        </p:txBody>
      </p:sp>
      <p:pic>
        <p:nvPicPr>
          <p:cNvPr id="6" name="Kuva 5">
            <a:extLst>
              <a:ext uri="{FF2B5EF4-FFF2-40B4-BE49-F238E27FC236}">
                <a16:creationId xmlns:a16="http://schemas.microsoft.com/office/drawing/2014/main" id="{C05876D7-E554-BF93-7726-26B7355F9730}"/>
              </a:ext>
            </a:extLst>
          </p:cNvPr>
          <p:cNvPicPr>
            <a:picLocks noChangeAspect="1"/>
          </p:cNvPicPr>
          <p:nvPr/>
        </p:nvPicPr>
        <p:blipFill>
          <a:blip r:embed="rId4"/>
          <a:srcRect/>
          <a:stretch/>
        </p:blipFill>
        <p:spPr>
          <a:xfrm>
            <a:off x="10614312" y="478259"/>
            <a:ext cx="965142" cy="965142"/>
          </a:xfrm>
          <a:prstGeom prst="rect">
            <a:avLst/>
          </a:prstGeom>
        </p:spPr>
      </p:pic>
      <p:pic>
        <p:nvPicPr>
          <p:cNvPr id="7" name="Picture 7" descr="Icon&#10;&#10;Description automatically generated">
            <a:extLst>
              <a:ext uri="{FF2B5EF4-FFF2-40B4-BE49-F238E27FC236}">
                <a16:creationId xmlns:a16="http://schemas.microsoft.com/office/drawing/2014/main" id="{2FAABA67-EB74-5957-599B-A50CEDE6D09B}"/>
              </a:ext>
            </a:extLst>
          </p:cNvPr>
          <p:cNvPicPr>
            <a:picLocks noChangeAspect="1"/>
          </p:cNvPicPr>
          <p:nvPr/>
        </p:nvPicPr>
        <p:blipFill>
          <a:blip r:embed="rId5"/>
          <a:stretch>
            <a:fillRect/>
          </a:stretch>
        </p:blipFill>
        <p:spPr>
          <a:xfrm>
            <a:off x="10386221" y="4731288"/>
            <a:ext cx="964516" cy="304460"/>
          </a:xfrm>
          <a:prstGeom prst="rect">
            <a:avLst/>
          </a:prstGeom>
        </p:spPr>
      </p:pic>
      <p:pic>
        <p:nvPicPr>
          <p:cNvPr id="4" name="Kuva 3">
            <a:extLst>
              <a:ext uri="{FF2B5EF4-FFF2-40B4-BE49-F238E27FC236}">
                <a16:creationId xmlns:a16="http://schemas.microsoft.com/office/drawing/2014/main" id="{FE469A4E-420D-A91E-80B9-ECE38E6B6D21}"/>
              </a:ext>
            </a:extLst>
          </p:cNvPr>
          <p:cNvPicPr>
            <a:picLocks noChangeAspect="1"/>
          </p:cNvPicPr>
          <p:nvPr/>
        </p:nvPicPr>
        <p:blipFill>
          <a:blip r:embed="rId6"/>
          <a:srcRect t="1698" b="1698"/>
          <a:stretch/>
        </p:blipFill>
        <p:spPr>
          <a:xfrm>
            <a:off x="6436295" y="1800620"/>
            <a:ext cx="5168330" cy="2612885"/>
          </a:xfrm>
          <a:prstGeom prst="roundRect">
            <a:avLst>
              <a:gd name="adj" fmla="val 10024"/>
            </a:avLst>
          </a:prstGeom>
        </p:spPr>
      </p:pic>
    </p:spTree>
    <p:extLst>
      <p:ext uri="{BB962C8B-B14F-4D97-AF65-F5344CB8AC3E}">
        <p14:creationId xmlns:p14="http://schemas.microsoft.com/office/powerpoint/2010/main" val="2130278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55AD873C-80A7-169F-5937-4768BE5FBDEC}"/>
              </a:ext>
            </a:extLst>
          </p:cNvPr>
          <p:cNvSpPr>
            <a:spLocks noGrp="1"/>
          </p:cNvSpPr>
          <p:nvPr>
            <p:ph type="ctrTitle"/>
          </p:nvPr>
        </p:nvSpPr>
        <p:spPr>
          <a:xfrm>
            <a:off x="3435178" y="1103870"/>
            <a:ext cx="6285471" cy="3764993"/>
          </a:xfrm>
        </p:spPr>
        <p:txBody>
          <a:bodyPr/>
          <a:lstStyle/>
          <a:p>
            <a:pPr marL="0" lvl="0" indent="0" rtl="0">
              <a:lnSpc>
                <a:spcPct val="100000"/>
              </a:lnSpc>
              <a:spcBef>
                <a:spcPts val="0"/>
              </a:spcBef>
              <a:spcAft>
                <a:spcPts val="0"/>
              </a:spcAft>
            </a:pPr>
            <a:r>
              <a:rPr lang="en-GB">
                <a:solidFill>
                  <a:schemeClr val="bg1"/>
                </a:solidFill>
                <a:latin typeface="Bookman Old Style"/>
              </a:rPr>
              <a:t>eGovernment</a:t>
            </a:r>
            <a:br>
              <a:rPr lang="en-GB"/>
            </a:br>
            <a:br>
              <a:rPr lang="en-GB"/>
            </a:br>
            <a:r>
              <a:rPr lang="en-GB" sz="3600">
                <a:latin typeface="Bookman Old Style"/>
              </a:rPr>
              <a:t>Digitalise public sector services successfully</a:t>
            </a:r>
          </a:p>
        </p:txBody>
      </p:sp>
      <p:pic>
        <p:nvPicPr>
          <p:cNvPr id="9" name="Kuva 8">
            <a:extLst>
              <a:ext uri="{FF2B5EF4-FFF2-40B4-BE49-F238E27FC236}">
                <a16:creationId xmlns:a16="http://schemas.microsoft.com/office/drawing/2014/main" id="{D4C8E36C-6FB4-BFF4-2500-36BB71B3567C}"/>
              </a:ext>
            </a:extLst>
          </p:cNvPr>
          <p:cNvPicPr>
            <a:picLocks noChangeAspect="1"/>
          </p:cNvPicPr>
          <p:nvPr/>
        </p:nvPicPr>
        <p:blipFill>
          <a:blip r:embed="rId3"/>
          <a:srcRect/>
          <a:stretch/>
        </p:blipFill>
        <p:spPr>
          <a:xfrm>
            <a:off x="1275192" y="1442706"/>
            <a:ext cx="1885530" cy="1885530"/>
          </a:xfrm>
          <a:prstGeom prst="rect">
            <a:avLst/>
          </a:prstGeom>
        </p:spPr>
      </p:pic>
    </p:spTree>
    <p:extLst>
      <p:ext uri="{BB962C8B-B14F-4D97-AF65-F5344CB8AC3E}">
        <p14:creationId xmlns:p14="http://schemas.microsoft.com/office/powerpoint/2010/main" val="32672300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003E25"/>
        </a:solidFill>
        <a:effectLst/>
      </p:bgPr>
    </p:bg>
    <p:spTree>
      <p:nvGrpSpPr>
        <p:cNvPr id="1" name=""/>
        <p:cNvGrpSpPr/>
        <p:nvPr/>
      </p:nvGrpSpPr>
      <p:grpSpPr>
        <a:xfrm>
          <a:off x="0" y="0"/>
          <a:ext cx="0" cy="0"/>
          <a:chOff x="0" y="0"/>
          <a:chExt cx="0" cy="0"/>
        </a:xfrm>
      </p:grpSpPr>
      <p:pic>
        <p:nvPicPr>
          <p:cNvPr id="7" name="Pladsholder til billede 6">
            <a:extLst>
              <a:ext uri="{FF2B5EF4-FFF2-40B4-BE49-F238E27FC236}">
                <a16:creationId xmlns:a16="http://schemas.microsoft.com/office/drawing/2014/main" id="{98C880F8-899B-245F-1C38-DBF540CED738}"/>
              </a:ext>
            </a:extLst>
          </p:cNvPr>
          <p:cNvPicPr>
            <a:picLocks noGrp="1" noChangeAspect="1"/>
          </p:cNvPicPr>
          <p:nvPr>
            <p:ph type="pic" sz="quarter" idx="14"/>
          </p:nvPr>
        </p:nvPicPr>
        <p:blipFill>
          <a:blip r:embed="rId2"/>
          <a:srcRect/>
          <a:stretch/>
        </p:blipFill>
        <p:spPr>
          <a:xfrm>
            <a:off x="6924675" y="0"/>
            <a:ext cx="6325499" cy="6858000"/>
          </a:xfrm>
        </p:spPr>
      </p:pic>
      <p:sp>
        <p:nvSpPr>
          <p:cNvPr id="3" name="Titel 2">
            <a:extLst>
              <a:ext uri="{FF2B5EF4-FFF2-40B4-BE49-F238E27FC236}">
                <a16:creationId xmlns:a16="http://schemas.microsoft.com/office/drawing/2014/main" id="{7AFD0AEC-AA1B-DC29-FBCD-471B107A9375}"/>
              </a:ext>
            </a:extLst>
          </p:cNvPr>
          <p:cNvSpPr>
            <a:spLocks noGrp="1"/>
          </p:cNvSpPr>
          <p:nvPr>
            <p:ph type="title"/>
          </p:nvPr>
        </p:nvSpPr>
        <p:spPr/>
        <p:txBody>
          <a:bodyPr/>
          <a:lstStyle/>
          <a:p>
            <a:r>
              <a:rPr lang="en-GB">
                <a:latin typeface="Bookman Old Style"/>
              </a:rPr>
              <a:t>How we can help</a:t>
            </a:r>
            <a:endParaRPr lang="da-DK"/>
          </a:p>
        </p:txBody>
      </p:sp>
      <p:pic>
        <p:nvPicPr>
          <p:cNvPr id="15" name="Grafik 23">
            <a:extLst>
              <a:ext uri="{FF2B5EF4-FFF2-40B4-BE49-F238E27FC236}">
                <a16:creationId xmlns:a16="http://schemas.microsoft.com/office/drawing/2014/main" id="{87EE4C6A-6799-3A54-B2B6-2D5E8EA2D1AB}"/>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636801" y="4415481"/>
            <a:ext cx="178745" cy="178745"/>
          </a:xfrm>
          <a:prstGeom prst="rect">
            <a:avLst/>
          </a:prstGeom>
        </p:spPr>
      </p:pic>
      <p:pic>
        <p:nvPicPr>
          <p:cNvPr id="17" name="Grafik 23">
            <a:extLst>
              <a:ext uri="{FF2B5EF4-FFF2-40B4-BE49-F238E27FC236}">
                <a16:creationId xmlns:a16="http://schemas.microsoft.com/office/drawing/2014/main" id="{6E75EFE3-7256-C034-CDAB-6F39605ED4B7}"/>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636801" y="4645537"/>
            <a:ext cx="178745" cy="178745"/>
          </a:xfrm>
          <a:prstGeom prst="rect">
            <a:avLst/>
          </a:prstGeom>
        </p:spPr>
      </p:pic>
      <p:pic>
        <p:nvPicPr>
          <p:cNvPr id="18" name="Grafik 23">
            <a:extLst>
              <a:ext uri="{FF2B5EF4-FFF2-40B4-BE49-F238E27FC236}">
                <a16:creationId xmlns:a16="http://schemas.microsoft.com/office/drawing/2014/main" id="{E08FCEF3-F124-B607-DCAB-519E883BEB26}"/>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636801" y="4883831"/>
            <a:ext cx="178745" cy="178745"/>
          </a:xfrm>
          <a:prstGeom prst="rect">
            <a:avLst/>
          </a:prstGeom>
        </p:spPr>
      </p:pic>
      <p:sp>
        <p:nvSpPr>
          <p:cNvPr id="25" name="Tekstiruutu 24">
            <a:extLst>
              <a:ext uri="{FF2B5EF4-FFF2-40B4-BE49-F238E27FC236}">
                <a16:creationId xmlns:a16="http://schemas.microsoft.com/office/drawing/2014/main" id="{A4A3EBD5-AEEE-2FDD-75CA-44E172C7FA1D}"/>
              </a:ext>
            </a:extLst>
          </p:cNvPr>
          <p:cNvSpPr txBox="1"/>
          <p:nvPr/>
        </p:nvSpPr>
        <p:spPr>
          <a:xfrm>
            <a:off x="496755" y="3876614"/>
            <a:ext cx="5400675" cy="2000548"/>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2400" b="0" i="0" u="none" strike="noStrike" kern="1200" cap="none" spc="0" normalizeH="0" baseline="0" noProof="0">
                <a:ln>
                  <a:noFill/>
                </a:ln>
                <a:solidFill>
                  <a:srgbClr val="FFFFFF"/>
                </a:solidFill>
                <a:effectLst/>
                <a:uLnTx/>
                <a:uFillTx/>
                <a:latin typeface="Bookman Old Style"/>
                <a:ea typeface="+mn-ea"/>
                <a:cs typeface="+mn-cs"/>
              </a:rPr>
              <a:t>Our solutions</a:t>
            </a:r>
          </a:p>
          <a:p>
            <a:pPr marL="480695" marR="0" lvl="1" indent="0" algn="l" defTabSz="914400" rtl="0" eaLnBrk="1" fontAlgn="auto" latinLnBrk="0" hangingPunct="1">
              <a:lnSpc>
                <a:spcPts val="1900"/>
              </a:lnSpc>
              <a:spcBef>
                <a:spcPts val="0"/>
              </a:spcBef>
              <a:spcAft>
                <a:spcPts val="0"/>
              </a:spcAft>
              <a:buClr>
                <a:srgbClr val="171717"/>
              </a:buClr>
              <a:buSzPts val="1500"/>
              <a:buFontTx/>
              <a:buNone/>
              <a:tabLst/>
              <a:defRPr/>
            </a:pPr>
            <a:r>
              <a:rPr kumimoji="0" lang="en-GB" sz="1600" b="0" i="0" u="none" strike="noStrike" kern="1200" cap="none" spc="0" normalizeH="0" baseline="0" noProof="0">
                <a:ln>
                  <a:noFill/>
                </a:ln>
                <a:solidFill>
                  <a:srgbClr val="FFFFFF"/>
                </a:solidFill>
                <a:effectLst/>
                <a:uLnTx/>
                <a:uFillTx/>
                <a:latin typeface="Franklin Gothic Book"/>
                <a:ea typeface="+mn-ea"/>
                <a:cs typeface="+mn-cs"/>
              </a:rPr>
              <a:t>Case &amp; document management</a:t>
            </a:r>
            <a:endParaRPr lang="en-GB" sz="1600" b="0" i="0" u="none" strike="noStrike" kern="1200" cap="none" spc="0" normalizeH="0" baseline="0" noProof="0">
              <a:ln>
                <a:noFill/>
              </a:ln>
              <a:solidFill>
                <a:srgbClr val="FFFFFF"/>
              </a:solidFill>
              <a:effectLst/>
              <a:uLnTx/>
              <a:uFillTx/>
              <a:latin typeface="Franklin Gothic Book"/>
            </a:endParaRPr>
          </a:p>
          <a:p>
            <a:pPr marL="480695" lvl="1">
              <a:lnSpc>
                <a:spcPts val="1900"/>
              </a:lnSpc>
              <a:defRPr/>
            </a:pPr>
            <a:r>
              <a:rPr lang="en-GB" sz="1600">
                <a:solidFill>
                  <a:srgbClr val="FFFFFF"/>
                </a:solidFill>
                <a:latin typeface="Franklin Gothic Book"/>
              </a:rPr>
              <a:t>Contract management</a:t>
            </a:r>
            <a:endParaRPr lang="en-GB"/>
          </a:p>
          <a:p>
            <a:pPr marL="480695" lvl="1">
              <a:lnSpc>
                <a:spcPts val="1900"/>
              </a:lnSpc>
              <a:defRPr/>
            </a:pPr>
            <a:r>
              <a:rPr lang="en-GB" sz="1600">
                <a:solidFill>
                  <a:srgbClr val="FFFFFF"/>
                </a:solidFill>
                <a:latin typeface="Franklin Gothic Book"/>
              </a:rPr>
              <a:t>Meeting management</a:t>
            </a:r>
            <a:endParaRPr lang="en-GB"/>
          </a:p>
          <a:p>
            <a:pPr marL="480695" lvl="1">
              <a:lnSpc>
                <a:spcPts val="1900"/>
              </a:lnSpc>
              <a:defRPr/>
            </a:pPr>
            <a:r>
              <a:rPr lang="en-GB" sz="1600">
                <a:solidFill>
                  <a:srgbClr val="FFFFFF"/>
                </a:solidFill>
                <a:latin typeface="Franklin Gothic Book"/>
              </a:rPr>
              <a:t>E-services</a:t>
            </a:r>
            <a:endParaRPr lang="en-GB"/>
          </a:p>
          <a:p>
            <a:pPr marL="480695" marR="0" lvl="1" indent="0" algn="l" defTabSz="914400" rtl="0" eaLnBrk="1" fontAlgn="auto" latinLnBrk="0" hangingPunct="1">
              <a:lnSpc>
                <a:spcPts val="1900"/>
              </a:lnSpc>
              <a:spcBef>
                <a:spcPts val="0"/>
              </a:spcBef>
              <a:spcAft>
                <a:spcPts val="0"/>
              </a:spcAft>
              <a:buClr>
                <a:srgbClr val="171717"/>
              </a:buClr>
              <a:buSzPts val="1500"/>
              <a:buFontTx/>
              <a:buNone/>
              <a:tabLst/>
              <a:defRPr/>
            </a:pPr>
            <a:r>
              <a:rPr kumimoji="0" lang="en-GB" sz="1600" b="0" i="0" u="none" strike="noStrike" kern="1200" cap="none" spc="0" normalizeH="0" baseline="0" noProof="0">
                <a:ln>
                  <a:noFill/>
                </a:ln>
                <a:solidFill>
                  <a:srgbClr val="FFFFFF"/>
                </a:solidFill>
                <a:effectLst/>
                <a:uLnTx/>
                <a:uFillTx/>
                <a:latin typeface="Franklin Gothic Book"/>
                <a:ea typeface="+mn-ea"/>
                <a:cs typeface="+mn-cs"/>
              </a:rPr>
              <a:t>Digital archive: X-Archive</a:t>
            </a:r>
            <a:endParaRPr lang="en-GB" sz="1600" b="0" i="0" u="none" strike="noStrike" kern="1200" cap="none" spc="0" normalizeH="0" baseline="0" noProof="0">
              <a:ln>
                <a:noFill/>
              </a:ln>
              <a:solidFill>
                <a:srgbClr val="FFFFFF"/>
              </a:solidFill>
              <a:effectLst/>
              <a:uLnTx/>
              <a:uFillTx/>
              <a:latin typeface="Franklin Gothic Book"/>
            </a:endParaRPr>
          </a:p>
          <a:p>
            <a:pPr marL="480695" marR="0" lvl="1" indent="0" algn="l" defTabSz="914400" rtl="0" eaLnBrk="1" fontAlgn="auto" latinLnBrk="0" hangingPunct="1">
              <a:lnSpc>
                <a:spcPts val="1900"/>
              </a:lnSpc>
              <a:spcBef>
                <a:spcPts val="0"/>
              </a:spcBef>
              <a:spcAft>
                <a:spcPts val="0"/>
              </a:spcAft>
              <a:buClr>
                <a:srgbClr val="171717"/>
              </a:buClr>
              <a:buSzPts val="1500"/>
              <a:buFontTx/>
              <a:buNone/>
              <a:tabLst/>
              <a:defRPr/>
            </a:pPr>
            <a:r>
              <a:rPr kumimoji="0" lang="en-GB" sz="1600" b="0" i="1" u="none" strike="noStrike" kern="1200" cap="none" spc="0" normalizeH="0" baseline="0" noProof="0">
                <a:ln>
                  <a:noFill/>
                </a:ln>
                <a:solidFill>
                  <a:srgbClr val="FFFFFF"/>
                </a:solidFill>
                <a:effectLst/>
                <a:uLnTx/>
                <a:uFillTx/>
                <a:latin typeface="Franklin Gothic Book"/>
                <a:ea typeface="+mn-ea"/>
                <a:cs typeface="+mn-cs"/>
              </a:rPr>
              <a:t>t</a:t>
            </a:r>
            <a:r>
              <a:rPr kumimoji="0" lang="en-GB" sz="1600" b="0" i="0" u="none" strike="noStrike" kern="1200" cap="none" spc="0" normalizeH="0" baseline="0" noProof="0">
                <a:ln>
                  <a:noFill/>
                </a:ln>
                <a:solidFill>
                  <a:srgbClr val="FFFFFF"/>
                </a:solidFill>
                <a:effectLst/>
                <a:uLnTx/>
                <a:uFillTx/>
                <a:latin typeface="Franklin Gothic Book"/>
                <a:ea typeface="+mn-ea"/>
                <a:cs typeface="+mn-cs"/>
              </a:rPr>
              <a:t>woday eBusiness Suite</a:t>
            </a:r>
            <a:endParaRPr kumimoji="0" lang="en-GB" sz="1600" b="0" i="0" u="none" strike="noStrike" kern="1200" cap="none" spc="0" normalizeH="0" baseline="0" noProof="0">
              <a:ln>
                <a:noFill/>
              </a:ln>
              <a:solidFill>
                <a:srgbClr val="FFFFFF"/>
              </a:solidFill>
              <a:effectLst/>
              <a:uLnTx/>
              <a:uFillTx/>
              <a:latin typeface="Arial"/>
              <a:ea typeface="Arial"/>
              <a:cs typeface="Arial"/>
            </a:endParaRPr>
          </a:p>
        </p:txBody>
      </p:sp>
      <p:sp>
        <p:nvSpPr>
          <p:cNvPr id="8" name="Google Shape;754;p75">
            <a:extLst>
              <a:ext uri="{FF2B5EF4-FFF2-40B4-BE49-F238E27FC236}">
                <a16:creationId xmlns:a16="http://schemas.microsoft.com/office/drawing/2014/main" id="{CA49AA24-52E4-EBE5-6E93-095F8A4F6FC4}"/>
              </a:ext>
            </a:extLst>
          </p:cNvPr>
          <p:cNvSpPr/>
          <p:nvPr/>
        </p:nvSpPr>
        <p:spPr>
          <a:xfrm>
            <a:off x="5630005" y="3590468"/>
            <a:ext cx="4132062" cy="1830481"/>
          </a:xfrm>
          <a:prstGeom prst="roundRect">
            <a:avLst>
              <a:gd name="adj" fmla="val 16667"/>
            </a:avLst>
          </a:prstGeom>
          <a:solidFill>
            <a:schemeClr val="accent1"/>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ts val="2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Franklin Gothic Book"/>
                <a:ea typeface="+mn-lt"/>
                <a:cs typeface="+mn-lt"/>
                <a:sym typeface="Libre Franklin"/>
              </a:rPr>
              <a:t>You can get everything from us for case management as well as document management and archiving. All of our solutions are SÄHKE2 certified and work seamlessly together as separate services.</a:t>
            </a:r>
            <a:endParaRPr kumimoji="0" lang="en-GB" sz="1600" b="0" i="0" u="none" strike="noStrike" kern="1200" cap="none" spc="0" normalizeH="0" baseline="0" noProof="0">
              <a:ln>
                <a:noFill/>
              </a:ln>
              <a:solidFill>
                <a:srgbClr val="171717"/>
              </a:solidFill>
              <a:effectLst/>
              <a:uLnTx/>
              <a:uFillTx/>
              <a:latin typeface="Franklin Gothic Book"/>
              <a:ea typeface="+mn-ea"/>
              <a:cs typeface="+mn-cs"/>
            </a:endParaRPr>
          </a:p>
        </p:txBody>
      </p:sp>
      <p:pic>
        <p:nvPicPr>
          <p:cNvPr id="9" name="Kuva 8">
            <a:extLst>
              <a:ext uri="{FF2B5EF4-FFF2-40B4-BE49-F238E27FC236}">
                <a16:creationId xmlns:a16="http://schemas.microsoft.com/office/drawing/2014/main" id="{AD344553-ECC7-995B-4A9A-8F25193B4D21}"/>
              </a:ext>
            </a:extLst>
          </p:cNvPr>
          <p:cNvPicPr>
            <a:picLocks noChangeAspect="1"/>
          </p:cNvPicPr>
          <p:nvPr/>
        </p:nvPicPr>
        <p:blipFill>
          <a:blip r:embed="rId5"/>
          <a:srcRect/>
          <a:stretch/>
        </p:blipFill>
        <p:spPr>
          <a:xfrm>
            <a:off x="10630788" y="478259"/>
            <a:ext cx="965142" cy="965142"/>
          </a:xfrm>
          <a:prstGeom prst="rect">
            <a:avLst/>
          </a:prstGeom>
        </p:spPr>
      </p:pic>
      <p:sp>
        <p:nvSpPr>
          <p:cNvPr id="5" name="Pladsholder til indhold 3">
            <a:extLst>
              <a:ext uri="{FF2B5EF4-FFF2-40B4-BE49-F238E27FC236}">
                <a16:creationId xmlns:a16="http://schemas.microsoft.com/office/drawing/2014/main" id="{D68AC49F-1C64-75A9-107A-A4DD73A046DC}"/>
              </a:ext>
            </a:extLst>
          </p:cNvPr>
          <p:cNvSpPr txBox="1">
            <a:spLocks/>
          </p:cNvSpPr>
          <p:nvPr/>
        </p:nvSpPr>
        <p:spPr>
          <a:xfrm>
            <a:off x="587374" y="1532239"/>
            <a:ext cx="4623859" cy="2180670"/>
          </a:xfrm>
          <a:prstGeom prst="rect">
            <a:avLst/>
          </a:prstGeom>
        </p:spPr>
        <p:txBody>
          <a:bodyPr vert="horz" lIns="0" tIns="0" rIns="0" bIns="0" rtlCol="0" anchor="t">
            <a:noAutofit/>
          </a:bodyPr>
          <a:lstStyle>
            <a:lvl1pPr marL="285750" indent="-285750" algn="l" defTabSz="914400" rtl="0" eaLnBrk="1" latinLnBrk="0" hangingPunct="1">
              <a:lnSpc>
                <a:spcPct val="110000"/>
              </a:lnSpc>
              <a:spcBef>
                <a:spcPts val="0"/>
              </a:spcBef>
              <a:spcAft>
                <a:spcPts val="0"/>
              </a:spcAft>
              <a:buClr>
                <a:schemeClr val="bg1"/>
              </a:buClr>
              <a:buFont typeface="Normal systemskrift"/>
              <a:buChar char="–"/>
              <a:defRPr sz="1600" b="0" i="0" kern="1200">
                <a:solidFill>
                  <a:schemeClr val="bg1"/>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bg1"/>
              </a:buClr>
              <a:buFont typeface="Normal systemskrift"/>
              <a:buChar char="–"/>
              <a:defRPr sz="1600" b="0" i="0" kern="1200">
                <a:solidFill>
                  <a:schemeClr val="bg1"/>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bg1"/>
              </a:buClr>
              <a:buFont typeface="Normal systemskrift"/>
              <a:buChar char="–"/>
              <a:defRPr sz="1600" b="0" i="0" kern="1200">
                <a:solidFill>
                  <a:schemeClr val="bg1"/>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bg1"/>
              </a:buClr>
              <a:buFont typeface="Normal systemskrift"/>
              <a:buChar char="–"/>
              <a:defRPr sz="1600" b="0" i="0" kern="1200">
                <a:solidFill>
                  <a:schemeClr val="bg1"/>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bg1"/>
              </a:buClr>
              <a:buFont typeface="Normal systemskrift"/>
              <a:buChar char="–"/>
              <a:defRPr sz="1600" b="0" i="0" kern="1200">
                <a:solidFill>
                  <a:schemeClr val="bg1"/>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en-GB">
                <a:latin typeface="Franklin Gothic Book"/>
                <a:ea typeface="Open Sans"/>
                <a:cs typeface="Open Sans"/>
              </a:rPr>
              <a:t>We offer customised digital solutions that streamline and automate organisations' business processes, improving their efficiency and customer experience. With our expertise and state-of-the-art technology, we help organisations achieve their business goals and make their services more accessible.</a:t>
            </a:r>
            <a:endParaRPr lang="fi-FI"/>
          </a:p>
        </p:txBody>
      </p:sp>
      <p:pic>
        <p:nvPicPr>
          <p:cNvPr id="4" name="Grafik 23">
            <a:extLst>
              <a:ext uri="{FF2B5EF4-FFF2-40B4-BE49-F238E27FC236}">
                <a16:creationId xmlns:a16="http://schemas.microsoft.com/office/drawing/2014/main" id="{3AAF0F3D-CA68-0B2D-FDD2-A461B7CA8EC3}"/>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646696" y="5132948"/>
            <a:ext cx="178745" cy="178745"/>
          </a:xfrm>
          <a:prstGeom prst="rect">
            <a:avLst/>
          </a:prstGeom>
        </p:spPr>
      </p:pic>
      <p:pic>
        <p:nvPicPr>
          <p:cNvPr id="6" name="Grafik 23">
            <a:extLst>
              <a:ext uri="{FF2B5EF4-FFF2-40B4-BE49-F238E27FC236}">
                <a16:creationId xmlns:a16="http://schemas.microsoft.com/office/drawing/2014/main" id="{EDDAA5FA-73E4-BBFE-2B48-579BE15A3386}"/>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646696" y="5363004"/>
            <a:ext cx="178745" cy="178745"/>
          </a:xfrm>
          <a:prstGeom prst="rect">
            <a:avLst/>
          </a:prstGeom>
        </p:spPr>
      </p:pic>
      <p:pic>
        <p:nvPicPr>
          <p:cNvPr id="10" name="Grafik 23">
            <a:extLst>
              <a:ext uri="{FF2B5EF4-FFF2-40B4-BE49-F238E27FC236}">
                <a16:creationId xmlns:a16="http://schemas.microsoft.com/office/drawing/2014/main" id="{C0744061-C767-64A3-5A62-99776D845906}"/>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646696" y="5601298"/>
            <a:ext cx="178745" cy="178745"/>
          </a:xfrm>
          <a:prstGeom prst="rect">
            <a:avLst/>
          </a:prstGeom>
        </p:spPr>
      </p:pic>
    </p:spTree>
    <p:extLst>
      <p:ext uri="{BB962C8B-B14F-4D97-AF65-F5344CB8AC3E}">
        <p14:creationId xmlns:p14="http://schemas.microsoft.com/office/powerpoint/2010/main" val="7247851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00173A"/>
        </a:solidFill>
        <a:effectLst/>
      </p:bgPr>
    </p:bg>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DAA73402-705F-9D03-1D07-495980EDCBD2}"/>
              </a:ext>
            </a:extLst>
          </p:cNvPr>
          <p:cNvSpPr>
            <a:spLocks noGrp="1"/>
          </p:cNvSpPr>
          <p:nvPr>
            <p:ph type="title"/>
          </p:nvPr>
        </p:nvSpPr>
        <p:spPr/>
        <p:txBody>
          <a:bodyPr/>
          <a:lstStyle/>
          <a:p>
            <a:r>
              <a:rPr lang="fi-FI" i="1">
                <a:latin typeface="+mj-lt"/>
              </a:rPr>
              <a:t>t</a:t>
            </a:r>
            <a:r>
              <a:rPr lang="fi-FI">
                <a:latin typeface="+mj-lt"/>
              </a:rPr>
              <a:t>woday </a:t>
            </a:r>
            <a:r>
              <a:rPr lang="fi-FI" err="1">
                <a:latin typeface="Franklin Gothic Demi" panose="020B0703020102020204" pitchFamily="34" charset="0"/>
              </a:rPr>
              <a:t>eBusiness</a:t>
            </a:r>
            <a:r>
              <a:rPr lang="fi-FI">
                <a:latin typeface="Franklin Gothic Demi" panose="020B0703020102020204" pitchFamily="34" charset="0"/>
              </a:rPr>
              <a:t> Suite </a:t>
            </a:r>
            <a:endParaRPr lang="fi-FI">
              <a:solidFill>
                <a:schemeClr val="accent4"/>
              </a:solidFill>
              <a:latin typeface="Franklin Gothic Demi" panose="020B0703020102020204" pitchFamily="34" charset="0"/>
            </a:endParaRPr>
          </a:p>
        </p:txBody>
      </p:sp>
      <p:sp>
        <p:nvSpPr>
          <p:cNvPr id="3" name="Tekstin paikkamerkki 5">
            <a:extLst>
              <a:ext uri="{FF2B5EF4-FFF2-40B4-BE49-F238E27FC236}">
                <a16:creationId xmlns:a16="http://schemas.microsoft.com/office/drawing/2014/main" id="{D67C8980-636C-8AF9-4A32-FE6E08A59D83}"/>
              </a:ext>
            </a:extLst>
          </p:cNvPr>
          <p:cNvSpPr>
            <a:spLocks noGrp="1"/>
          </p:cNvSpPr>
          <p:nvPr>
            <p:ph type="body" sz="quarter" idx="10"/>
          </p:nvPr>
        </p:nvSpPr>
        <p:spPr>
          <a:xfrm>
            <a:off x="587375" y="1926508"/>
            <a:ext cx="4640717" cy="4164527"/>
          </a:xfrm>
        </p:spPr>
        <p:txBody>
          <a:bodyPr vert="horz" lIns="0" tIns="0" rIns="0" bIns="0" rtlCol="0" anchor="t">
            <a:noAutofit/>
          </a:bodyPr>
          <a:lstStyle/>
          <a:p>
            <a:pPr marL="0" indent="0">
              <a:spcAft>
                <a:spcPts val="300"/>
              </a:spcAft>
              <a:buNone/>
            </a:pPr>
            <a:r>
              <a:rPr lang="en-GB" i="1">
                <a:latin typeface="+mn-lt"/>
                <a:ea typeface="Yu Gothic Light"/>
                <a:cs typeface="Arial"/>
              </a:rPr>
              <a:t>t</a:t>
            </a:r>
            <a:r>
              <a:rPr lang="en-GB">
                <a:latin typeface="+mn-lt"/>
                <a:ea typeface="Yu Gothic Light"/>
                <a:cs typeface="Arial"/>
              </a:rPr>
              <a:t>woday eBusiness Suite is a user-friendly and flexible software platform that enables the automation and digitisation of service processes. It offers various subsystems, process management, service management tools, and integrations. </a:t>
            </a:r>
          </a:p>
          <a:p>
            <a:pPr marL="0" indent="0">
              <a:spcAft>
                <a:spcPts val="300"/>
              </a:spcAft>
              <a:buNone/>
            </a:pPr>
            <a:endParaRPr lang="en-GB">
              <a:latin typeface="+mn-lt"/>
              <a:ea typeface="Yu Gothic Light"/>
              <a:cs typeface="Arial"/>
            </a:endParaRPr>
          </a:p>
          <a:p>
            <a:pPr marL="0" indent="0">
              <a:spcAft>
                <a:spcPts val="300"/>
              </a:spcAft>
              <a:buNone/>
            </a:pPr>
            <a:r>
              <a:rPr lang="en-GB">
                <a:latin typeface="Franklin Gothic Book"/>
                <a:ea typeface="Yu Gothic Light"/>
                <a:cs typeface="Arial"/>
              </a:rPr>
              <a:t>We have extensive expertise and development capacity, enabling us to respond quickly and efficiently to our customers' changing needs.</a:t>
            </a:r>
            <a:endParaRPr lang="fi-FI" sz="1600">
              <a:cs typeface="Arial"/>
            </a:endParaRPr>
          </a:p>
          <a:p>
            <a:pPr marL="0" indent="0">
              <a:buNone/>
            </a:pPr>
            <a:endParaRPr lang="fi-FI">
              <a:cs typeface="Arial"/>
            </a:endParaRPr>
          </a:p>
          <a:p>
            <a:pPr marL="0" indent="0">
              <a:buNone/>
            </a:pPr>
            <a:endParaRPr lang="fi-FI">
              <a:cs typeface="Arial"/>
            </a:endParaRPr>
          </a:p>
          <a:p>
            <a:endParaRPr lang="fi-FI">
              <a:cs typeface="Arial"/>
            </a:endParaRPr>
          </a:p>
        </p:txBody>
      </p:sp>
      <p:sp>
        <p:nvSpPr>
          <p:cNvPr id="6" name="Google Shape;754;p75">
            <a:extLst>
              <a:ext uri="{FF2B5EF4-FFF2-40B4-BE49-F238E27FC236}">
                <a16:creationId xmlns:a16="http://schemas.microsoft.com/office/drawing/2014/main" id="{D1CB5760-FCC7-F0F0-2109-6FE30E28BE2C}"/>
              </a:ext>
            </a:extLst>
          </p:cNvPr>
          <p:cNvSpPr/>
          <p:nvPr/>
        </p:nvSpPr>
        <p:spPr>
          <a:xfrm>
            <a:off x="5782660" y="1539822"/>
            <a:ext cx="5821965" cy="4319111"/>
          </a:xfrm>
          <a:prstGeom prst="roundRect">
            <a:avLst>
              <a:gd name="adj" fmla="val 13178"/>
            </a:avLst>
          </a:prstGeom>
          <a:solidFill>
            <a:srgbClr val="00E277"/>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R="0" lvl="0" algn="l" defTabSz="914400" rtl="0" eaLnBrk="1" fontAlgn="auto" latinLnBrk="0" hangingPunct="1">
              <a:lnSpc>
                <a:spcPct val="110000"/>
              </a:lnSpc>
              <a:spcBef>
                <a:spcPts val="0"/>
              </a:spcBef>
              <a:spcAft>
                <a:spcPts val="0"/>
              </a:spcAft>
              <a:buClrTx/>
              <a:buSzTx/>
              <a:tabLst/>
              <a:defRPr/>
            </a:pPr>
            <a:r>
              <a:rPr lang="en-GB" sz="1600">
                <a:solidFill>
                  <a:srgbClr val="171717"/>
                </a:solidFill>
                <a:latin typeface="Franklin Gothic Demi"/>
                <a:cs typeface="Segoe UI"/>
              </a:rPr>
              <a:t>Features for a wide scale of needs, including</a:t>
            </a:r>
            <a:r>
              <a:rPr lang="en-GB" sz="1600">
                <a:solidFill>
                  <a:srgbClr val="171717"/>
                </a:solidFill>
                <a:latin typeface="Franklin Gothic Demi"/>
              </a:rPr>
              <a:t>:</a:t>
            </a:r>
            <a:endParaRPr lang="fi-FI">
              <a:latin typeface="Franklin Gothic Demi"/>
            </a:endParaRPr>
          </a:p>
          <a:p>
            <a:pPr marL="342900" marR="0" indent="-342900" algn="l" defTabSz="914400" rtl="0" eaLnBrk="1" fontAlgn="auto" latinLnBrk="0" hangingPunct="1">
              <a:lnSpc>
                <a:spcPct val="110000"/>
              </a:lnSpc>
              <a:spcBef>
                <a:spcPts val="0"/>
              </a:spcBef>
              <a:spcAft>
                <a:spcPts val="300"/>
              </a:spcAft>
              <a:buClrTx/>
              <a:buSzTx/>
              <a:buFont typeface="Franklin Gothic Book" panose="020B0503020102020204" pitchFamily="34" charset="0"/>
              <a:buChar char="–"/>
              <a:tabLst/>
              <a:defRPr/>
            </a:pPr>
            <a:r>
              <a:rPr kumimoji="0" lang="en-US" sz="1400" b="0" i="0" u="none" strike="noStrike" kern="1200" cap="none" spc="0" normalizeH="0" baseline="0" noProof="0">
                <a:ln>
                  <a:noFill/>
                </a:ln>
                <a:solidFill>
                  <a:srgbClr val="171717"/>
                </a:solidFill>
                <a:effectLst/>
                <a:uLnTx/>
                <a:uFillTx/>
                <a:latin typeface="Franklin Gothic Book"/>
                <a:ea typeface="+mn-ea"/>
                <a:cs typeface="+mn-cs"/>
              </a:rPr>
              <a:t>eBusiness, case management, electronic signature, electronic archive and customer experience measurement</a:t>
            </a:r>
            <a:endParaRPr lang="en-GB" sz="1600" b="1" i="0" u="none" strike="noStrike" kern="1200" cap="none" spc="0" normalizeH="0" baseline="0" noProof="0">
              <a:ln>
                <a:noFill/>
              </a:ln>
              <a:solidFill>
                <a:srgbClr val="171717"/>
              </a:solidFill>
              <a:effectLst/>
              <a:uLnTx/>
              <a:uFillTx/>
              <a:latin typeface="Franklin Gothic Book"/>
              <a:cs typeface="Segoe UI"/>
            </a:endParaRPr>
          </a:p>
          <a:p>
            <a:pPr>
              <a:lnSpc>
                <a:spcPct val="110000"/>
              </a:lnSpc>
              <a:defRPr/>
            </a:pPr>
            <a:r>
              <a:rPr lang="en-GB" sz="1600">
                <a:solidFill>
                  <a:srgbClr val="171717"/>
                </a:solidFill>
                <a:latin typeface="Franklin Gothic Demi"/>
                <a:cs typeface="Segoe UI"/>
              </a:rPr>
              <a:t>Flexible and easy to use: </a:t>
            </a:r>
            <a:endParaRPr lang="en-GB" sz="1600">
              <a:solidFill>
                <a:srgbClr val="171717"/>
              </a:solidFill>
              <a:latin typeface="Franklin Gothic Demi" panose="020B0703020102020204" pitchFamily="34" charset="0"/>
              <a:cs typeface="Segoe UI"/>
            </a:endParaRPr>
          </a:p>
          <a:p>
            <a:pPr marL="342900" marR="0" indent="-342900" algn="l" defTabSz="914400" rtl="0" eaLnBrk="1" fontAlgn="auto" latinLnBrk="0" hangingPunct="1">
              <a:lnSpc>
                <a:spcPct val="110000"/>
              </a:lnSpc>
              <a:spcBef>
                <a:spcPts val="0"/>
              </a:spcBef>
              <a:spcAft>
                <a:spcPts val="300"/>
              </a:spcAft>
              <a:buClrTx/>
              <a:buSzTx/>
              <a:buFont typeface="Franklin Gothic Book" panose="020B0503020102020204" pitchFamily="34" charset="0"/>
              <a:buChar char="–"/>
              <a:tabLst/>
              <a:defRPr/>
            </a:pPr>
            <a:r>
              <a:rPr kumimoji="0" lang="en-US" sz="1400" b="0" i="0" u="none" strike="noStrike" kern="1200" cap="none" spc="0" normalizeH="0" baseline="0" noProof="0">
                <a:ln>
                  <a:noFill/>
                </a:ln>
                <a:solidFill>
                  <a:srgbClr val="171717"/>
                </a:solidFill>
                <a:effectLst/>
                <a:uLnTx/>
                <a:uFillTx/>
                <a:latin typeface="Franklin Gothic Book"/>
                <a:ea typeface="+mn-ea"/>
                <a:cs typeface="+mn-cs"/>
              </a:rPr>
              <a:t>Suitable for both the public and private sectors</a:t>
            </a:r>
            <a:endParaRPr lang="en-US" sz="1400" b="0" i="0" u="none" strike="noStrike" kern="1200" cap="none" spc="0" normalizeH="0" baseline="0" noProof="0">
              <a:ln>
                <a:noFill/>
              </a:ln>
              <a:solidFill>
                <a:srgbClr val="171717"/>
              </a:solidFill>
              <a:effectLst/>
              <a:uLnTx/>
              <a:uFillTx/>
              <a:latin typeface="Franklin Gothic Book"/>
            </a:endParaRPr>
          </a:p>
          <a:p>
            <a:pPr marL="342900" marR="0" indent="-342900" algn="l" defTabSz="914400" rtl="0" eaLnBrk="1" fontAlgn="auto" latinLnBrk="0" hangingPunct="1">
              <a:lnSpc>
                <a:spcPct val="110000"/>
              </a:lnSpc>
              <a:spcBef>
                <a:spcPts val="0"/>
              </a:spcBef>
              <a:spcAft>
                <a:spcPts val="300"/>
              </a:spcAft>
              <a:buClrTx/>
              <a:buSzTx/>
              <a:buFont typeface="Franklin Gothic Book" panose="020B0503020102020204" pitchFamily="34" charset="0"/>
              <a:buChar char="–"/>
              <a:tabLst/>
              <a:defRPr/>
            </a:pPr>
            <a:r>
              <a:rPr kumimoji="0" lang="en-US" sz="1400" b="0" i="0" u="none" strike="noStrike" kern="1200" cap="none" spc="0" normalizeH="0" baseline="0" noProof="0">
                <a:ln>
                  <a:noFill/>
                </a:ln>
                <a:solidFill>
                  <a:srgbClr val="171717"/>
                </a:solidFill>
                <a:effectLst/>
                <a:uLnTx/>
                <a:uFillTx/>
                <a:latin typeface="Franklin Gothic Book"/>
                <a:ea typeface="+mn-ea"/>
                <a:cs typeface="+mn-cs"/>
              </a:rPr>
              <a:t>Ready-made components and tools make building and </a:t>
            </a:r>
            <a:r>
              <a:rPr kumimoji="0" lang="en-US" sz="1400" b="0" i="0" u="none" strike="noStrike" kern="1200" cap="none" spc="0" normalizeH="0" baseline="0" noProof="0" err="1">
                <a:ln>
                  <a:noFill/>
                </a:ln>
                <a:solidFill>
                  <a:srgbClr val="171717"/>
                </a:solidFill>
                <a:effectLst/>
                <a:uLnTx/>
                <a:uFillTx/>
                <a:latin typeface="Franklin Gothic Book"/>
                <a:ea typeface="+mn-ea"/>
                <a:cs typeface="+mn-cs"/>
              </a:rPr>
              <a:t>customising</a:t>
            </a:r>
            <a:r>
              <a:rPr kumimoji="0" lang="en-US" sz="1400" b="0" i="0" u="none" strike="noStrike" kern="1200" cap="none" spc="0" normalizeH="0" baseline="0" noProof="0">
                <a:ln>
                  <a:noFill/>
                </a:ln>
                <a:solidFill>
                  <a:srgbClr val="171717"/>
                </a:solidFill>
                <a:effectLst/>
                <a:uLnTx/>
                <a:uFillTx/>
                <a:latin typeface="Franklin Gothic Book"/>
                <a:ea typeface="+mn-ea"/>
                <a:cs typeface="+mn-cs"/>
              </a:rPr>
              <a:t> service processes and channels easy. Process descriptions can be created without programming skills.</a:t>
            </a:r>
            <a:endParaRPr lang="en-US" sz="1400" b="0" i="0" u="none" strike="noStrike" kern="1200" cap="none" spc="0" normalizeH="0" baseline="0" noProof="0">
              <a:ln>
                <a:noFill/>
              </a:ln>
              <a:solidFill>
                <a:srgbClr val="171717"/>
              </a:solidFill>
              <a:effectLst/>
              <a:uLnTx/>
              <a:uFillTx/>
              <a:latin typeface="Franklin Gothic Book"/>
            </a:endParaRPr>
          </a:p>
          <a:p>
            <a:pPr marL="342900" marR="0" indent="-342900" algn="l" defTabSz="914400" rtl="0" eaLnBrk="1" fontAlgn="auto" latinLnBrk="0" hangingPunct="1">
              <a:lnSpc>
                <a:spcPct val="110000"/>
              </a:lnSpc>
              <a:spcBef>
                <a:spcPts val="0"/>
              </a:spcBef>
              <a:spcAft>
                <a:spcPts val="300"/>
              </a:spcAft>
              <a:buClrTx/>
              <a:buSzTx/>
              <a:buFont typeface="Franklin Gothic Book" panose="020B0503020102020204" pitchFamily="34" charset="0"/>
              <a:buChar char="–"/>
              <a:tabLst/>
              <a:defRPr/>
            </a:pPr>
            <a:r>
              <a:rPr kumimoji="0" lang="en-US" sz="1400" b="0" i="0" u="none" strike="noStrike" kern="1200" cap="none" spc="0" normalizeH="0" baseline="0" noProof="0">
                <a:ln>
                  <a:noFill/>
                </a:ln>
                <a:solidFill>
                  <a:srgbClr val="171717"/>
                </a:solidFill>
                <a:effectLst/>
                <a:uLnTx/>
                <a:uFillTx/>
                <a:latin typeface="Franklin Gothic Book"/>
                <a:ea typeface="+mn-ea"/>
                <a:cs typeface="+mn-cs"/>
              </a:rPr>
              <a:t>Low-code platform makes developing processes easy</a:t>
            </a:r>
            <a:endParaRPr lang="en-US" sz="1400" b="0" i="0" u="none" strike="noStrike" kern="1200" cap="none" spc="0" normalizeH="0" baseline="0" noProof="0">
              <a:ln>
                <a:noFill/>
              </a:ln>
              <a:solidFill>
                <a:srgbClr val="171717"/>
              </a:solidFill>
              <a:effectLst/>
              <a:uLnTx/>
              <a:uFillTx/>
              <a:latin typeface="Franklin Gothic Book"/>
            </a:endParaRPr>
          </a:p>
          <a:p>
            <a:pPr>
              <a:lnSpc>
                <a:spcPct val="110000"/>
              </a:lnSpc>
              <a:spcAft>
                <a:spcPts val="300"/>
              </a:spcAft>
              <a:defRPr/>
            </a:pPr>
            <a:r>
              <a:rPr lang="en-US" sz="1600">
                <a:solidFill>
                  <a:srgbClr val="171717"/>
                </a:solidFill>
                <a:latin typeface="Franklin Gothic Demi"/>
              </a:rPr>
              <a:t>Secure:</a:t>
            </a:r>
          </a:p>
          <a:p>
            <a:pPr marL="342900" indent="-342900">
              <a:lnSpc>
                <a:spcPct val="110000"/>
              </a:lnSpc>
              <a:spcAft>
                <a:spcPts val="300"/>
              </a:spcAft>
              <a:buFont typeface="Franklin Gothic Book" panose="020B0503020102020204" pitchFamily="34" charset="0"/>
              <a:buChar char="–"/>
              <a:defRPr/>
            </a:pPr>
            <a:r>
              <a:rPr lang="en-US" sz="1400">
                <a:solidFill>
                  <a:srgbClr val="171717"/>
                </a:solidFill>
              </a:rPr>
              <a:t>Our products are SÄHKE2 certified and meet strict quality and security requirements.</a:t>
            </a:r>
          </a:p>
          <a:p>
            <a:pPr>
              <a:lnSpc>
                <a:spcPct val="110000"/>
              </a:lnSpc>
              <a:spcAft>
                <a:spcPts val="300"/>
              </a:spcAft>
              <a:defRPr/>
            </a:pPr>
            <a:r>
              <a:rPr lang="en-US" sz="1600">
                <a:solidFill>
                  <a:srgbClr val="171717"/>
                </a:solidFill>
                <a:latin typeface="Franklin Gothic Demi"/>
              </a:rPr>
              <a:t>Easy to scale &amp; integrate:</a:t>
            </a:r>
          </a:p>
          <a:p>
            <a:pPr marL="342900" indent="-342900">
              <a:lnSpc>
                <a:spcPct val="110000"/>
              </a:lnSpc>
              <a:spcAft>
                <a:spcPts val="300"/>
              </a:spcAft>
              <a:buFont typeface="Franklin Gothic Book" panose="020B0503020102020204" pitchFamily="34" charset="0"/>
              <a:buChar char="–"/>
              <a:defRPr/>
            </a:pPr>
            <a:r>
              <a:rPr lang="en-US" sz="1400">
                <a:solidFill>
                  <a:srgbClr val="171717"/>
                </a:solidFill>
              </a:rPr>
              <a:t>Solutions are scalable and easy to integrate to other systems</a:t>
            </a:r>
            <a:endParaRPr lang="en-US" sz="1400" b="0" i="0" u="none" strike="noStrike" kern="1200" cap="none" spc="0" normalizeH="0" baseline="0" noProof="0">
              <a:ln>
                <a:noFill/>
              </a:ln>
              <a:solidFill>
                <a:srgbClr val="171717"/>
              </a:solidFill>
              <a:effectLst/>
              <a:uLnTx/>
              <a:uFillTx/>
              <a:latin typeface="Franklin Gothic Book"/>
            </a:endParaRPr>
          </a:p>
        </p:txBody>
      </p:sp>
      <p:pic>
        <p:nvPicPr>
          <p:cNvPr id="4" name="Kuva 8">
            <a:extLst>
              <a:ext uri="{FF2B5EF4-FFF2-40B4-BE49-F238E27FC236}">
                <a16:creationId xmlns:a16="http://schemas.microsoft.com/office/drawing/2014/main" id="{E1489FC7-5CCC-A29C-1674-2627568B2F3D}"/>
              </a:ext>
            </a:extLst>
          </p:cNvPr>
          <p:cNvPicPr>
            <a:picLocks noChangeAspect="1"/>
          </p:cNvPicPr>
          <p:nvPr/>
        </p:nvPicPr>
        <p:blipFill>
          <a:blip r:embed="rId3"/>
          <a:srcRect/>
          <a:stretch/>
        </p:blipFill>
        <p:spPr>
          <a:xfrm>
            <a:off x="10630788" y="478259"/>
            <a:ext cx="965142" cy="965142"/>
          </a:xfrm>
          <a:prstGeom prst="rect">
            <a:avLst/>
          </a:prstGeom>
        </p:spPr>
      </p:pic>
    </p:spTree>
    <p:extLst>
      <p:ext uri="{BB962C8B-B14F-4D97-AF65-F5344CB8AC3E}">
        <p14:creationId xmlns:p14="http://schemas.microsoft.com/office/powerpoint/2010/main" val="282681288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66B875FE-B1ED-488E-0954-C66983660DB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6306" t="30111" r="36253" b="15890"/>
          <a:stretch/>
        </p:blipFill>
        <p:spPr bwMode="auto">
          <a:xfrm>
            <a:off x="4961600" y="2649413"/>
            <a:ext cx="725634" cy="731796"/>
          </a:xfrm>
          <a:prstGeom prst="rect">
            <a:avLst/>
          </a:prstGeom>
          <a:noFill/>
          <a:extLst>
            <a:ext uri="{909E8E84-426E-40DD-AFC4-6F175D3DCCD1}">
              <a14:hiddenFill xmlns:a14="http://schemas.microsoft.com/office/drawing/2010/main">
                <a:solidFill>
                  <a:srgbClr val="FFFFFF"/>
                </a:solidFill>
              </a14:hiddenFill>
            </a:ext>
          </a:extLst>
        </p:spPr>
      </p:pic>
      <p:pic>
        <p:nvPicPr>
          <p:cNvPr id="7" name="Pladsholder til billede 6">
            <a:extLst>
              <a:ext uri="{FF2B5EF4-FFF2-40B4-BE49-F238E27FC236}">
                <a16:creationId xmlns:a16="http://schemas.microsoft.com/office/drawing/2014/main" id="{3DC0132D-7CC0-7963-F624-DFE84C974AF3}"/>
              </a:ext>
            </a:extLst>
          </p:cNvPr>
          <p:cNvPicPr>
            <a:picLocks noGrp="1" noChangeAspect="1"/>
          </p:cNvPicPr>
          <p:nvPr>
            <p:ph type="pic" sz="quarter" idx="14"/>
          </p:nvPr>
        </p:nvPicPr>
        <p:blipFill>
          <a:blip r:embed="rId3"/>
          <a:srcRect/>
          <a:stretch/>
        </p:blipFill>
        <p:spPr>
          <a:xfrm>
            <a:off x="6924675" y="0"/>
            <a:ext cx="6325499" cy="6858000"/>
          </a:xfrm>
        </p:spPr>
      </p:pic>
      <p:sp>
        <p:nvSpPr>
          <p:cNvPr id="3" name="Titel 2">
            <a:extLst>
              <a:ext uri="{FF2B5EF4-FFF2-40B4-BE49-F238E27FC236}">
                <a16:creationId xmlns:a16="http://schemas.microsoft.com/office/drawing/2014/main" id="{7AFD0AEC-AA1B-DC29-FBCD-471B107A9375}"/>
              </a:ext>
            </a:extLst>
          </p:cNvPr>
          <p:cNvSpPr>
            <a:spLocks noGrp="1"/>
          </p:cNvSpPr>
          <p:nvPr>
            <p:ph type="title"/>
          </p:nvPr>
        </p:nvSpPr>
        <p:spPr>
          <a:xfrm>
            <a:off x="587375" y="476249"/>
            <a:ext cx="5400674" cy="789001"/>
          </a:xfrm>
        </p:spPr>
        <p:txBody>
          <a:bodyPr/>
          <a:lstStyle/>
          <a:p>
            <a:r>
              <a:rPr lang="da-DK" err="1">
                <a:solidFill>
                  <a:schemeClr val="tx1"/>
                </a:solidFill>
              </a:rPr>
              <a:t>Some</a:t>
            </a:r>
            <a:r>
              <a:rPr lang="da-DK">
                <a:solidFill>
                  <a:schemeClr val="tx1"/>
                </a:solidFill>
              </a:rPr>
              <a:t> of </a:t>
            </a:r>
            <a:r>
              <a:rPr lang="da-DK" err="1">
                <a:solidFill>
                  <a:schemeClr val="tx1"/>
                </a:solidFill>
              </a:rPr>
              <a:t>our</a:t>
            </a:r>
            <a:r>
              <a:rPr lang="da-DK">
                <a:solidFill>
                  <a:schemeClr val="tx1"/>
                </a:solidFill>
              </a:rPr>
              <a:t> </a:t>
            </a:r>
            <a:r>
              <a:rPr lang="da-DK" err="1">
                <a:solidFill>
                  <a:schemeClr val="tx1"/>
                </a:solidFill>
              </a:rPr>
              <a:t>customers</a:t>
            </a:r>
            <a:endParaRPr lang="da-DK">
              <a:solidFill>
                <a:schemeClr val="tx1"/>
              </a:solidFill>
            </a:endParaRPr>
          </a:p>
        </p:txBody>
      </p:sp>
      <p:pic>
        <p:nvPicPr>
          <p:cNvPr id="9" name="Kuva 8">
            <a:extLst>
              <a:ext uri="{FF2B5EF4-FFF2-40B4-BE49-F238E27FC236}">
                <a16:creationId xmlns:a16="http://schemas.microsoft.com/office/drawing/2014/main" id="{99FF0868-F120-1BBD-8C5F-27FFA44CB9A7}"/>
              </a:ext>
            </a:extLst>
          </p:cNvPr>
          <p:cNvPicPr>
            <a:picLocks noChangeAspect="1"/>
          </p:cNvPicPr>
          <p:nvPr/>
        </p:nvPicPr>
        <p:blipFill>
          <a:blip r:embed="rId4"/>
          <a:srcRect/>
          <a:stretch/>
        </p:blipFill>
        <p:spPr>
          <a:xfrm>
            <a:off x="10630788" y="478259"/>
            <a:ext cx="965142" cy="965142"/>
          </a:xfrm>
          <a:prstGeom prst="rect">
            <a:avLst/>
          </a:prstGeom>
        </p:spPr>
      </p:pic>
      <p:pic>
        <p:nvPicPr>
          <p:cNvPr id="5" name="Google Shape;1487;p151">
            <a:extLst>
              <a:ext uri="{FF2B5EF4-FFF2-40B4-BE49-F238E27FC236}">
                <a16:creationId xmlns:a16="http://schemas.microsoft.com/office/drawing/2014/main" id="{BA75BBD5-AE66-E7E5-72A3-CE1852282333}"/>
              </a:ext>
            </a:extLst>
          </p:cNvPr>
          <p:cNvPicPr preferRelativeResize="0"/>
          <p:nvPr/>
        </p:nvPicPr>
        <p:blipFill>
          <a:blip r:embed="rId5">
            <a:alphaModFix/>
          </a:blip>
          <a:stretch>
            <a:fillRect/>
          </a:stretch>
        </p:blipFill>
        <p:spPr>
          <a:xfrm>
            <a:off x="706502" y="1723405"/>
            <a:ext cx="1213930" cy="563610"/>
          </a:xfrm>
          <a:prstGeom prst="rect">
            <a:avLst/>
          </a:prstGeom>
          <a:noFill/>
          <a:ln>
            <a:noFill/>
          </a:ln>
        </p:spPr>
      </p:pic>
      <p:pic>
        <p:nvPicPr>
          <p:cNvPr id="8" name="Google Shape;1488;p151">
            <a:extLst>
              <a:ext uri="{FF2B5EF4-FFF2-40B4-BE49-F238E27FC236}">
                <a16:creationId xmlns:a16="http://schemas.microsoft.com/office/drawing/2014/main" id="{AD23EA86-4BF7-68C2-979A-0FEE2D61ED8A}"/>
              </a:ext>
            </a:extLst>
          </p:cNvPr>
          <p:cNvPicPr preferRelativeResize="0"/>
          <p:nvPr/>
        </p:nvPicPr>
        <p:blipFill>
          <a:blip r:embed="rId6">
            <a:alphaModFix/>
          </a:blip>
          <a:stretch>
            <a:fillRect/>
          </a:stretch>
        </p:blipFill>
        <p:spPr>
          <a:xfrm>
            <a:off x="4747233" y="1542485"/>
            <a:ext cx="888703" cy="763399"/>
          </a:xfrm>
          <a:prstGeom prst="rect">
            <a:avLst/>
          </a:prstGeom>
          <a:noFill/>
          <a:ln>
            <a:noFill/>
          </a:ln>
        </p:spPr>
      </p:pic>
      <p:pic>
        <p:nvPicPr>
          <p:cNvPr id="11" name="Google Shape;1490;p151">
            <a:extLst>
              <a:ext uri="{FF2B5EF4-FFF2-40B4-BE49-F238E27FC236}">
                <a16:creationId xmlns:a16="http://schemas.microsoft.com/office/drawing/2014/main" id="{36221113-E0B3-341F-EDDE-D72FA10EB9FB}"/>
              </a:ext>
            </a:extLst>
          </p:cNvPr>
          <p:cNvPicPr preferRelativeResize="0"/>
          <p:nvPr/>
        </p:nvPicPr>
        <p:blipFill>
          <a:blip r:embed="rId7">
            <a:alphaModFix/>
          </a:blip>
          <a:stretch>
            <a:fillRect/>
          </a:stretch>
        </p:blipFill>
        <p:spPr>
          <a:xfrm>
            <a:off x="706509" y="2934920"/>
            <a:ext cx="1815581" cy="424603"/>
          </a:xfrm>
          <a:prstGeom prst="rect">
            <a:avLst/>
          </a:prstGeom>
          <a:noFill/>
          <a:ln>
            <a:noFill/>
          </a:ln>
        </p:spPr>
      </p:pic>
      <p:pic>
        <p:nvPicPr>
          <p:cNvPr id="13" name="Google Shape;1489;p151">
            <a:extLst>
              <a:ext uri="{FF2B5EF4-FFF2-40B4-BE49-F238E27FC236}">
                <a16:creationId xmlns:a16="http://schemas.microsoft.com/office/drawing/2014/main" id="{F29D9A66-5680-464B-BAF5-B778E81B8C9F}"/>
              </a:ext>
            </a:extLst>
          </p:cNvPr>
          <p:cNvPicPr preferRelativeResize="0"/>
          <p:nvPr/>
        </p:nvPicPr>
        <p:blipFill>
          <a:blip r:embed="rId8">
            <a:alphaModFix/>
          </a:blip>
          <a:stretch>
            <a:fillRect/>
          </a:stretch>
        </p:blipFill>
        <p:spPr>
          <a:xfrm>
            <a:off x="2724866" y="1677694"/>
            <a:ext cx="1248057" cy="609321"/>
          </a:xfrm>
          <a:prstGeom prst="rect">
            <a:avLst/>
          </a:prstGeom>
          <a:noFill/>
          <a:ln>
            <a:noFill/>
          </a:ln>
        </p:spPr>
      </p:pic>
      <p:pic>
        <p:nvPicPr>
          <p:cNvPr id="25" name="Google Shape;1493;p151">
            <a:extLst>
              <a:ext uri="{FF2B5EF4-FFF2-40B4-BE49-F238E27FC236}">
                <a16:creationId xmlns:a16="http://schemas.microsoft.com/office/drawing/2014/main" id="{F8F9111A-2162-8D77-B1AB-552D2759C6C0}"/>
              </a:ext>
            </a:extLst>
          </p:cNvPr>
          <p:cNvPicPr preferRelativeResize="0"/>
          <p:nvPr/>
        </p:nvPicPr>
        <p:blipFill>
          <a:blip r:embed="rId9">
            <a:alphaModFix/>
          </a:blip>
          <a:stretch>
            <a:fillRect/>
          </a:stretch>
        </p:blipFill>
        <p:spPr>
          <a:xfrm>
            <a:off x="706502" y="3961380"/>
            <a:ext cx="1815588" cy="318524"/>
          </a:xfrm>
          <a:prstGeom prst="rect">
            <a:avLst/>
          </a:prstGeom>
          <a:noFill/>
          <a:ln>
            <a:noFill/>
          </a:ln>
        </p:spPr>
      </p:pic>
      <p:pic>
        <p:nvPicPr>
          <p:cNvPr id="27" name="Google Shape;1501;p151">
            <a:extLst>
              <a:ext uri="{FF2B5EF4-FFF2-40B4-BE49-F238E27FC236}">
                <a16:creationId xmlns:a16="http://schemas.microsoft.com/office/drawing/2014/main" id="{1E01A4E7-C13D-EB56-D545-85B61C79DC6C}"/>
              </a:ext>
            </a:extLst>
          </p:cNvPr>
          <p:cNvPicPr preferRelativeResize="0"/>
          <p:nvPr/>
        </p:nvPicPr>
        <p:blipFill>
          <a:blip r:embed="rId10">
            <a:alphaModFix/>
          </a:blip>
          <a:stretch>
            <a:fillRect/>
          </a:stretch>
        </p:blipFill>
        <p:spPr>
          <a:xfrm>
            <a:off x="3122793" y="2667024"/>
            <a:ext cx="725634" cy="731796"/>
          </a:xfrm>
          <a:prstGeom prst="rect">
            <a:avLst/>
          </a:prstGeom>
          <a:noFill/>
          <a:ln>
            <a:noFill/>
          </a:ln>
        </p:spPr>
      </p:pic>
      <p:pic>
        <p:nvPicPr>
          <p:cNvPr id="28" name="Google Shape;1494;p151">
            <a:extLst>
              <a:ext uri="{FF2B5EF4-FFF2-40B4-BE49-F238E27FC236}">
                <a16:creationId xmlns:a16="http://schemas.microsoft.com/office/drawing/2014/main" id="{ED18C5F1-730F-BC12-20E2-5DDE8195D078}"/>
              </a:ext>
            </a:extLst>
          </p:cNvPr>
          <p:cNvPicPr preferRelativeResize="0"/>
          <p:nvPr/>
        </p:nvPicPr>
        <p:blipFill>
          <a:blip r:embed="rId11">
            <a:alphaModFix/>
          </a:blip>
          <a:stretch>
            <a:fillRect/>
          </a:stretch>
        </p:blipFill>
        <p:spPr>
          <a:xfrm>
            <a:off x="706502" y="4912861"/>
            <a:ext cx="1345563" cy="318524"/>
          </a:xfrm>
          <a:prstGeom prst="rect">
            <a:avLst/>
          </a:prstGeom>
          <a:noFill/>
          <a:ln>
            <a:noFill/>
          </a:ln>
        </p:spPr>
      </p:pic>
      <p:pic>
        <p:nvPicPr>
          <p:cNvPr id="30" name="Google Shape;1508;p151">
            <a:extLst>
              <a:ext uri="{FF2B5EF4-FFF2-40B4-BE49-F238E27FC236}">
                <a16:creationId xmlns:a16="http://schemas.microsoft.com/office/drawing/2014/main" id="{122874E9-EBB9-6686-D6BB-DD2DF0836D51}"/>
              </a:ext>
            </a:extLst>
          </p:cNvPr>
          <p:cNvPicPr preferRelativeResize="0"/>
          <p:nvPr/>
        </p:nvPicPr>
        <p:blipFill>
          <a:blip r:embed="rId12">
            <a:alphaModFix/>
          </a:blip>
          <a:stretch>
            <a:fillRect/>
          </a:stretch>
        </p:blipFill>
        <p:spPr>
          <a:xfrm>
            <a:off x="3111799" y="3855040"/>
            <a:ext cx="982471" cy="531205"/>
          </a:xfrm>
          <a:prstGeom prst="rect">
            <a:avLst/>
          </a:prstGeom>
          <a:noFill/>
          <a:ln>
            <a:noFill/>
          </a:ln>
        </p:spPr>
      </p:pic>
      <p:pic>
        <p:nvPicPr>
          <p:cNvPr id="32" name="Google Shape;1506;p151">
            <a:extLst>
              <a:ext uri="{FF2B5EF4-FFF2-40B4-BE49-F238E27FC236}">
                <a16:creationId xmlns:a16="http://schemas.microsoft.com/office/drawing/2014/main" id="{2E40C332-DA00-A4CC-C3D0-7EA18AC07634}"/>
              </a:ext>
            </a:extLst>
          </p:cNvPr>
          <p:cNvPicPr preferRelativeResize="0"/>
          <p:nvPr/>
        </p:nvPicPr>
        <p:blipFill>
          <a:blip r:embed="rId13">
            <a:alphaModFix/>
          </a:blip>
          <a:stretch>
            <a:fillRect/>
          </a:stretch>
        </p:blipFill>
        <p:spPr>
          <a:xfrm>
            <a:off x="4659072" y="4892096"/>
            <a:ext cx="1097184" cy="326588"/>
          </a:xfrm>
          <a:prstGeom prst="rect">
            <a:avLst/>
          </a:prstGeom>
          <a:noFill/>
          <a:ln>
            <a:noFill/>
          </a:ln>
        </p:spPr>
      </p:pic>
      <p:sp>
        <p:nvSpPr>
          <p:cNvPr id="4" name="Google Shape;754;p75">
            <a:extLst>
              <a:ext uri="{FF2B5EF4-FFF2-40B4-BE49-F238E27FC236}">
                <a16:creationId xmlns:a16="http://schemas.microsoft.com/office/drawing/2014/main" id="{65745558-A052-81FB-21AB-77D9359C26BD}"/>
              </a:ext>
            </a:extLst>
          </p:cNvPr>
          <p:cNvSpPr/>
          <p:nvPr/>
        </p:nvSpPr>
        <p:spPr>
          <a:xfrm>
            <a:off x="6235522" y="3624835"/>
            <a:ext cx="3932400" cy="1785013"/>
          </a:xfrm>
          <a:prstGeom prst="roundRect">
            <a:avLst>
              <a:gd name="adj" fmla="val 13178"/>
            </a:avLst>
          </a:prstGeom>
          <a:solidFill>
            <a:schemeClr val="accent1"/>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ts val="1960"/>
              </a:lnSpc>
              <a:spcBef>
                <a:spcPts val="0"/>
              </a:spcBef>
              <a:spcAft>
                <a:spcPts val="0"/>
              </a:spcAft>
              <a:buClrTx/>
              <a:buSzTx/>
              <a:buFontTx/>
              <a:buNone/>
              <a:tabLst/>
              <a:defRPr/>
            </a:pPr>
            <a:r>
              <a:rPr kumimoji="0" lang="da-DK" sz="1600" b="0" i="0" u="none" strike="noStrike" kern="1200" cap="none" spc="0" normalizeH="0" baseline="0" noProof="0">
                <a:ln>
                  <a:noFill/>
                </a:ln>
                <a:solidFill>
                  <a:srgbClr val="171717"/>
                </a:solidFill>
                <a:effectLst/>
                <a:uLnTx/>
                <a:uFillTx/>
                <a:latin typeface="Franklin Gothic Book"/>
                <a:ea typeface="+mn-ea"/>
                <a:cs typeface="+mn-cs"/>
              </a:rPr>
              <a:t>Our solutions are used by a wide range of public administration organisations. Customers include cities, state administration organisations, and third sector actors.</a:t>
            </a:r>
            <a:endParaRPr kumimoji="0" lang="da-DK" sz="2000" b="0" i="0" u="none" strike="noStrike" kern="1200" cap="none" spc="0" normalizeH="0" baseline="0" noProof="0">
              <a:ln>
                <a:noFill/>
              </a:ln>
              <a:solidFill>
                <a:srgbClr val="171717"/>
              </a:solidFill>
              <a:effectLst/>
              <a:uLnTx/>
              <a:uFillTx/>
              <a:latin typeface="Franklin Gothic Book"/>
              <a:ea typeface="+mn-ea"/>
              <a:cs typeface="+mn-cs"/>
            </a:endParaRPr>
          </a:p>
        </p:txBody>
      </p:sp>
      <p:pic>
        <p:nvPicPr>
          <p:cNvPr id="6" name="Kuva 9">
            <a:extLst>
              <a:ext uri="{FF2B5EF4-FFF2-40B4-BE49-F238E27FC236}">
                <a16:creationId xmlns:a16="http://schemas.microsoft.com/office/drawing/2014/main" id="{11E7E511-9748-2533-0044-9E0EB0E59E0B}"/>
              </a:ext>
            </a:extLst>
          </p:cNvPr>
          <p:cNvPicPr>
            <a:picLocks noChangeAspect="1"/>
          </p:cNvPicPr>
          <p:nvPr/>
        </p:nvPicPr>
        <p:blipFill>
          <a:blip r:embed="rId14"/>
          <a:stretch>
            <a:fillRect/>
          </a:stretch>
        </p:blipFill>
        <p:spPr>
          <a:xfrm>
            <a:off x="2937854" y="4733791"/>
            <a:ext cx="913199" cy="965311"/>
          </a:xfrm>
          <a:prstGeom prst="rect">
            <a:avLst/>
          </a:prstGeom>
        </p:spPr>
      </p:pic>
      <p:pic>
        <p:nvPicPr>
          <p:cNvPr id="10" name="Kuva 11" descr="Kuva, joka sisältää kohteen logo&#10;&#10;Kuvaus luotu automaattisesti">
            <a:extLst>
              <a:ext uri="{FF2B5EF4-FFF2-40B4-BE49-F238E27FC236}">
                <a16:creationId xmlns:a16="http://schemas.microsoft.com/office/drawing/2014/main" id="{CEC7FACC-D700-04C3-ECCD-5152E987E699}"/>
              </a:ext>
            </a:extLst>
          </p:cNvPr>
          <p:cNvPicPr>
            <a:picLocks noChangeAspect="1"/>
          </p:cNvPicPr>
          <p:nvPr/>
        </p:nvPicPr>
        <p:blipFill rotWithShape="1">
          <a:blip r:embed="rId15"/>
          <a:srcRect r="47433" b="725"/>
          <a:stretch/>
        </p:blipFill>
        <p:spPr>
          <a:xfrm>
            <a:off x="4839995" y="3843425"/>
            <a:ext cx="958591" cy="524083"/>
          </a:xfrm>
          <a:prstGeom prst="rect">
            <a:avLst/>
          </a:prstGeom>
        </p:spPr>
      </p:pic>
      <p:pic>
        <p:nvPicPr>
          <p:cNvPr id="2" name="Kuva 11" descr="Kuva, joka sisältää kohteen teksti, merkki&#10;&#10;Kuvaus luotu automaattisesti">
            <a:extLst>
              <a:ext uri="{FF2B5EF4-FFF2-40B4-BE49-F238E27FC236}">
                <a16:creationId xmlns:a16="http://schemas.microsoft.com/office/drawing/2014/main" id="{ED68CDDB-5BEA-EB52-2F61-ABC1399CDBA1}"/>
              </a:ext>
            </a:extLst>
          </p:cNvPr>
          <p:cNvPicPr>
            <a:picLocks noChangeAspect="1"/>
          </p:cNvPicPr>
          <p:nvPr/>
        </p:nvPicPr>
        <p:blipFill>
          <a:blip r:embed="rId16"/>
          <a:stretch>
            <a:fillRect/>
          </a:stretch>
        </p:blipFill>
        <p:spPr>
          <a:xfrm>
            <a:off x="4706293" y="5794780"/>
            <a:ext cx="922069" cy="735319"/>
          </a:xfrm>
          <a:prstGeom prst="rect">
            <a:avLst/>
          </a:prstGeom>
        </p:spPr>
      </p:pic>
      <p:pic>
        <p:nvPicPr>
          <p:cNvPr id="12" name="Kuva 13">
            <a:extLst>
              <a:ext uri="{FF2B5EF4-FFF2-40B4-BE49-F238E27FC236}">
                <a16:creationId xmlns:a16="http://schemas.microsoft.com/office/drawing/2014/main" id="{61BA5C80-CA79-8CDD-DDED-D574471D12EA}"/>
              </a:ext>
            </a:extLst>
          </p:cNvPr>
          <p:cNvPicPr>
            <a:picLocks noChangeAspect="1"/>
          </p:cNvPicPr>
          <p:nvPr/>
        </p:nvPicPr>
        <p:blipFill>
          <a:blip r:embed="rId17"/>
          <a:stretch>
            <a:fillRect/>
          </a:stretch>
        </p:blipFill>
        <p:spPr>
          <a:xfrm>
            <a:off x="2956340" y="6090225"/>
            <a:ext cx="1101943" cy="354752"/>
          </a:xfrm>
          <a:prstGeom prst="rect">
            <a:avLst/>
          </a:prstGeom>
        </p:spPr>
      </p:pic>
      <p:pic>
        <p:nvPicPr>
          <p:cNvPr id="14" name="Kuva 14">
            <a:extLst>
              <a:ext uri="{FF2B5EF4-FFF2-40B4-BE49-F238E27FC236}">
                <a16:creationId xmlns:a16="http://schemas.microsoft.com/office/drawing/2014/main" id="{41D81A82-B8A1-660D-A3A5-6AC991A1756C}"/>
              </a:ext>
            </a:extLst>
          </p:cNvPr>
          <p:cNvPicPr>
            <a:picLocks noChangeAspect="1"/>
          </p:cNvPicPr>
          <p:nvPr/>
        </p:nvPicPr>
        <p:blipFill>
          <a:blip r:embed="rId18"/>
          <a:stretch>
            <a:fillRect/>
          </a:stretch>
        </p:blipFill>
        <p:spPr>
          <a:xfrm>
            <a:off x="706502" y="5886572"/>
            <a:ext cx="1839772" cy="643527"/>
          </a:xfrm>
          <a:prstGeom prst="rect">
            <a:avLst/>
          </a:prstGeom>
        </p:spPr>
      </p:pic>
    </p:spTree>
    <p:extLst>
      <p:ext uri="{BB962C8B-B14F-4D97-AF65-F5344CB8AC3E}">
        <p14:creationId xmlns:p14="http://schemas.microsoft.com/office/powerpoint/2010/main" val="12567932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6" name="Otsikko 15">
            <a:extLst>
              <a:ext uri="{FF2B5EF4-FFF2-40B4-BE49-F238E27FC236}">
                <a16:creationId xmlns:a16="http://schemas.microsoft.com/office/drawing/2014/main" id="{50DBAA9A-F2D0-2974-1072-E5A686F45CCF}"/>
              </a:ext>
            </a:extLst>
          </p:cNvPr>
          <p:cNvSpPr>
            <a:spLocks noGrp="1"/>
          </p:cNvSpPr>
          <p:nvPr>
            <p:ph type="ctrTitle"/>
          </p:nvPr>
        </p:nvSpPr>
        <p:spPr>
          <a:xfrm>
            <a:off x="1523999" y="3500437"/>
            <a:ext cx="5131443" cy="2376487"/>
          </a:xfrm>
        </p:spPr>
        <p:txBody>
          <a:bodyPr/>
          <a:lstStyle/>
          <a:p>
            <a:r>
              <a:rPr lang="en-GB"/>
              <a:t>What </a:t>
            </a:r>
            <a:r>
              <a:rPr lang="en-GB">
                <a:latin typeface="Franklin Gothic Demi" panose="020B0703020102020204" pitchFamily="34" charset="0"/>
              </a:rPr>
              <a:t>can we help you</a:t>
            </a:r>
            <a:r>
              <a:rPr lang="en-GB"/>
              <a:t> with?</a:t>
            </a:r>
          </a:p>
        </p:txBody>
      </p:sp>
    </p:spTree>
    <p:extLst>
      <p:ext uri="{BB962C8B-B14F-4D97-AF65-F5344CB8AC3E}">
        <p14:creationId xmlns:p14="http://schemas.microsoft.com/office/powerpoint/2010/main" val="120644598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US - logo - Upgraded Life Festival">
            <a:extLst>
              <a:ext uri="{FF2B5EF4-FFF2-40B4-BE49-F238E27FC236}">
                <a16:creationId xmlns:a16="http://schemas.microsoft.com/office/drawing/2014/main" id="{482231A2-3A28-7145-23C7-1576502A2E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68504" y="4640155"/>
            <a:ext cx="1084263" cy="609218"/>
          </a:xfrm>
          <a:prstGeom prst="rect">
            <a:avLst/>
          </a:prstGeom>
          <a:noFill/>
          <a:extLst>
            <a:ext uri="{909E8E84-426E-40DD-AFC4-6F175D3DCCD1}">
              <a14:hiddenFill xmlns:a14="http://schemas.microsoft.com/office/drawing/2010/main">
                <a:solidFill>
                  <a:srgbClr val="FFFFFF"/>
                </a:solidFill>
              </a14:hiddenFill>
            </a:ext>
          </a:extLst>
        </p:spPr>
      </p:pic>
      <p:sp>
        <p:nvSpPr>
          <p:cNvPr id="13" name="Afrundet rektangel 5">
            <a:extLst>
              <a:ext uri="{FF2B5EF4-FFF2-40B4-BE49-F238E27FC236}">
                <a16:creationId xmlns:a16="http://schemas.microsoft.com/office/drawing/2014/main" id="{65A36A19-A3BE-CF8A-ACD2-4F2E87D9911F}"/>
              </a:ext>
            </a:extLst>
          </p:cNvPr>
          <p:cNvSpPr/>
          <p:nvPr/>
        </p:nvSpPr>
        <p:spPr>
          <a:xfrm>
            <a:off x="587375" y="1800621"/>
            <a:ext cx="5400675" cy="3076179"/>
          </a:xfrm>
          <a:prstGeom prst="roundRect">
            <a:avLst>
              <a:gd name="adj" fmla="val 7687"/>
            </a:avLst>
          </a:prstGeom>
          <a:solidFill>
            <a:srgbClr val="003E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16" name="Titel 2">
            <a:extLst>
              <a:ext uri="{FF2B5EF4-FFF2-40B4-BE49-F238E27FC236}">
                <a16:creationId xmlns:a16="http://schemas.microsoft.com/office/drawing/2014/main" id="{2F22CB1F-6EA1-4022-1740-F87F35A78171}"/>
              </a:ext>
            </a:extLst>
          </p:cNvPr>
          <p:cNvSpPr txBox="1">
            <a:spLocks/>
          </p:cNvSpPr>
          <p:nvPr/>
        </p:nvSpPr>
        <p:spPr>
          <a:xfrm>
            <a:off x="587375" y="476250"/>
            <a:ext cx="8045879" cy="641470"/>
          </a:xfrm>
          <a:prstGeom prst="rect">
            <a:avLst/>
          </a:prstGeom>
        </p:spPr>
        <p:txBody>
          <a:bodyPr vert="horz" lIns="0" tIns="0" rIns="0" bIns="0" rtlCol="0" anchor="t" anchorCtr="0">
            <a:noAutofit/>
          </a:bodyPr>
          <a:lstStyle>
            <a:lvl1pPr algn="l" defTabSz="914400" rtl="0" eaLnBrk="1" latinLnBrk="0" hangingPunct="1">
              <a:lnSpc>
                <a:spcPts val="4320"/>
              </a:lnSpc>
              <a:spcBef>
                <a:spcPct val="0"/>
              </a:spcBef>
              <a:buNone/>
              <a:defRPr sz="3600" b="0" i="0" kern="1200">
                <a:solidFill>
                  <a:srgbClr val="171717"/>
                </a:solidFill>
                <a:latin typeface="Bookman Old Style" panose="02050604050505020204" pitchFamily="18" charset="0"/>
                <a:ea typeface="+mj-ea"/>
                <a:cs typeface="+mj-cs"/>
              </a:defRPr>
            </a:lvl1pPr>
          </a:lstStyle>
          <a:p>
            <a:r>
              <a:rPr lang="da-DK">
                <a:solidFill>
                  <a:schemeClr val="tx1"/>
                </a:solidFill>
                <a:latin typeface="Bookman Old Style"/>
              </a:rPr>
              <a:t>Customer success stories</a:t>
            </a:r>
            <a:r>
              <a:rPr lang="en-GB">
                <a:solidFill>
                  <a:schemeClr val="tx1"/>
                </a:solidFill>
                <a:latin typeface="Bookman Old Style"/>
              </a:rPr>
              <a:t>: </a:t>
            </a:r>
            <a:br>
              <a:rPr lang="en-GB">
                <a:solidFill>
                  <a:schemeClr val="tx1"/>
                </a:solidFill>
                <a:latin typeface="Bookman Old Style"/>
              </a:rPr>
            </a:br>
            <a:r>
              <a:rPr lang="da-DK">
                <a:solidFill>
                  <a:schemeClr val="tx1"/>
                </a:solidFill>
                <a:latin typeface="+mj-lt"/>
              </a:rPr>
              <a:t>HUS</a:t>
            </a:r>
            <a:endParaRPr lang="da-DK">
              <a:solidFill>
                <a:schemeClr val="tx1"/>
              </a:solidFill>
            </a:endParaRPr>
          </a:p>
        </p:txBody>
      </p:sp>
      <p:sp>
        <p:nvSpPr>
          <p:cNvPr id="17" name="Sisällön paikkamerkki 43">
            <a:extLst>
              <a:ext uri="{FF2B5EF4-FFF2-40B4-BE49-F238E27FC236}">
                <a16:creationId xmlns:a16="http://schemas.microsoft.com/office/drawing/2014/main" id="{8E1D9216-CA9F-076B-5255-CBB242BF24A0}"/>
              </a:ext>
            </a:extLst>
          </p:cNvPr>
          <p:cNvSpPr>
            <a:spLocks noGrp="1"/>
          </p:cNvSpPr>
          <p:nvPr>
            <p:ph sz="quarter" idx="10"/>
          </p:nvPr>
        </p:nvSpPr>
        <p:spPr>
          <a:xfrm>
            <a:off x="1260388" y="2111122"/>
            <a:ext cx="4408513" cy="2575178"/>
          </a:xfrm>
        </p:spPr>
        <p:txBody>
          <a:bodyPr vert="horz" lIns="0" tIns="0" rIns="0" bIns="0" rtlCol="0" anchor="t">
            <a:noAutofit/>
          </a:bodyPr>
          <a:lstStyle/>
          <a:p>
            <a:r>
              <a:rPr lang="da-DK" b="1">
                <a:solidFill>
                  <a:schemeClr val="bg1"/>
                </a:solidFill>
                <a:latin typeface="Franklin Gothic Book"/>
                <a:ea typeface="Yu Gothic Light"/>
              </a:rPr>
              <a:t>HUS Ohjepankki</a:t>
            </a:r>
          </a:p>
          <a:p>
            <a:endParaRPr lang="da-DK" b="1" i="1">
              <a:solidFill>
                <a:schemeClr val="bg1"/>
              </a:solidFill>
            </a:endParaRPr>
          </a:p>
          <a:p>
            <a:r>
              <a:rPr lang="en-US">
                <a:solidFill>
                  <a:schemeClr val="bg1"/>
                </a:solidFill>
                <a:latin typeface="Franklin Gothic Book"/>
                <a:ea typeface="Yu Gothic Light"/>
              </a:rPr>
              <a:t>A browser-based user interface </a:t>
            </a:r>
            <a:r>
              <a:rPr lang="en-US" err="1">
                <a:solidFill>
                  <a:schemeClr val="bg1"/>
                </a:solidFill>
                <a:latin typeface="Franklin Gothic Book"/>
                <a:ea typeface="Yu Gothic Light"/>
              </a:rPr>
              <a:t>customised</a:t>
            </a:r>
            <a:r>
              <a:rPr lang="en-US">
                <a:solidFill>
                  <a:schemeClr val="bg1"/>
                </a:solidFill>
                <a:latin typeface="Franklin Gothic Book"/>
                <a:ea typeface="Yu Gothic Light"/>
              </a:rPr>
              <a:t> to meet the needs of HUS provides tools for managing the entire life cycle of guidelines, from creation to review, approval, and archiving. In the HUS guideline bank, users can find up-to-date treatment and patient guidelines from thousands of guidelines available.</a:t>
            </a:r>
            <a:endParaRPr lang="fi-FI" b="1">
              <a:solidFill>
                <a:schemeClr val="bg1"/>
              </a:solidFill>
            </a:endParaRPr>
          </a:p>
        </p:txBody>
      </p:sp>
      <p:sp>
        <p:nvSpPr>
          <p:cNvPr id="20" name="Tekstiruutu 19">
            <a:extLst>
              <a:ext uri="{FF2B5EF4-FFF2-40B4-BE49-F238E27FC236}">
                <a16:creationId xmlns:a16="http://schemas.microsoft.com/office/drawing/2014/main" id="{8D98C76F-1D06-1106-69EA-96A8FB803CDB}"/>
              </a:ext>
            </a:extLst>
          </p:cNvPr>
          <p:cNvSpPr txBox="1"/>
          <p:nvPr/>
        </p:nvSpPr>
        <p:spPr>
          <a:xfrm>
            <a:off x="6436295" y="4640154"/>
            <a:ext cx="3812918" cy="1323439"/>
          </a:xfrm>
          <a:prstGeom prst="rect">
            <a:avLst/>
          </a:prstGeom>
          <a:noFill/>
        </p:spPr>
        <p:txBody>
          <a:bodyPr wrap="square" lIns="91440" tIns="45720" rIns="91440" bIns="45720" anchor="t">
            <a:spAutoFit/>
          </a:bodyPr>
          <a:lstStyle/>
          <a:p>
            <a:pPr>
              <a:spcBef>
                <a:spcPts val="1200"/>
              </a:spcBef>
            </a:pPr>
            <a:r>
              <a:rPr lang="en-GB" sz="1600">
                <a:latin typeface="Bookman Old Style"/>
                <a:ea typeface="+mn-lt"/>
                <a:cs typeface="+mn-lt"/>
              </a:rPr>
              <a:t>"The guideline bank improves patient safety as well as healthcare's cost-effectiveness, reliability and process management."</a:t>
            </a:r>
            <a:endParaRPr lang="en-GB" sz="1600">
              <a:latin typeface="Bookman Old Style"/>
            </a:endParaRPr>
          </a:p>
        </p:txBody>
      </p:sp>
      <p:pic>
        <p:nvPicPr>
          <p:cNvPr id="24" name="Grafik 59">
            <a:extLst>
              <a:ext uri="{FF2B5EF4-FFF2-40B4-BE49-F238E27FC236}">
                <a16:creationId xmlns:a16="http://schemas.microsoft.com/office/drawing/2014/main" id="{A9125217-1CF9-4CF9-740A-E81A8FF08675}"/>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825728" y="2094646"/>
            <a:ext cx="293397" cy="293397"/>
          </a:xfrm>
          <a:prstGeom prst="rect">
            <a:avLst/>
          </a:prstGeom>
        </p:spPr>
      </p:pic>
      <p:sp>
        <p:nvSpPr>
          <p:cNvPr id="2" name="Tekstiruutu 1">
            <a:extLst>
              <a:ext uri="{FF2B5EF4-FFF2-40B4-BE49-F238E27FC236}">
                <a16:creationId xmlns:a16="http://schemas.microsoft.com/office/drawing/2014/main" id="{32240D03-CF9F-9A78-1DE7-76E1AD58F208}"/>
              </a:ext>
            </a:extLst>
          </p:cNvPr>
          <p:cNvSpPr txBox="1"/>
          <p:nvPr/>
        </p:nvSpPr>
        <p:spPr>
          <a:xfrm>
            <a:off x="10447339" y="5269551"/>
            <a:ext cx="1662219" cy="553998"/>
          </a:xfrm>
          <a:prstGeom prst="rect">
            <a:avLst/>
          </a:prstGeom>
          <a:noFill/>
        </p:spPr>
        <p:txBody>
          <a:bodyPr wrap="square" lIns="91440" tIns="45720" rIns="91440" bIns="45720" anchor="t">
            <a:spAutoFit/>
          </a:bodyPr>
          <a:lstStyle/>
          <a:p>
            <a:r>
              <a:rPr lang="fi-FI" sz="1000" b="0" i="0" err="1">
                <a:solidFill>
                  <a:srgbClr val="1D1C1D"/>
                </a:solidFill>
                <a:effectLst/>
              </a:rPr>
              <a:t>Janica</a:t>
            </a:r>
            <a:r>
              <a:rPr lang="fi-FI" sz="1000" b="0" i="0">
                <a:solidFill>
                  <a:srgbClr val="1D1C1D"/>
                </a:solidFill>
                <a:effectLst/>
              </a:rPr>
              <a:t> </a:t>
            </a:r>
            <a:r>
              <a:rPr lang="fi-FI" sz="1000" b="0" i="0" err="1">
                <a:solidFill>
                  <a:srgbClr val="1D1C1D"/>
                </a:solidFill>
                <a:effectLst/>
              </a:rPr>
              <a:t>Raaska</a:t>
            </a:r>
            <a:endParaRPr lang="fi-FI" sz="1000" b="0" i="0">
              <a:solidFill>
                <a:srgbClr val="1D1C1D"/>
              </a:solidFill>
              <a:effectLst/>
            </a:endParaRPr>
          </a:p>
          <a:p>
            <a:r>
              <a:rPr lang="fi-FI" sz="1000">
                <a:solidFill>
                  <a:srgbClr val="1D1C1D"/>
                </a:solidFill>
              </a:rPr>
              <a:t>Project </a:t>
            </a:r>
            <a:r>
              <a:rPr lang="fi-FI" sz="1000" err="1">
                <a:solidFill>
                  <a:srgbClr val="1D1C1D"/>
                </a:solidFill>
              </a:rPr>
              <a:t>Manager</a:t>
            </a:r>
            <a:r>
              <a:rPr lang="fi-FI" sz="1000" b="0" i="0">
                <a:solidFill>
                  <a:srgbClr val="1D1C1D"/>
                </a:solidFill>
                <a:effectLst/>
              </a:rPr>
              <a:t>,</a:t>
            </a:r>
            <a:r>
              <a:rPr lang="fi-FI" sz="1000">
                <a:solidFill>
                  <a:srgbClr val="1D1C1D"/>
                </a:solidFill>
              </a:rPr>
              <a:t> </a:t>
            </a:r>
            <a:endParaRPr lang="fi-FI" sz="1000" b="0" i="0">
              <a:solidFill>
                <a:srgbClr val="1D1C1D"/>
              </a:solidFill>
              <a:effectLst/>
            </a:endParaRPr>
          </a:p>
          <a:p>
            <a:r>
              <a:rPr lang="fi-FI" sz="1000">
                <a:solidFill>
                  <a:srgbClr val="1D1C1D"/>
                </a:solidFill>
              </a:rPr>
              <a:t>HUS</a:t>
            </a:r>
            <a:endParaRPr lang="fi-FI" sz="1000"/>
          </a:p>
        </p:txBody>
      </p:sp>
      <p:pic>
        <p:nvPicPr>
          <p:cNvPr id="5" name="Kuva 4">
            <a:extLst>
              <a:ext uri="{FF2B5EF4-FFF2-40B4-BE49-F238E27FC236}">
                <a16:creationId xmlns:a16="http://schemas.microsoft.com/office/drawing/2014/main" id="{99DCBD2B-CE8E-41DD-1DF9-1BE7168D5509}"/>
              </a:ext>
            </a:extLst>
          </p:cNvPr>
          <p:cNvPicPr>
            <a:picLocks noChangeAspect="1"/>
          </p:cNvPicPr>
          <p:nvPr/>
        </p:nvPicPr>
        <p:blipFill>
          <a:blip r:embed="rId5"/>
          <a:srcRect/>
          <a:stretch/>
        </p:blipFill>
        <p:spPr>
          <a:xfrm>
            <a:off x="10630788" y="478259"/>
            <a:ext cx="965142" cy="965142"/>
          </a:xfrm>
          <a:prstGeom prst="rect">
            <a:avLst/>
          </a:prstGeom>
        </p:spPr>
      </p:pic>
      <p:pic>
        <p:nvPicPr>
          <p:cNvPr id="4" name="Kuva 3">
            <a:extLst>
              <a:ext uri="{FF2B5EF4-FFF2-40B4-BE49-F238E27FC236}">
                <a16:creationId xmlns:a16="http://schemas.microsoft.com/office/drawing/2014/main" id="{02A55D85-5DDF-57E4-7D8E-3DEF378D50BA}"/>
              </a:ext>
            </a:extLst>
          </p:cNvPr>
          <p:cNvPicPr>
            <a:picLocks noChangeAspect="1"/>
          </p:cNvPicPr>
          <p:nvPr/>
        </p:nvPicPr>
        <p:blipFill>
          <a:blip r:embed="rId6"/>
          <a:srcRect t="58" b="58"/>
          <a:stretch/>
        </p:blipFill>
        <p:spPr>
          <a:xfrm>
            <a:off x="6436295" y="1800620"/>
            <a:ext cx="5168330" cy="2612885"/>
          </a:xfrm>
          <a:prstGeom prst="roundRect">
            <a:avLst>
              <a:gd name="adj" fmla="val 10024"/>
            </a:avLst>
          </a:prstGeom>
        </p:spPr>
      </p:pic>
    </p:spTree>
    <p:extLst>
      <p:ext uri="{BB962C8B-B14F-4D97-AF65-F5344CB8AC3E}">
        <p14:creationId xmlns:p14="http://schemas.microsoft.com/office/powerpoint/2010/main" val="41965076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frundet rektangel 5">
            <a:extLst>
              <a:ext uri="{FF2B5EF4-FFF2-40B4-BE49-F238E27FC236}">
                <a16:creationId xmlns:a16="http://schemas.microsoft.com/office/drawing/2014/main" id="{65A36A19-A3BE-CF8A-ACD2-4F2E87D9911F}"/>
              </a:ext>
            </a:extLst>
          </p:cNvPr>
          <p:cNvSpPr/>
          <p:nvPr/>
        </p:nvSpPr>
        <p:spPr>
          <a:xfrm>
            <a:off x="587375" y="1808201"/>
            <a:ext cx="5681212" cy="4729242"/>
          </a:xfrm>
          <a:prstGeom prst="roundRect">
            <a:avLst>
              <a:gd name="adj" fmla="val 7687"/>
            </a:avLst>
          </a:prstGeom>
          <a:solidFill>
            <a:srgbClr val="003E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16" name="Titel 2">
            <a:extLst>
              <a:ext uri="{FF2B5EF4-FFF2-40B4-BE49-F238E27FC236}">
                <a16:creationId xmlns:a16="http://schemas.microsoft.com/office/drawing/2014/main" id="{2F22CB1F-6EA1-4022-1740-F87F35A78171}"/>
              </a:ext>
            </a:extLst>
          </p:cNvPr>
          <p:cNvSpPr txBox="1">
            <a:spLocks/>
          </p:cNvSpPr>
          <p:nvPr/>
        </p:nvSpPr>
        <p:spPr>
          <a:xfrm>
            <a:off x="587375" y="476250"/>
            <a:ext cx="8045879" cy="641470"/>
          </a:xfrm>
          <a:prstGeom prst="rect">
            <a:avLst/>
          </a:prstGeom>
        </p:spPr>
        <p:txBody>
          <a:bodyPr vert="horz" lIns="0" tIns="0" rIns="0" bIns="0" rtlCol="0" anchor="t" anchorCtr="0">
            <a:noAutofit/>
          </a:bodyPr>
          <a:lstStyle>
            <a:lvl1pPr algn="l" defTabSz="914400" rtl="0" eaLnBrk="1" latinLnBrk="0" hangingPunct="1">
              <a:lnSpc>
                <a:spcPts val="4320"/>
              </a:lnSpc>
              <a:spcBef>
                <a:spcPct val="0"/>
              </a:spcBef>
              <a:buNone/>
              <a:defRPr sz="3600" b="0" i="0" kern="1200">
                <a:solidFill>
                  <a:srgbClr val="171717"/>
                </a:solidFill>
                <a:latin typeface="Bookman Old Style" panose="02050604050505020204" pitchFamily="18" charset="0"/>
                <a:ea typeface="+mj-ea"/>
                <a:cs typeface="+mj-cs"/>
              </a:defRPr>
            </a:lvl1pPr>
          </a:lstStyle>
          <a:p>
            <a:r>
              <a:rPr lang="da-DK">
                <a:solidFill>
                  <a:schemeClr val="tx1"/>
                </a:solidFill>
                <a:latin typeface="Bookman Old Style"/>
              </a:rPr>
              <a:t>Customer success stories</a:t>
            </a:r>
            <a:r>
              <a:rPr lang="en-GB">
                <a:solidFill>
                  <a:schemeClr val="tx1"/>
                </a:solidFill>
                <a:latin typeface="Bookman Old Style"/>
              </a:rPr>
              <a:t>: </a:t>
            </a:r>
            <a:br>
              <a:rPr lang="en-GB">
                <a:solidFill>
                  <a:schemeClr val="tx1"/>
                </a:solidFill>
                <a:latin typeface="Bookman Old Style"/>
              </a:rPr>
            </a:br>
            <a:r>
              <a:rPr lang="da-DK">
                <a:solidFill>
                  <a:schemeClr val="tx1"/>
                </a:solidFill>
                <a:latin typeface="+mj-lt"/>
              </a:rPr>
              <a:t>City of Helsinki</a:t>
            </a:r>
            <a:endParaRPr lang="da-DK">
              <a:solidFill>
                <a:schemeClr val="tx1"/>
              </a:solidFill>
            </a:endParaRPr>
          </a:p>
        </p:txBody>
      </p:sp>
      <p:sp>
        <p:nvSpPr>
          <p:cNvPr id="17" name="Sisällön paikkamerkki 43">
            <a:extLst>
              <a:ext uri="{FF2B5EF4-FFF2-40B4-BE49-F238E27FC236}">
                <a16:creationId xmlns:a16="http://schemas.microsoft.com/office/drawing/2014/main" id="{8E1D9216-CA9F-076B-5255-CBB242BF24A0}"/>
              </a:ext>
            </a:extLst>
          </p:cNvPr>
          <p:cNvSpPr>
            <a:spLocks noGrp="1"/>
          </p:cNvSpPr>
          <p:nvPr>
            <p:ph sz="quarter" idx="10"/>
          </p:nvPr>
        </p:nvSpPr>
        <p:spPr>
          <a:xfrm>
            <a:off x="1184567" y="2012555"/>
            <a:ext cx="4901346" cy="4442674"/>
          </a:xfrm>
        </p:spPr>
        <p:txBody>
          <a:bodyPr vert="horz" lIns="0" tIns="0" rIns="0" bIns="0" rtlCol="0" anchor="t">
            <a:noAutofit/>
          </a:bodyPr>
          <a:lstStyle/>
          <a:p>
            <a:r>
              <a:rPr lang="en-GB" sz="1500">
                <a:solidFill>
                  <a:schemeClr val="bg1"/>
                </a:solidFill>
                <a:latin typeface="Franklin Gothic Demi"/>
                <a:ea typeface="Yu Gothic Light"/>
              </a:rPr>
              <a:t>Helsinki City Feedback and Contact System </a:t>
            </a:r>
            <a:r>
              <a:rPr lang="en-GB" sz="1500">
                <a:solidFill>
                  <a:schemeClr val="bg1"/>
                </a:solidFill>
                <a:latin typeface="Franklin Gothic Book"/>
                <a:ea typeface="Yu Gothic Light"/>
              </a:rPr>
              <a:t>improves service transparency, streamlines contact handling, provides flexible processing for various contact types, and utilises contact data for service and operation development. The system offers easy reporting, tracking, and publishing of feedback, complaints, and maintenance issues, with automated classification, processing, and routing to relevant parties, and a knowledge base to support contact handling. The system's data is also analysed to improve service quality.</a:t>
            </a:r>
            <a:endParaRPr lang="en-GB" sz="1500">
              <a:solidFill>
                <a:schemeClr val="bg1"/>
              </a:solidFill>
            </a:endParaRPr>
          </a:p>
          <a:p>
            <a:endParaRPr lang="en-GB" sz="1500">
              <a:solidFill>
                <a:schemeClr val="bg1"/>
              </a:solidFill>
            </a:endParaRPr>
          </a:p>
          <a:p>
            <a:r>
              <a:rPr lang="en-GB" sz="1500">
                <a:solidFill>
                  <a:schemeClr val="bg1"/>
                </a:solidFill>
                <a:latin typeface="Franklin Gothic Book"/>
                <a:ea typeface="Yu Gothic Light"/>
              </a:rPr>
              <a:t>Helsinki City </a:t>
            </a:r>
            <a:r>
              <a:rPr lang="en-GB" sz="1500">
                <a:solidFill>
                  <a:schemeClr val="bg1"/>
                </a:solidFill>
                <a:latin typeface="Franklin Gothic Demi"/>
                <a:ea typeface="Yu Gothic Light"/>
              </a:rPr>
              <a:t>e-archive system </a:t>
            </a:r>
            <a:r>
              <a:rPr lang="en-GB" sz="1500">
                <a:solidFill>
                  <a:schemeClr val="bg1"/>
                </a:solidFill>
                <a:latin typeface="Franklin Gothic Book"/>
                <a:ea typeface="Yu Gothic Light"/>
              </a:rPr>
              <a:t>is meant for long-term storage of digital data. The system supports data integrity, authenticity, and immutability, and ensures compliance with applicable laws and regulations. The goal of the system is to unify the long-term storage of data across Helsinki City's departments and services, and enable easy access for external parties while maintaining data security.</a:t>
            </a:r>
          </a:p>
        </p:txBody>
      </p:sp>
      <p:sp>
        <p:nvSpPr>
          <p:cNvPr id="20" name="Tekstiruutu 19">
            <a:extLst>
              <a:ext uri="{FF2B5EF4-FFF2-40B4-BE49-F238E27FC236}">
                <a16:creationId xmlns:a16="http://schemas.microsoft.com/office/drawing/2014/main" id="{8D98C76F-1D06-1106-69EA-96A8FB803CDB}"/>
              </a:ext>
            </a:extLst>
          </p:cNvPr>
          <p:cNvSpPr txBox="1"/>
          <p:nvPr/>
        </p:nvSpPr>
        <p:spPr>
          <a:xfrm>
            <a:off x="6436295" y="4685139"/>
            <a:ext cx="3812918" cy="830997"/>
          </a:xfrm>
          <a:prstGeom prst="rect">
            <a:avLst/>
          </a:prstGeom>
          <a:noFill/>
        </p:spPr>
        <p:txBody>
          <a:bodyPr wrap="square" lIns="91440" tIns="45720" rIns="91440" bIns="45720" anchor="t">
            <a:spAutoFit/>
          </a:bodyPr>
          <a:lstStyle/>
          <a:p>
            <a:pPr>
              <a:spcBef>
                <a:spcPts val="1200"/>
              </a:spcBef>
            </a:pPr>
            <a:r>
              <a:rPr lang="en-GB" sz="1600">
                <a:latin typeface="Bookman Old Style"/>
                <a:ea typeface="+mn-lt"/>
                <a:cs typeface="+mn-lt"/>
              </a:rPr>
              <a:t>"The new feedback and contact system will help make Helsinki even more beautiful and functional."</a:t>
            </a:r>
            <a:endParaRPr lang="en-GB" sz="1600">
              <a:latin typeface="Bookman Old Style"/>
            </a:endParaRPr>
          </a:p>
        </p:txBody>
      </p:sp>
      <p:pic>
        <p:nvPicPr>
          <p:cNvPr id="24" name="Grafik 59">
            <a:extLst>
              <a:ext uri="{FF2B5EF4-FFF2-40B4-BE49-F238E27FC236}">
                <a16:creationId xmlns:a16="http://schemas.microsoft.com/office/drawing/2014/main" id="{A9125217-1CF9-4CF9-740A-E81A8FF0867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25728" y="2011243"/>
            <a:ext cx="293397" cy="293397"/>
          </a:xfrm>
          <a:prstGeom prst="rect">
            <a:avLst/>
          </a:prstGeom>
        </p:spPr>
      </p:pic>
      <p:pic>
        <p:nvPicPr>
          <p:cNvPr id="5" name="Kuva 4">
            <a:extLst>
              <a:ext uri="{FF2B5EF4-FFF2-40B4-BE49-F238E27FC236}">
                <a16:creationId xmlns:a16="http://schemas.microsoft.com/office/drawing/2014/main" id="{97218468-6A6E-2577-6CCA-ACE9D77D8374}"/>
              </a:ext>
            </a:extLst>
          </p:cNvPr>
          <p:cNvPicPr>
            <a:picLocks noChangeAspect="1"/>
          </p:cNvPicPr>
          <p:nvPr/>
        </p:nvPicPr>
        <p:blipFill>
          <a:blip r:embed="rId4"/>
          <a:srcRect/>
          <a:stretch/>
        </p:blipFill>
        <p:spPr>
          <a:xfrm>
            <a:off x="10630788" y="478259"/>
            <a:ext cx="965142" cy="965142"/>
          </a:xfrm>
          <a:prstGeom prst="rect">
            <a:avLst/>
          </a:prstGeom>
        </p:spPr>
      </p:pic>
      <p:pic>
        <p:nvPicPr>
          <p:cNvPr id="5122" name="Picture 2">
            <a:extLst>
              <a:ext uri="{FF2B5EF4-FFF2-40B4-BE49-F238E27FC236}">
                <a16:creationId xmlns:a16="http://schemas.microsoft.com/office/drawing/2014/main" id="{348C60DD-8635-EFE1-2045-C198710567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59072" y="4770724"/>
            <a:ext cx="1145553" cy="531120"/>
          </a:xfrm>
          <a:prstGeom prst="rect">
            <a:avLst/>
          </a:prstGeom>
          <a:noFill/>
          <a:extLst>
            <a:ext uri="{909E8E84-426E-40DD-AFC4-6F175D3DCCD1}">
              <a14:hiddenFill xmlns:a14="http://schemas.microsoft.com/office/drawing/2010/main">
                <a:solidFill>
                  <a:srgbClr val="FFFFFF"/>
                </a:solidFill>
              </a14:hiddenFill>
            </a:ext>
          </a:extLst>
        </p:spPr>
      </p:pic>
      <p:pic>
        <p:nvPicPr>
          <p:cNvPr id="2" name="Kuva 1">
            <a:extLst>
              <a:ext uri="{FF2B5EF4-FFF2-40B4-BE49-F238E27FC236}">
                <a16:creationId xmlns:a16="http://schemas.microsoft.com/office/drawing/2014/main" id="{06449ECB-EE05-4DEF-2CCC-4F9937959376}"/>
              </a:ext>
            </a:extLst>
          </p:cNvPr>
          <p:cNvPicPr>
            <a:picLocks noChangeAspect="1"/>
          </p:cNvPicPr>
          <p:nvPr/>
        </p:nvPicPr>
        <p:blipFill>
          <a:blip r:embed="rId6"/>
          <a:srcRect t="58" b="58"/>
          <a:stretch/>
        </p:blipFill>
        <p:spPr>
          <a:xfrm>
            <a:off x="6436295" y="1808202"/>
            <a:ext cx="5168330" cy="2612885"/>
          </a:xfrm>
          <a:prstGeom prst="roundRect">
            <a:avLst>
              <a:gd name="adj" fmla="val 10024"/>
            </a:avLst>
          </a:prstGeom>
        </p:spPr>
      </p:pic>
    </p:spTree>
    <p:extLst>
      <p:ext uri="{BB962C8B-B14F-4D97-AF65-F5344CB8AC3E}">
        <p14:creationId xmlns:p14="http://schemas.microsoft.com/office/powerpoint/2010/main" val="182023693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16" name="Google Shape;794;p79">
            <a:extLst>
              <a:ext uri="{FF2B5EF4-FFF2-40B4-BE49-F238E27FC236}">
                <a16:creationId xmlns:a16="http://schemas.microsoft.com/office/drawing/2014/main" id="{D66D8D82-174C-5D9C-DFA6-923D837F35B9}"/>
              </a:ext>
            </a:extLst>
          </p:cNvPr>
          <p:cNvSpPr txBox="1"/>
          <p:nvPr/>
        </p:nvSpPr>
        <p:spPr>
          <a:xfrm>
            <a:off x="1214034" y="3143852"/>
            <a:ext cx="6335700" cy="2073324"/>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da-DK" sz="4400" err="1">
                <a:solidFill>
                  <a:srgbClr val="FFFFFF"/>
                </a:solidFill>
                <a:latin typeface="Bookman Old Style"/>
                <a:ea typeface="Bookman Old Style"/>
                <a:cs typeface="Bookman Old Style"/>
                <a:sym typeface="Bookman Old Style"/>
              </a:rPr>
              <a:t>We</a:t>
            </a:r>
            <a:r>
              <a:rPr lang="da-DK" sz="4400">
                <a:solidFill>
                  <a:srgbClr val="FFFFFF"/>
                </a:solidFill>
                <a:latin typeface="Bookman Old Style"/>
                <a:ea typeface="Bookman Old Style"/>
                <a:cs typeface="Bookman Old Style"/>
                <a:sym typeface="Bookman Old Style"/>
              </a:rPr>
              <a:t> </a:t>
            </a:r>
            <a:r>
              <a:rPr lang="da-DK" sz="4400" err="1">
                <a:solidFill>
                  <a:srgbClr val="FFFFFF"/>
                </a:solidFill>
                <a:latin typeface="Bookman Old Style"/>
                <a:ea typeface="Bookman Old Style"/>
                <a:cs typeface="Bookman Old Style"/>
                <a:sym typeface="Bookman Old Style"/>
              </a:rPr>
              <a:t>create</a:t>
            </a:r>
            <a:r>
              <a:rPr lang="da-DK" sz="4400">
                <a:solidFill>
                  <a:srgbClr val="FFFFFF"/>
                </a:solidFill>
                <a:latin typeface="Bookman Old Style"/>
                <a:ea typeface="Bookman Old Style"/>
                <a:cs typeface="Bookman Old Style"/>
                <a:sym typeface="Bookman Old Style"/>
              </a:rPr>
              <a:t> a </a:t>
            </a:r>
            <a:r>
              <a:rPr lang="da-DK" sz="4400" err="1">
                <a:solidFill>
                  <a:srgbClr val="FFFFFF"/>
                </a:solidFill>
                <a:latin typeface="Franklin Gothic Demi" panose="020B0703020102020204" pitchFamily="34" charset="0"/>
                <a:ea typeface="Libre Franklin"/>
                <a:cs typeface="Libre Franklin"/>
                <a:sym typeface="Libre Franklin"/>
              </a:rPr>
              <a:t>better</a:t>
            </a:r>
            <a:r>
              <a:rPr lang="da-DK" sz="4400">
                <a:solidFill>
                  <a:srgbClr val="FFFFFF"/>
                </a:solidFill>
                <a:latin typeface="Franklin Gothic Demi" panose="020B0703020102020204" pitchFamily="34" charset="0"/>
                <a:ea typeface="Libre Franklin"/>
                <a:cs typeface="Libre Franklin"/>
                <a:sym typeface="Libre Franklin"/>
              </a:rPr>
              <a:t> </a:t>
            </a:r>
            <a:r>
              <a:rPr lang="da-DK" sz="4400" err="1">
                <a:solidFill>
                  <a:srgbClr val="FFFFFF"/>
                </a:solidFill>
                <a:latin typeface="Franklin Gothic Demi" panose="020B0703020102020204" pitchFamily="34" charset="0"/>
                <a:ea typeface="Libre Franklin"/>
                <a:cs typeface="Libre Franklin"/>
                <a:sym typeface="Libre Franklin"/>
              </a:rPr>
              <a:t>tomorrow</a:t>
            </a:r>
            <a:r>
              <a:rPr lang="da-DK" sz="4400">
                <a:solidFill>
                  <a:srgbClr val="FFFFFF"/>
                </a:solidFill>
                <a:latin typeface="Bookman Old Style"/>
                <a:ea typeface="Bookman Old Style"/>
                <a:cs typeface="Bookman Old Style"/>
                <a:sym typeface="Bookman Old Style"/>
              </a:rPr>
              <a:t> </a:t>
            </a:r>
            <a:r>
              <a:rPr lang="da-DK" sz="4400" err="1">
                <a:solidFill>
                  <a:srgbClr val="FFFFFF"/>
                </a:solidFill>
                <a:latin typeface="Bookman Old Style"/>
                <a:ea typeface="Bookman Old Style"/>
                <a:cs typeface="Bookman Old Style"/>
                <a:sym typeface="Bookman Old Style"/>
              </a:rPr>
              <a:t>through</a:t>
            </a:r>
            <a:r>
              <a:rPr lang="da-DK" sz="4400">
                <a:solidFill>
                  <a:srgbClr val="FFFFFF"/>
                </a:solidFill>
                <a:latin typeface="Bookman Old Style"/>
                <a:ea typeface="Bookman Old Style"/>
                <a:cs typeface="Bookman Old Style"/>
                <a:sym typeface="Bookman Old Style"/>
              </a:rPr>
              <a:t> </a:t>
            </a:r>
            <a:r>
              <a:rPr lang="da-DK" sz="4400" err="1">
                <a:solidFill>
                  <a:srgbClr val="FFFFFF"/>
                </a:solidFill>
                <a:latin typeface="Franklin Gothic Demi" panose="020B0703020102020204" pitchFamily="34" charset="0"/>
                <a:ea typeface="Libre Franklin"/>
                <a:cs typeface="Libre Franklin"/>
                <a:sym typeface="Libre Franklin"/>
              </a:rPr>
              <a:t>technology</a:t>
            </a:r>
            <a:endParaRPr sz="4400">
              <a:solidFill>
                <a:srgbClr val="FFFFFF"/>
              </a:solidFill>
              <a:latin typeface="Franklin Gothic Demi" panose="020B0703020102020204" pitchFamily="34" charset="0"/>
              <a:ea typeface="Bookman Old Style"/>
              <a:cs typeface="Bookman Old Style"/>
              <a:sym typeface="Bookman Old Style"/>
            </a:endParaRPr>
          </a:p>
        </p:txBody>
      </p:sp>
    </p:spTree>
    <p:extLst>
      <p:ext uri="{BB962C8B-B14F-4D97-AF65-F5344CB8AC3E}">
        <p14:creationId xmlns:p14="http://schemas.microsoft.com/office/powerpoint/2010/main" val="4016942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5" name="Kuva 14">
            <a:extLst>
              <a:ext uri="{FF2B5EF4-FFF2-40B4-BE49-F238E27FC236}">
                <a16:creationId xmlns:a16="http://schemas.microsoft.com/office/drawing/2014/main" id="{DAF68974-169A-30C2-4EEB-F54A70B81214}"/>
              </a:ext>
            </a:extLst>
          </p:cNvPr>
          <p:cNvPicPr>
            <a:picLocks noChangeAspect="1"/>
          </p:cNvPicPr>
          <p:nvPr/>
        </p:nvPicPr>
        <p:blipFill>
          <a:blip r:embed="rId4"/>
          <a:srcRect/>
          <a:stretch/>
        </p:blipFill>
        <p:spPr>
          <a:xfrm>
            <a:off x="2212" y="-10205"/>
            <a:ext cx="9560595" cy="6851654"/>
          </a:xfrm>
          <a:prstGeom prst="rect">
            <a:avLst/>
          </a:prstGeom>
        </p:spPr>
      </p:pic>
      <p:sp>
        <p:nvSpPr>
          <p:cNvPr id="4" name="Google Shape;581;p67">
            <a:extLst>
              <a:ext uri="{FF2B5EF4-FFF2-40B4-BE49-F238E27FC236}">
                <a16:creationId xmlns:a16="http://schemas.microsoft.com/office/drawing/2014/main" id="{91944039-7744-59A4-9622-611BDF5950A7}"/>
              </a:ext>
            </a:extLst>
          </p:cNvPr>
          <p:cNvSpPr txBox="1">
            <a:spLocks noGrp="1"/>
          </p:cNvSpPr>
          <p:nvPr/>
        </p:nvSpPr>
        <p:spPr>
          <a:xfrm>
            <a:off x="7134066" y="393792"/>
            <a:ext cx="4602727" cy="692497"/>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71717"/>
              </a:buClr>
              <a:buSzPts val="3600"/>
              <a:buFont typeface="Bookman Old Style"/>
              <a:buNone/>
              <a:defRPr sz="3600" b="0" i="0" u="none" strike="noStrike" cap="none">
                <a:solidFill>
                  <a:srgbClr val="171717"/>
                </a:solidFill>
                <a:latin typeface="Bookman Old Style"/>
                <a:ea typeface="Bookman Old Style"/>
                <a:cs typeface="Bookman Old Style"/>
                <a:sym typeface="Bookman Old Style"/>
              </a:defRPr>
            </a:lvl1pPr>
            <a:lvl2pPr marR="0" lvl="1" algn="l" rtl="0">
              <a:lnSpc>
                <a:spcPct val="100000"/>
              </a:lnSpc>
              <a:spcBef>
                <a:spcPts val="0"/>
              </a:spcBef>
              <a:spcAft>
                <a:spcPts val="0"/>
              </a:spcAft>
              <a:buClr>
                <a:srgbClr val="000000"/>
              </a:buClr>
              <a:buSzPts val="3600"/>
              <a:buFont typeface="Bookman Old Style"/>
              <a:buNone/>
              <a:defRPr sz="3600" b="0" i="0" u="none" strike="noStrike" cap="none">
                <a:solidFill>
                  <a:srgbClr val="000000"/>
                </a:solidFill>
                <a:latin typeface="Bookman Old Style"/>
                <a:ea typeface="Bookman Old Style"/>
                <a:cs typeface="Bookman Old Style"/>
                <a:sym typeface="Bookman Old Style"/>
              </a:defRPr>
            </a:lvl2pPr>
            <a:lvl3pPr marR="0" lvl="2" algn="l" rtl="0">
              <a:lnSpc>
                <a:spcPct val="100000"/>
              </a:lnSpc>
              <a:spcBef>
                <a:spcPts val="0"/>
              </a:spcBef>
              <a:spcAft>
                <a:spcPts val="0"/>
              </a:spcAft>
              <a:buClr>
                <a:srgbClr val="000000"/>
              </a:buClr>
              <a:buSzPts val="3600"/>
              <a:buFont typeface="Bookman Old Style"/>
              <a:buNone/>
              <a:defRPr sz="3600" b="0" i="0" u="none" strike="noStrike" cap="none">
                <a:solidFill>
                  <a:srgbClr val="000000"/>
                </a:solidFill>
                <a:latin typeface="Bookman Old Style"/>
                <a:ea typeface="Bookman Old Style"/>
                <a:cs typeface="Bookman Old Style"/>
                <a:sym typeface="Bookman Old Style"/>
              </a:defRPr>
            </a:lvl3pPr>
            <a:lvl4pPr marR="0" lvl="3" algn="l" rtl="0">
              <a:lnSpc>
                <a:spcPct val="100000"/>
              </a:lnSpc>
              <a:spcBef>
                <a:spcPts val="0"/>
              </a:spcBef>
              <a:spcAft>
                <a:spcPts val="0"/>
              </a:spcAft>
              <a:buClr>
                <a:srgbClr val="000000"/>
              </a:buClr>
              <a:buSzPts val="3600"/>
              <a:buFont typeface="Bookman Old Style"/>
              <a:buNone/>
              <a:defRPr sz="3600" b="0" i="0" u="none" strike="noStrike" cap="none">
                <a:solidFill>
                  <a:srgbClr val="000000"/>
                </a:solidFill>
                <a:latin typeface="Bookman Old Style"/>
                <a:ea typeface="Bookman Old Style"/>
                <a:cs typeface="Bookman Old Style"/>
                <a:sym typeface="Bookman Old Style"/>
              </a:defRPr>
            </a:lvl4pPr>
            <a:lvl5pPr marR="0" lvl="4" algn="l" rtl="0">
              <a:lnSpc>
                <a:spcPct val="100000"/>
              </a:lnSpc>
              <a:spcBef>
                <a:spcPts val="0"/>
              </a:spcBef>
              <a:spcAft>
                <a:spcPts val="0"/>
              </a:spcAft>
              <a:buClr>
                <a:srgbClr val="000000"/>
              </a:buClr>
              <a:buSzPts val="3600"/>
              <a:buFont typeface="Bookman Old Style"/>
              <a:buNone/>
              <a:defRPr sz="3600" b="0" i="0" u="none" strike="noStrike" cap="none">
                <a:solidFill>
                  <a:srgbClr val="000000"/>
                </a:solidFill>
                <a:latin typeface="Bookman Old Style"/>
                <a:ea typeface="Bookman Old Style"/>
                <a:cs typeface="Bookman Old Style"/>
                <a:sym typeface="Bookman Old Style"/>
              </a:defRPr>
            </a:lvl5pPr>
            <a:lvl6pPr marR="0" lvl="5" algn="l" rtl="0">
              <a:lnSpc>
                <a:spcPct val="100000"/>
              </a:lnSpc>
              <a:spcBef>
                <a:spcPts val="0"/>
              </a:spcBef>
              <a:spcAft>
                <a:spcPts val="0"/>
              </a:spcAft>
              <a:buClr>
                <a:srgbClr val="000000"/>
              </a:buClr>
              <a:buSzPts val="3600"/>
              <a:buFont typeface="Bookman Old Style"/>
              <a:buNone/>
              <a:defRPr sz="3600" b="0" i="0" u="none" strike="noStrike" cap="none">
                <a:solidFill>
                  <a:srgbClr val="000000"/>
                </a:solidFill>
                <a:latin typeface="Bookman Old Style"/>
                <a:ea typeface="Bookman Old Style"/>
                <a:cs typeface="Bookman Old Style"/>
                <a:sym typeface="Bookman Old Style"/>
              </a:defRPr>
            </a:lvl6pPr>
            <a:lvl7pPr marR="0" lvl="6" algn="l" rtl="0">
              <a:lnSpc>
                <a:spcPct val="100000"/>
              </a:lnSpc>
              <a:spcBef>
                <a:spcPts val="0"/>
              </a:spcBef>
              <a:spcAft>
                <a:spcPts val="0"/>
              </a:spcAft>
              <a:buClr>
                <a:srgbClr val="000000"/>
              </a:buClr>
              <a:buSzPts val="3600"/>
              <a:buFont typeface="Bookman Old Style"/>
              <a:buNone/>
              <a:defRPr sz="3600" b="0" i="0" u="none" strike="noStrike" cap="none">
                <a:solidFill>
                  <a:srgbClr val="000000"/>
                </a:solidFill>
                <a:latin typeface="Bookman Old Style"/>
                <a:ea typeface="Bookman Old Style"/>
                <a:cs typeface="Bookman Old Style"/>
                <a:sym typeface="Bookman Old Style"/>
              </a:defRPr>
            </a:lvl7pPr>
            <a:lvl8pPr marR="0" lvl="7" algn="l" rtl="0">
              <a:lnSpc>
                <a:spcPct val="100000"/>
              </a:lnSpc>
              <a:spcBef>
                <a:spcPts val="0"/>
              </a:spcBef>
              <a:spcAft>
                <a:spcPts val="0"/>
              </a:spcAft>
              <a:buClr>
                <a:srgbClr val="000000"/>
              </a:buClr>
              <a:buSzPts val="3600"/>
              <a:buFont typeface="Bookman Old Style"/>
              <a:buNone/>
              <a:defRPr sz="3600" b="0" i="0" u="none" strike="noStrike" cap="none">
                <a:solidFill>
                  <a:srgbClr val="000000"/>
                </a:solidFill>
                <a:latin typeface="Bookman Old Style"/>
                <a:ea typeface="Bookman Old Style"/>
                <a:cs typeface="Bookman Old Style"/>
                <a:sym typeface="Bookman Old Style"/>
              </a:defRPr>
            </a:lvl8pPr>
            <a:lvl9pPr marR="0" lvl="8" algn="l" rtl="0">
              <a:lnSpc>
                <a:spcPct val="100000"/>
              </a:lnSpc>
              <a:spcBef>
                <a:spcPts val="0"/>
              </a:spcBef>
              <a:spcAft>
                <a:spcPts val="0"/>
              </a:spcAft>
              <a:buClr>
                <a:srgbClr val="000000"/>
              </a:buClr>
              <a:buSzPts val="3600"/>
              <a:buFont typeface="Bookman Old Style"/>
              <a:buNone/>
              <a:defRPr sz="3600" b="0" i="0" u="none" strike="noStrike" cap="none">
                <a:solidFill>
                  <a:srgbClr val="000000"/>
                </a:solidFill>
                <a:latin typeface="Bookman Old Style"/>
                <a:ea typeface="Bookman Old Style"/>
                <a:cs typeface="Bookman Old Style"/>
                <a:sym typeface="Bookman Old Style"/>
              </a:defRPr>
            </a:lvl9pPr>
          </a:lstStyle>
          <a:p>
            <a:pPr marL="0" lvl="0" indent="0" algn="r" rtl="0">
              <a:lnSpc>
                <a:spcPct val="90000"/>
              </a:lnSpc>
              <a:spcBef>
                <a:spcPts val="0"/>
              </a:spcBef>
              <a:spcAft>
                <a:spcPts val="0"/>
              </a:spcAft>
              <a:buNone/>
            </a:pPr>
            <a:r>
              <a:rPr lang="en-GB" sz="5000">
                <a:solidFill>
                  <a:schemeClr val="lt1"/>
                </a:solidFill>
              </a:rPr>
              <a:t>Our services</a:t>
            </a:r>
          </a:p>
        </p:txBody>
      </p:sp>
      <p:pic>
        <p:nvPicPr>
          <p:cNvPr id="2" name="Kuva 1" descr="Kuva, joka sisältää kohteen teksti&#10;&#10;Kuvaus luotu automaattisesti">
            <a:extLst>
              <a:ext uri="{FF2B5EF4-FFF2-40B4-BE49-F238E27FC236}">
                <a16:creationId xmlns:a16="http://schemas.microsoft.com/office/drawing/2014/main" id="{F76BA3D4-4231-0A00-B4AB-8550242C6F61}"/>
              </a:ext>
            </a:extLst>
          </p:cNvPr>
          <p:cNvPicPr>
            <a:picLocks noChangeAspect="1"/>
          </p:cNvPicPr>
          <p:nvPr/>
        </p:nvPicPr>
        <p:blipFill>
          <a:blip r:embed="rId5"/>
          <a:stretch>
            <a:fillRect/>
          </a:stretch>
        </p:blipFill>
        <p:spPr>
          <a:xfrm>
            <a:off x="2212" y="-11791"/>
            <a:ext cx="9560595" cy="6854826"/>
          </a:xfrm>
          <a:prstGeom prst="rect">
            <a:avLst/>
          </a:prstGeom>
        </p:spPr>
      </p:pic>
      <p:sp>
        <p:nvSpPr>
          <p:cNvPr id="3" name="Vuokaaviosymboli: Rajoitin 4">
            <a:hlinkClick r:id="rId6" action="ppaction://hlinksldjump"/>
            <a:extLst>
              <a:ext uri="{FF2B5EF4-FFF2-40B4-BE49-F238E27FC236}">
                <a16:creationId xmlns:a16="http://schemas.microsoft.com/office/drawing/2014/main" id="{560CEC77-C263-6CE7-0CBA-E90F1D5F8673}"/>
              </a:ext>
            </a:extLst>
          </p:cNvPr>
          <p:cNvSpPr/>
          <p:nvPr/>
        </p:nvSpPr>
        <p:spPr>
          <a:xfrm>
            <a:off x="4310131" y="2365240"/>
            <a:ext cx="5002034" cy="1009968"/>
          </a:xfrm>
          <a:prstGeom prst="flowChartTermina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900">
              <a:solidFill>
                <a:srgbClr val="FFFFFF"/>
              </a:solidFill>
            </a:endParaRPr>
          </a:p>
        </p:txBody>
      </p:sp>
      <p:sp>
        <p:nvSpPr>
          <p:cNvPr id="5" name="Vuokaaviosymboli: Rajoitin 5">
            <a:hlinkClick r:id="rId7" action="ppaction://hlinksldjump"/>
            <a:extLst>
              <a:ext uri="{FF2B5EF4-FFF2-40B4-BE49-F238E27FC236}">
                <a16:creationId xmlns:a16="http://schemas.microsoft.com/office/drawing/2014/main" id="{B2D6F3FE-F4EE-9847-086F-F3BEE806768C}"/>
              </a:ext>
            </a:extLst>
          </p:cNvPr>
          <p:cNvSpPr/>
          <p:nvPr/>
        </p:nvSpPr>
        <p:spPr>
          <a:xfrm>
            <a:off x="4310130" y="3507181"/>
            <a:ext cx="5002035" cy="1009968"/>
          </a:xfrm>
          <a:prstGeom prst="flowChartTermina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900">
              <a:solidFill>
                <a:srgbClr val="FFFFFF"/>
              </a:solidFill>
            </a:endParaRPr>
          </a:p>
        </p:txBody>
      </p:sp>
      <p:sp>
        <p:nvSpPr>
          <p:cNvPr id="6" name="Vuokaaviosymboli: Rajoitin 6">
            <a:hlinkClick r:id="rId8" action="ppaction://hlinksldjump"/>
            <a:extLst>
              <a:ext uri="{FF2B5EF4-FFF2-40B4-BE49-F238E27FC236}">
                <a16:creationId xmlns:a16="http://schemas.microsoft.com/office/drawing/2014/main" id="{B5EE814E-31B0-1B78-80A5-1B1F975185AD}"/>
              </a:ext>
            </a:extLst>
          </p:cNvPr>
          <p:cNvSpPr/>
          <p:nvPr/>
        </p:nvSpPr>
        <p:spPr>
          <a:xfrm>
            <a:off x="3105905" y="4556677"/>
            <a:ext cx="5081654" cy="1009968"/>
          </a:xfrm>
          <a:prstGeom prst="flowChartTermina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900">
              <a:solidFill>
                <a:srgbClr val="FFFFFF"/>
              </a:solidFill>
            </a:endParaRPr>
          </a:p>
        </p:txBody>
      </p:sp>
      <p:sp>
        <p:nvSpPr>
          <p:cNvPr id="7" name="Vuokaaviosymboli: Rajoitin 7">
            <a:hlinkClick r:id="rId9" action="ppaction://hlinksldjump"/>
            <a:extLst>
              <a:ext uri="{FF2B5EF4-FFF2-40B4-BE49-F238E27FC236}">
                <a16:creationId xmlns:a16="http://schemas.microsoft.com/office/drawing/2014/main" id="{2937BC57-EB76-1451-6D6C-78AC9AA2BB0D}"/>
              </a:ext>
            </a:extLst>
          </p:cNvPr>
          <p:cNvSpPr/>
          <p:nvPr/>
        </p:nvSpPr>
        <p:spPr>
          <a:xfrm>
            <a:off x="1473767" y="5582406"/>
            <a:ext cx="5252854" cy="1009968"/>
          </a:xfrm>
          <a:prstGeom prst="flowChartTermina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900">
              <a:solidFill>
                <a:srgbClr val="FFFFFF"/>
              </a:solidFill>
            </a:endParaRPr>
          </a:p>
        </p:txBody>
      </p:sp>
      <p:sp>
        <p:nvSpPr>
          <p:cNvPr id="8" name="Vuokaaviosymboli: Rajoitin 4">
            <a:hlinkClick r:id="rId10" action="ppaction://hlinksldjump"/>
            <a:extLst>
              <a:ext uri="{FF2B5EF4-FFF2-40B4-BE49-F238E27FC236}">
                <a16:creationId xmlns:a16="http://schemas.microsoft.com/office/drawing/2014/main" id="{765EC4A9-9D88-84B4-5287-07F2D256B0E2}"/>
              </a:ext>
            </a:extLst>
          </p:cNvPr>
          <p:cNvSpPr/>
          <p:nvPr/>
        </p:nvSpPr>
        <p:spPr>
          <a:xfrm>
            <a:off x="3012104" y="1365121"/>
            <a:ext cx="5002034" cy="1009968"/>
          </a:xfrm>
          <a:prstGeom prst="flowChartTermina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900">
              <a:solidFill>
                <a:srgbClr val="FFFFFF"/>
              </a:solidFill>
            </a:endParaRPr>
          </a:p>
        </p:txBody>
      </p:sp>
      <p:sp>
        <p:nvSpPr>
          <p:cNvPr id="9" name="Vuokaaviosymboli: Rajoitin 4">
            <a:hlinkClick r:id="rId11" action="ppaction://hlinksldjump"/>
            <a:extLst>
              <a:ext uri="{FF2B5EF4-FFF2-40B4-BE49-F238E27FC236}">
                <a16:creationId xmlns:a16="http://schemas.microsoft.com/office/drawing/2014/main" id="{A5AB9614-05E2-384A-38D8-7F0FFA51C1D3}"/>
              </a:ext>
            </a:extLst>
          </p:cNvPr>
          <p:cNvSpPr/>
          <p:nvPr/>
        </p:nvSpPr>
        <p:spPr>
          <a:xfrm>
            <a:off x="1683705" y="256598"/>
            <a:ext cx="5002034" cy="1009968"/>
          </a:xfrm>
          <a:prstGeom prst="flowChartTermina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900">
              <a:solidFill>
                <a:srgbClr val="FFFFFF"/>
              </a:solidFill>
            </a:endParaRPr>
          </a:p>
        </p:txBody>
      </p:sp>
    </p:spTree>
    <p:extLst>
      <p:ext uri="{BB962C8B-B14F-4D97-AF65-F5344CB8AC3E}">
        <p14:creationId xmlns:p14="http://schemas.microsoft.com/office/powerpoint/2010/main" val="2264598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55AD873C-80A7-169F-5937-4768BE5FBDEC}"/>
              </a:ext>
            </a:extLst>
          </p:cNvPr>
          <p:cNvSpPr>
            <a:spLocks noGrp="1"/>
          </p:cNvSpPr>
          <p:nvPr>
            <p:ph type="ctrTitle"/>
          </p:nvPr>
        </p:nvSpPr>
        <p:spPr>
          <a:xfrm>
            <a:off x="3443416" y="2160861"/>
            <a:ext cx="7026966" cy="2879725"/>
          </a:xfrm>
        </p:spPr>
        <p:txBody>
          <a:bodyPr/>
          <a:lstStyle/>
          <a:p>
            <a:pPr>
              <a:lnSpc>
                <a:spcPct val="100000"/>
              </a:lnSpc>
              <a:spcBef>
                <a:spcPts val="0"/>
              </a:spcBef>
            </a:pPr>
            <a:r>
              <a:rPr lang="en-GB">
                <a:solidFill>
                  <a:schemeClr val="bg1"/>
                </a:solidFill>
                <a:latin typeface="Bookman Old Style"/>
              </a:rPr>
              <a:t>Digital strategy</a:t>
            </a:r>
            <a:br>
              <a:rPr lang="en-GB"/>
            </a:br>
            <a:br>
              <a:rPr lang="en-GB"/>
            </a:br>
            <a:r>
              <a:rPr lang="en-GB" sz="3600">
                <a:latin typeface="Bookman Old Style"/>
              </a:rPr>
              <a:t>Create future-proof</a:t>
            </a:r>
            <a:br>
              <a:rPr lang="en-GB" sz="3600"/>
            </a:br>
            <a:r>
              <a:rPr lang="en-GB" sz="3600">
                <a:latin typeface="Bookman Old Style"/>
              </a:rPr>
              <a:t>organisations &amp; </a:t>
            </a:r>
            <a:br>
              <a:rPr lang="en-GB" sz="3600">
                <a:latin typeface="Bookman Old Style"/>
              </a:rPr>
            </a:br>
            <a:r>
              <a:rPr lang="en-GB" sz="3600">
                <a:latin typeface="Bookman Old Style"/>
              </a:rPr>
              <a:t>digital roadmaps</a:t>
            </a:r>
            <a:endParaRPr lang="en-GB">
              <a:latin typeface="Bookman Old Style"/>
            </a:endParaRPr>
          </a:p>
        </p:txBody>
      </p:sp>
      <p:pic>
        <p:nvPicPr>
          <p:cNvPr id="9" name="Kuva 8">
            <a:extLst>
              <a:ext uri="{FF2B5EF4-FFF2-40B4-BE49-F238E27FC236}">
                <a16:creationId xmlns:a16="http://schemas.microsoft.com/office/drawing/2014/main" id="{D4C8E36C-6FB4-BFF4-2500-36BB71B3567C}"/>
              </a:ext>
            </a:extLst>
          </p:cNvPr>
          <p:cNvPicPr>
            <a:picLocks noChangeAspect="1"/>
          </p:cNvPicPr>
          <p:nvPr/>
        </p:nvPicPr>
        <p:blipFill>
          <a:blip r:embed="rId4"/>
          <a:srcRect/>
          <a:stretch/>
        </p:blipFill>
        <p:spPr>
          <a:xfrm>
            <a:off x="1283430" y="1445630"/>
            <a:ext cx="1885530" cy="1893386"/>
          </a:xfrm>
          <a:prstGeom prst="rect">
            <a:avLst/>
          </a:prstGeom>
        </p:spPr>
      </p:pic>
    </p:spTree>
    <p:extLst>
      <p:ext uri="{BB962C8B-B14F-4D97-AF65-F5344CB8AC3E}">
        <p14:creationId xmlns:p14="http://schemas.microsoft.com/office/powerpoint/2010/main" val="26268341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3E25"/>
        </a:solidFill>
        <a:effectLst/>
      </p:bgPr>
    </p:bg>
    <p:spTree>
      <p:nvGrpSpPr>
        <p:cNvPr id="1" name=""/>
        <p:cNvGrpSpPr/>
        <p:nvPr/>
      </p:nvGrpSpPr>
      <p:grpSpPr>
        <a:xfrm>
          <a:off x="0" y="0"/>
          <a:ext cx="0" cy="0"/>
          <a:chOff x="0" y="0"/>
          <a:chExt cx="0" cy="0"/>
        </a:xfrm>
      </p:grpSpPr>
      <p:pic>
        <p:nvPicPr>
          <p:cNvPr id="6" name="Pladsholder til billede 7">
            <a:extLst>
              <a:ext uri="{FF2B5EF4-FFF2-40B4-BE49-F238E27FC236}">
                <a16:creationId xmlns:a16="http://schemas.microsoft.com/office/drawing/2014/main" id="{8A45E6EE-9127-FF16-E06C-CDF4EA145C95}"/>
              </a:ext>
            </a:extLst>
          </p:cNvPr>
          <p:cNvPicPr preferRelativeResize="0">
            <a:picLocks noGrp="1"/>
          </p:cNvPicPr>
          <p:nvPr>
            <p:ph type="pic" sz="quarter" idx="14"/>
          </p:nvPr>
        </p:nvPicPr>
        <p:blipFill>
          <a:blip r:embed="rId2"/>
          <a:srcRect/>
          <a:stretch/>
        </p:blipFill>
        <p:spPr>
          <a:xfrm>
            <a:off x="6924675" y="0"/>
            <a:ext cx="6325499" cy="6858000"/>
          </a:xfrm>
        </p:spPr>
      </p:pic>
      <p:sp>
        <p:nvSpPr>
          <p:cNvPr id="3" name="Titel 2">
            <a:extLst>
              <a:ext uri="{FF2B5EF4-FFF2-40B4-BE49-F238E27FC236}">
                <a16:creationId xmlns:a16="http://schemas.microsoft.com/office/drawing/2014/main" id="{7AFD0AEC-AA1B-DC29-FBCD-471B107A9375}"/>
              </a:ext>
            </a:extLst>
          </p:cNvPr>
          <p:cNvSpPr>
            <a:spLocks noGrp="1"/>
          </p:cNvSpPr>
          <p:nvPr>
            <p:ph type="title"/>
          </p:nvPr>
        </p:nvSpPr>
        <p:spPr/>
        <p:txBody>
          <a:bodyPr/>
          <a:lstStyle/>
          <a:p>
            <a:r>
              <a:rPr lang="en-GB">
                <a:latin typeface="Bookman Old Style"/>
              </a:rPr>
              <a:t>How we can help</a:t>
            </a:r>
          </a:p>
        </p:txBody>
      </p:sp>
      <p:sp>
        <p:nvSpPr>
          <p:cNvPr id="4" name="Pladsholder til indhold 3">
            <a:extLst>
              <a:ext uri="{FF2B5EF4-FFF2-40B4-BE49-F238E27FC236}">
                <a16:creationId xmlns:a16="http://schemas.microsoft.com/office/drawing/2014/main" id="{B0F39623-991B-0F69-CAE5-03D49E86EBA7}"/>
              </a:ext>
            </a:extLst>
          </p:cNvPr>
          <p:cNvSpPr>
            <a:spLocks noGrp="1"/>
          </p:cNvSpPr>
          <p:nvPr>
            <p:ph type="body" sz="quarter" idx="13"/>
          </p:nvPr>
        </p:nvSpPr>
        <p:spPr>
          <a:xfrm>
            <a:off x="587374" y="1532239"/>
            <a:ext cx="5039069" cy="2180670"/>
          </a:xfrm>
        </p:spPr>
        <p:txBody>
          <a:bodyPr vert="horz" lIns="0" tIns="0" rIns="0" bIns="0" rtlCol="0" anchor="t">
            <a:noAutofit/>
          </a:bodyPr>
          <a:lstStyle/>
          <a:p>
            <a:pPr marL="0" indent="0">
              <a:buNone/>
            </a:pPr>
            <a:r>
              <a:rPr lang="en-GB">
                <a:latin typeface="+mn-lt"/>
                <a:ea typeface="Yu Gothic Light"/>
              </a:rPr>
              <a:t>We help our customers define their digitalisation roadmap to optimise their organisation’s performance. This includes defining the services, processes, technologies and the transformation programs that shape their digitalisation journey.</a:t>
            </a:r>
            <a:endParaRPr lang="fi-FI"/>
          </a:p>
        </p:txBody>
      </p:sp>
      <p:pic>
        <p:nvPicPr>
          <p:cNvPr id="15" name="Grafik 23">
            <a:extLst>
              <a:ext uri="{FF2B5EF4-FFF2-40B4-BE49-F238E27FC236}">
                <a16:creationId xmlns:a16="http://schemas.microsoft.com/office/drawing/2014/main" id="{87EE4C6A-6799-3A54-B2B6-2D5E8EA2D1AB}"/>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636801" y="4294459"/>
            <a:ext cx="178745" cy="178745"/>
          </a:xfrm>
          <a:prstGeom prst="rect">
            <a:avLst/>
          </a:prstGeom>
        </p:spPr>
      </p:pic>
      <p:pic>
        <p:nvPicPr>
          <p:cNvPr id="17" name="Grafik 23">
            <a:extLst>
              <a:ext uri="{FF2B5EF4-FFF2-40B4-BE49-F238E27FC236}">
                <a16:creationId xmlns:a16="http://schemas.microsoft.com/office/drawing/2014/main" id="{6E75EFE3-7256-C034-CDAB-6F39605ED4B7}"/>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636801" y="4524515"/>
            <a:ext cx="178745" cy="178745"/>
          </a:xfrm>
          <a:prstGeom prst="rect">
            <a:avLst/>
          </a:prstGeom>
        </p:spPr>
      </p:pic>
      <p:pic>
        <p:nvPicPr>
          <p:cNvPr id="18" name="Grafik 23">
            <a:extLst>
              <a:ext uri="{FF2B5EF4-FFF2-40B4-BE49-F238E27FC236}">
                <a16:creationId xmlns:a16="http://schemas.microsoft.com/office/drawing/2014/main" id="{E08FCEF3-F124-B607-DCAB-519E883BEB26}"/>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636801" y="4762809"/>
            <a:ext cx="178745" cy="178745"/>
          </a:xfrm>
          <a:prstGeom prst="rect">
            <a:avLst/>
          </a:prstGeom>
        </p:spPr>
      </p:pic>
      <p:pic>
        <p:nvPicPr>
          <p:cNvPr id="19" name="Grafik 23">
            <a:extLst>
              <a:ext uri="{FF2B5EF4-FFF2-40B4-BE49-F238E27FC236}">
                <a16:creationId xmlns:a16="http://schemas.microsoft.com/office/drawing/2014/main" id="{B5E323D6-A2A3-F1EE-D5DC-30F424D9E1E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636801" y="5001103"/>
            <a:ext cx="178745" cy="178745"/>
          </a:xfrm>
          <a:prstGeom prst="rect">
            <a:avLst/>
          </a:prstGeom>
        </p:spPr>
      </p:pic>
      <p:sp>
        <p:nvSpPr>
          <p:cNvPr id="25" name="Tekstiruutu 24">
            <a:extLst>
              <a:ext uri="{FF2B5EF4-FFF2-40B4-BE49-F238E27FC236}">
                <a16:creationId xmlns:a16="http://schemas.microsoft.com/office/drawing/2014/main" id="{A4A3EBD5-AEEE-2FDD-75CA-44E172C7FA1D}"/>
              </a:ext>
            </a:extLst>
          </p:cNvPr>
          <p:cNvSpPr txBox="1"/>
          <p:nvPr/>
        </p:nvSpPr>
        <p:spPr>
          <a:xfrm>
            <a:off x="496756" y="3751354"/>
            <a:ext cx="3863298" cy="1513235"/>
          </a:xfrm>
          <a:prstGeom prst="rect">
            <a:avLst/>
          </a:prstGeom>
          <a:noFill/>
        </p:spPr>
        <p:txBody>
          <a:bodyPr wrap="square" lIns="91440" tIns="45720" rIns="91440" bIns="45720" anchor="t">
            <a:spAutoFit/>
          </a:bodyPr>
          <a:lstStyle/>
          <a:p>
            <a:pPr marL="0" indent="0">
              <a:spcAft>
                <a:spcPts val="600"/>
              </a:spcAft>
              <a:buNone/>
            </a:pPr>
            <a:r>
              <a:rPr lang="en-GB" sz="2400">
                <a:solidFill>
                  <a:schemeClr val="bg1"/>
                </a:solidFill>
                <a:latin typeface="+mj-lt"/>
              </a:rPr>
              <a:t>Our competencies</a:t>
            </a:r>
            <a:endParaRPr lang="en-GB" sz="2400" b="0" i="0" u="none" strike="noStrike">
              <a:solidFill>
                <a:schemeClr val="bg1"/>
              </a:solidFill>
              <a:effectLst/>
              <a:latin typeface="+mj-lt"/>
            </a:endParaRPr>
          </a:p>
          <a:p>
            <a:pPr marL="480695" lvl="1" indent="0">
              <a:lnSpc>
                <a:spcPts val="1900"/>
              </a:lnSpc>
              <a:buClr>
                <a:schemeClr val="dk1"/>
              </a:buClr>
              <a:buSzPts val="1500"/>
              <a:buNone/>
            </a:pPr>
            <a:r>
              <a:rPr lang="en-GB" sz="1600">
                <a:solidFill>
                  <a:schemeClr val="bg1"/>
                </a:solidFill>
              </a:rPr>
              <a:t>Technology strategy</a:t>
            </a:r>
          </a:p>
          <a:p>
            <a:pPr marL="480695" lvl="1" indent="0">
              <a:lnSpc>
                <a:spcPts val="1900"/>
              </a:lnSpc>
              <a:buClr>
                <a:schemeClr val="dk1"/>
              </a:buClr>
              <a:buSzPts val="1500"/>
              <a:buNone/>
            </a:pPr>
            <a:r>
              <a:rPr lang="en-GB" sz="1600">
                <a:solidFill>
                  <a:schemeClr val="bg1"/>
                </a:solidFill>
              </a:rPr>
              <a:t>Digital leadership</a:t>
            </a:r>
          </a:p>
          <a:p>
            <a:pPr marL="480695" lvl="1" indent="0">
              <a:lnSpc>
                <a:spcPts val="1900"/>
              </a:lnSpc>
              <a:buClr>
                <a:schemeClr val="dk1"/>
              </a:buClr>
              <a:buSzPts val="1500"/>
              <a:buNone/>
            </a:pPr>
            <a:r>
              <a:rPr lang="en-GB" sz="1600">
                <a:solidFill>
                  <a:schemeClr val="bg1"/>
                </a:solidFill>
              </a:rPr>
              <a:t>Service design</a:t>
            </a:r>
          </a:p>
          <a:p>
            <a:pPr marL="480695" lvl="1" indent="0">
              <a:lnSpc>
                <a:spcPts val="1900"/>
              </a:lnSpc>
              <a:buClr>
                <a:schemeClr val="dk1"/>
              </a:buClr>
              <a:buSzPts val="1500"/>
              <a:buNone/>
            </a:pPr>
            <a:r>
              <a:rPr lang="en-GB" sz="1600">
                <a:solidFill>
                  <a:schemeClr val="bg1"/>
                </a:solidFill>
                <a:ea typeface="Arial"/>
                <a:cs typeface="Arial"/>
                <a:sym typeface="Arial"/>
              </a:rPr>
              <a:t>Modern work</a:t>
            </a:r>
            <a:endParaRPr lang="en-GB" sz="1600">
              <a:solidFill>
                <a:schemeClr val="bg1"/>
              </a:solidFill>
              <a:ea typeface="Arial"/>
              <a:cs typeface="Arial"/>
            </a:endParaRPr>
          </a:p>
        </p:txBody>
      </p:sp>
      <p:sp>
        <p:nvSpPr>
          <p:cNvPr id="7" name="Google Shape;754;p75">
            <a:extLst>
              <a:ext uri="{FF2B5EF4-FFF2-40B4-BE49-F238E27FC236}">
                <a16:creationId xmlns:a16="http://schemas.microsoft.com/office/drawing/2014/main" id="{E561B735-537C-B694-FA71-C5B785CCDBC5}"/>
              </a:ext>
            </a:extLst>
          </p:cNvPr>
          <p:cNvSpPr/>
          <p:nvPr/>
        </p:nvSpPr>
        <p:spPr>
          <a:xfrm>
            <a:off x="5011060" y="3427989"/>
            <a:ext cx="4374308" cy="2374651"/>
          </a:xfrm>
          <a:prstGeom prst="roundRect">
            <a:avLst>
              <a:gd name="adj" fmla="val 16667"/>
            </a:avLst>
          </a:prstGeom>
          <a:solidFill>
            <a:schemeClr val="accent1"/>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nSpc>
                <a:spcPts val="2000"/>
              </a:lnSpc>
            </a:pPr>
            <a:r>
              <a:rPr lang="en-GB" sz="1600">
                <a:ea typeface="Libre Franklin"/>
                <a:cs typeface="Libre Franklin"/>
                <a:sym typeface="Libre Franklin"/>
              </a:rPr>
              <a:t>Organisations are struggling with finding the correct direction with constantly changing customer needs, market and technology development. Renewing the ways of working requires a thorough analysis of the current situation and redefining how things should be done in a digital environment.</a:t>
            </a:r>
            <a:endParaRPr lang="en-GB" sz="1600">
              <a:ea typeface="Libre Franklin"/>
              <a:cs typeface="Libre Franklin"/>
            </a:endParaRPr>
          </a:p>
        </p:txBody>
      </p:sp>
      <p:pic>
        <p:nvPicPr>
          <p:cNvPr id="9" name="Kuva 8">
            <a:extLst>
              <a:ext uri="{FF2B5EF4-FFF2-40B4-BE49-F238E27FC236}">
                <a16:creationId xmlns:a16="http://schemas.microsoft.com/office/drawing/2014/main" id="{35B31121-B927-6C7D-C9D2-A545520D0DBE}"/>
              </a:ext>
            </a:extLst>
          </p:cNvPr>
          <p:cNvPicPr>
            <a:picLocks noChangeAspect="1"/>
          </p:cNvPicPr>
          <p:nvPr/>
        </p:nvPicPr>
        <p:blipFill>
          <a:blip r:embed="rId5"/>
          <a:srcRect/>
          <a:stretch/>
        </p:blipFill>
        <p:spPr>
          <a:xfrm>
            <a:off x="10630788" y="476248"/>
            <a:ext cx="965142" cy="969164"/>
          </a:xfrm>
          <a:prstGeom prst="rect">
            <a:avLst/>
          </a:prstGeom>
        </p:spPr>
      </p:pic>
    </p:spTree>
    <p:extLst>
      <p:ext uri="{BB962C8B-B14F-4D97-AF65-F5344CB8AC3E}">
        <p14:creationId xmlns:p14="http://schemas.microsoft.com/office/powerpoint/2010/main" val="2480802949"/>
      </p:ext>
    </p:extLst>
  </p:cSld>
  <p:clrMapOvr>
    <a:masterClrMapping/>
  </p:clrMapOvr>
</p:sld>
</file>

<file path=ppt/theme/theme1.xml><?xml version="1.0" encoding="utf-8"?>
<a:theme xmlns:a="http://schemas.openxmlformats.org/drawingml/2006/main" name="twoday master">
  <a:themeElements>
    <a:clrScheme name="twoday">
      <a:dk1>
        <a:srgbClr val="171717"/>
      </a:dk1>
      <a:lt1>
        <a:srgbClr val="FFFFFF"/>
      </a:lt1>
      <a:dk2>
        <a:srgbClr val="3C3C3C"/>
      </a:dk2>
      <a:lt2>
        <a:srgbClr val="C8C8C8"/>
      </a:lt2>
      <a:accent1>
        <a:srgbClr val="00E277"/>
      </a:accent1>
      <a:accent2>
        <a:srgbClr val="009CE9"/>
      </a:accent2>
      <a:accent3>
        <a:srgbClr val="FF3442"/>
      </a:accent3>
      <a:accent4>
        <a:srgbClr val="FF8439"/>
      </a:accent4>
      <a:accent5>
        <a:srgbClr val="FFBC57"/>
      </a:accent5>
      <a:accent6>
        <a:srgbClr val="FAED98"/>
      </a:accent6>
      <a:hlink>
        <a:srgbClr val="171717"/>
      </a:hlink>
      <a:folHlink>
        <a:srgbClr val="171717"/>
      </a:folHlink>
    </a:clrScheme>
    <a:fontScheme name="twoday">
      <a:majorFont>
        <a:latin typeface="Bookman Old Style"/>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bg1"/>
          </a:solidFill>
        </a:ln>
      </a:spPr>
      <a:bodyPr rtlCol="0" anchor="ctr"/>
      <a:lstStyle>
        <a:defPPr algn="ctr">
          <a:defRPr sz="90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bg1"/>
          </a:solidFill>
          <a:headEnd type="none" w="med" len="med"/>
          <a:tailEnd type="triangl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ctr">
          <a:defRPr sz="100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twoday">
    <a:dk1>
      <a:srgbClr val="171717"/>
    </a:dk1>
    <a:lt1>
      <a:srgbClr val="FFFFFF"/>
    </a:lt1>
    <a:dk2>
      <a:srgbClr val="3C3C3C"/>
    </a:dk2>
    <a:lt2>
      <a:srgbClr val="C8C8C8"/>
    </a:lt2>
    <a:accent1>
      <a:srgbClr val="00E277"/>
    </a:accent1>
    <a:accent2>
      <a:srgbClr val="009CE9"/>
    </a:accent2>
    <a:accent3>
      <a:srgbClr val="FF3442"/>
    </a:accent3>
    <a:accent4>
      <a:srgbClr val="FF8439"/>
    </a:accent4>
    <a:accent5>
      <a:srgbClr val="FFBC57"/>
    </a:accent5>
    <a:accent6>
      <a:srgbClr val="FAED98"/>
    </a:accent6>
    <a:hlink>
      <a:srgbClr val="171717"/>
    </a:hlink>
    <a:folHlink>
      <a:srgbClr val="171717"/>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d19b0984-9c09-45ca-8b2c-5ad52f0352e2">
      <Terms xmlns="http://schemas.microsoft.com/office/infopath/2007/PartnerControls"/>
    </lcf76f155ced4ddcb4097134ff3c332f>
    <TaxCatchAll xmlns="8a139c95-1131-4ade-84af-d1084aaac9f2" xsi:nil="true"/>
    <SharedWithUsers xmlns="8a139c95-1131-4ade-84af-d1084aaac9f2">
      <UserInfo>
        <DisplayName>Sami-Petteri Eskonen</DisplayName>
        <AccountId>52</AccountId>
        <AccountType/>
      </UserInfo>
      <UserInfo>
        <DisplayName>Teemu Oksanen</DisplayName>
        <AccountId>56</AccountId>
        <AccountType/>
      </UserInfo>
      <UserInfo>
        <DisplayName>Niina Koho</DisplayName>
        <AccountId>28</AccountId>
        <AccountType/>
      </UserInfo>
      <UserInfo>
        <DisplayName>Harri Virtala</DisplayName>
        <AccountId>48</AccountId>
        <AccountType/>
      </UserInfo>
      <UserInfo>
        <DisplayName>Enni Rantanen</DisplayName>
        <AccountId>40</AccountId>
        <AccountType/>
      </UserInfo>
      <UserInfo>
        <DisplayName>Henrietta Miettinen</DisplayName>
        <AccountId>78</AccountId>
        <AccountType/>
      </UserInfo>
      <UserInfo>
        <DisplayName>Sami Mäkinen</DisplayName>
        <AccountId>248</AccountId>
        <AccountType/>
      </UserInfo>
      <UserInfo>
        <DisplayName>Line Hermansen Sulejewski</DisplayName>
        <AccountId>290</AccountId>
        <AccountType/>
      </UserInfo>
      <UserInfo>
        <DisplayName>Ilmari Vuorenmaa</DisplayName>
        <AccountId>379</AccountId>
        <AccountType/>
      </UserInfo>
      <UserInfo>
        <DisplayName>Sondre Hårstad</DisplayName>
        <AccountId>380</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0A89E826D85244B8BB707F4226E6C29" ma:contentTypeVersion="15" ma:contentTypeDescription="Create a new document." ma:contentTypeScope="" ma:versionID="0dfce58de4a14a29419b8781092ab69c">
  <xsd:schema xmlns:xsd="http://www.w3.org/2001/XMLSchema" xmlns:xs="http://www.w3.org/2001/XMLSchema" xmlns:p="http://schemas.microsoft.com/office/2006/metadata/properties" xmlns:ns2="d19b0984-9c09-45ca-8b2c-5ad52f0352e2" xmlns:ns3="8a139c95-1131-4ade-84af-d1084aaac9f2" targetNamespace="http://schemas.microsoft.com/office/2006/metadata/properties" ma:root="true" ma:fieldsID="3d0840beaae265486cff9e963604f4e7" ns2:_="" ns3:_="">
    <xsd:import namespace="d19b0984-9c09-45ca-8b2c-5ad52f0352e2"/>
    <xsd:import namespace="8a139c95-1131-4ade-84af-d1084aaac9f2"/>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MediaServiceLocation"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19b0984-9c09-45ca-8b2c-5ad52f0352e2"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f6b240ea-67d6-49f6-b0df-f5a3eca0579f"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a139c95-1131-4ade-84af-d1084aaac9f2"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2744a7cd-6354-4640-b6cc-38b678ea3b0e}" ma:internalName="TaxCatchAll" ma:showField="CatchAllData" ma:web="8a139c95-1131-4ade-84af-d1084aaac9f2">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80E2FB7-6D72-413B-923E-A0E9513EE27C}">
  <ds:schemaRefs>
    <ds:schemaRef ds:uri="http://schemas.microsoft.com/sharepoint/v3/contenttype/forms"/>
  </ds:schemaRefs>
</ds:datastoreItem>
</file>

<file path=customXml/itemProps2.xml><?xml version="1.0" encoding="utf-8"?>
<ds:datastoreItem xmlns:ds="http://schemas.openxmlformats.org/officeDocument/2006/customXml" ds:itemID="{67E64A9E-E625-4CA5-9D43-59C68FF50B5D}">
  <ds:schemaRefs>
    <ds:schemaRef ds:uri="8a139c95-1131-4ade-84af-d1084aaac9f2"/>
    <ds:schemaRef ds:uri="d19b0984-9c09-45ca-8b2c-5ad52f0352e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3F0AABF3-551B-4FB4-9F94-84C88D35212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19b0984-9c09-45ca-8b2c-5ad52f0352e2"/>
    <ds:schemaRef ds:uri="8a139c95-1131-4ade-84af-d1084aaac9f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5757</Words>
  <Application>Microsoft Office PowerPoint</Application>
  <PresentationFormat>Widescreen</PresentationFormat>
  <Paragraphs>571</Paragraphs>
  <Slides>62</Slides>
  <Notes>18</Notes>
  <HiddenSlides>0</HiddenSlides>
  <MMClips>0</MMClips>
  <ScaleCrop>false</ScaleCrop>
  <HeadingPairs>
    <vt:vector size="4" baseType="variant">
      <vt:variant>
        <vt:lpstr>Theme</vt:lpstr>
      </vt:variant>
      <vt:variant>
        <vt:i4>1</vt:i4>
      </vt:variant>
      <vt:variant>
        <vt:lpstr>Slide Titles</vt:lpstr>
      </vt:variant>
      <vt:variant>
        <vt:i4>62</vt:i4>
      </vt:variant>
    </vt:vector>
  </HeadingPairs>
  <TitlesOfParts>
    <vt:vector size="63" baseType="lpstr">
      <vt:lpstr>twoday master</vt:lpstr>
      <vt:lpstr>PowerPoint Presentation</vt:lpstr>
      <vt:lpstr>twoday is a leading solutions  partner for large companies  and the public sector. </vt:lpstr>
      <vt:lpstr>PowerPoint Presentation</vt:lpstr>
      <vt:lpstr>PowerPoint Presentation</vt:lpstr>
      <vt:lpstr>A few of our customers</vt:lpstr>
      <vt:lpstr>What can we help you with?</vt:lpstr>
      <vt:lpstr>PowerPoint Presentation</vt:lpstr>
      <vt:lpstr>Digital strategy  Create future-proof organisations &amp;  digital roadmaps</vt:lpstr>
      <vt:lpstr>How we can help</vt:lpstr>
      <vt:lpstr>Some of our customers</vt:lpstr>
      <vt:lpstr>PowerPoint Presentation</vt:lpstr>
      <vt:lpstr>PowerPoint Presentation</vt:lpstr>
      <vt:lpstr>Business applications  Ensure top-quality sales, marketing, service processes  &amp; customer journeys</vt:lpstr>
      <vt:lpstr>How we can help</vt:lpstr>
      <vt:lpstr>Microsoft cloud solutions</vt:lpstr>
      <vt:lpstr>Some of our customers</vt:lpstr>
      <vt:lpstr>PowerPoint Presentation</vt:lpstr>
      <vt:lpstr>Customer success stories:  Metso</vt:lpstr>
      <vt:lpstr>Salesforce solutions</vt:lpstr>
      <vt:lpstr>Some of our customers</vt:lpstr>
      <vt:lpstr>PowerPoint Presentation</vt:lpstr>
      <vt:lpstr>Digital Signature: Signom &amp; X-Sign</vt:lpstr>
      <vt:lpstr>Some of our customers</vt:lpstr>
      <vt:lpstr>PowerPoint Presentation</vt:lpstr>
      <vt:lpstr>Customer success stories: Kiinteistömaailma</vt:lpstr>
      <vt:lpstr>Customer service &amp; automation</vt:lpstr>
      <vt:lpstr>Some of our customers</vt:lpstr>
      <vt:lpstr>PowerPoint Presentation</vt:lpstr>
      <vt:lpstr>PowerPoint Presentation</vt:lpstr>
      <vt:lpstr>ESM/ITSM</vt:lpstr>
      <vt:lpstr>Some of our customers</vt:lpstr>
      <vt:lpstr>PowerPoint Presentation</vt:lpstr>
      <vt:lpstr>Digital experiences &amp; Software engineering  Develop modern solutions  &amp; digital experiences</vt:lpstr>
      <vt:lpstr>How we can help</vt:lpstr>
      <vt:lpstr>Some of our customers</vt:lpstr>
      <vt:lpstr>Customer success stories: Ministry of Economic Affairs and Employment</vt:lpstr>
      <vt:lpstr>Customer success stories:  Fintraffic</vt:lpstr>
      <vt:lpstr>Customer success stories:  Istekki Oy</vt:lpstr>
      <vt:lpstr>Data &amp; analytics  Drive your business  with data strategically</vt:lpstr>
      <vt:lpstr>How we can help</vt:lpstr>
      <vt:lpstr>Data &amp; Analytics in twoday Finland </vt:lpstr>
      <vt:lpstr>Some of our customers</vt:lpstr>
      <vt:lpstr>PowerPoint Presentation</vt:lpstr>
      <vt:lpstr>Customer success stories:  Savox Communications</vt:lpstr>
      <vt:lpstr>Process development, automation, AI &amp; optimisation  Enable smooth, automated &amp; optimised processes </vt:lpstr>
      <vt:lpstr>How we can help</vt:lpstr>
      <vt:lpstr>Process development &amp; RPA</vt:lpstr>
      <vt:lpstr>Some of our customers</vt:lpstr>
      <vt:lpstr>PowerPoint Presentation</vt:lpstr>
      <vt:lpstr>Customer success stories: 2M-IT – Process automation</vt:lpstr>
      <vt:lpstr>AI &amp; automation: twoday AI Agent</vt:lpstr>
      <vt:lpstr>Optimisation</vt:lpstr>
      <vt:lpstr>Some of our customers</vt:lpstr>
      <vt:lpstr>PowerPoint Presentation</vt:lpstr>
      <vt:lpstr>Customer success stories:  ISKU</vt:lpstr>
      <vt:lpstr>eGovernment  Digitalise public sector services successfully</vt:lpstr>
      <vt:lpstr>How we can help</vt:lpstr>
      <vt:lpstr>twoday eBusiness Suite </vt:lpstr>
      <vt:lpstr>Some of our customers</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twoday</dc:creator>
  <cp:keywords/>
  <dc:description/>
  <cp:lastModifiedBy>Mikko Katara</cp:lastModifiedBy>
  <cp:revision>2</cp:revision>
  <dcterms:created xsi:type="dcterms:W3CDTF">2019-12-11T13:16:36Z</dcterms:created>
  <dcterms:modified xsi:type="dcterms:W3CDTF">2024-02-27T07:07:50Z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0x01010040A89E826D85244B8BB707F4226E6C29</vt:lpwstr>
  </property>
  <property fmtid="{D5CDD505-2E9C-101B-9397-08002B2CF9AE}" pid="3" name="MediaServiceImageTags">
    <vt:lpwstr/>
  </property>
</Properties>
</file>